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xml" ContentType="application/vnd.openxmlformats-officedocument.presentationml.tags+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3.xml" ContentType="application/vnd.openxmlformats-officedocument.presentationml.tags+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comments/modernComment_125_EF2A2513.xml" ContentType="application/vnd.ms-powerpoint.comments+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4"/>
  </p:sldMasterIdLst>
  <p:notesMasterIdLst>
    <p:notesMasterId r:id="rId40"/>
  </p:notesMasterIdLst>
  <p:handoutMasterIdLst>
    <p:handoutMasterId r:id="rId41"/>
  </p:handoutMasterIdLst>
  <p:sldIdLst>
    <p:sldId id="256" r:id="rId5"/>
    <p:sldId id="297" r:id="rId6"/>
    <p:sldId id="298" r:id="rId7"/>
    <p:sldId id="300" r:id="rId8"/>
    <p:sldId id="307" r:id="rId9"/>
    <p:sldId id="280" r:id="rId10"/>
    <p:sldId id="306" r:id="rId11"/>
    <p:sldId id="281" r:id="rId12"/>
    <p:sldId id="282" r:id="rId13"/>
    <p:sldId id="283" r:id="rId14"/>
    <p:sldId id="278" r:id="rId15"/>
    <p:sldId id="301" r:id="rId16"/>
    <p:sldId id="308" r:id="rId17"/>
    <p:sldId id="309" r:id="rId18"/>
    <p:sldId id="310" r:id="rId19"/>
    <p:sldId id="286" r:id="rId20"/>
    <p:sldId id="287" r:id="rId21"/>
    <p:sldId id="312" r:id="rId22"/>
    <p:sldId id="271" r:id="rId23"/>
    <p:sldId id="272" r:id="rId24"/>
    <p:sldId id="273" r:id="rId25"/>
    <p:sldId id="302" r:id="rId26"/>
    <p:sldId id="288" r:id="rId27"/>
    <p:sldId id="289" r:id="rId28"/>
    <p:sldId id="290" r:id="rId29"/>
    <p:sldId id="291" r:id="rId30"/>
    <p:sldId id="292" r:id="rId31"/>
    <p:sldId id="293" r:id="rId32"/>
    <p:sldId id="275" r:id="rId33"/>
    <p:sldId id="276" r:id="rId34"/>
    <p:sldId id="303" r:id="rId35"/>
    <p:sldId id="294" r:id="rId36"/>
    <p:sldId id="295" r:id="rId37"/>
    <p:sldId id="277" r:id="rId38"/>
    <p:sldId id="304" r:id="rId39"/>
  </p:sldIdLst>
  <p:sldSz cx="12192000" cy="6858000"/>
  <p:notesSz cx="6858000" cy="9144000"/>
  <p:embeddedFontLst>
    <p:embeddedFont>
      <p:font typeface="Alt Gothic Comp ATF" panose="020B0608040502040204" pitchFamily="34" charset="77"/>
      <p:regular r:id="rId42"/>
      <p:bold r:id="rId43"/>
    </p:embeddedFont>
    <p:embeddedFont>
      <p:font typeface="Helvetica" pitchFamily="2" charset="0"/>
      <p:regular r:id="rId44"/>
      <p:bold r:id="rId45"/>
      <p:italic r:id="rId46"/>
      <p:boldItalic r:id="rId47"/>
    </p:embeddedFont>
    <p:embeddedFont>
      <p:font typeface="Montserrat" pitchFamily="2" charset="77"/>
      <p:regular r:id="rId48"/>
      <p:bold r:id="rId49"/>
      <p:italic r:id="rId50"/>
      <p:boldItalic r:id="rId51"/>
    </p:embeddedFont>
    <p:embeddedFont>
      <p:font typeface="Obvia" panose="02000503040000020004" pitchFamily="2" charset="77"/>
      <p:regular r:id="rId52"/>
      <p:bold r:id="rId53"/>
      <p:italic r:id="rId54"/>
      <p:boldItalic r:id="rId55"/>
    </p:embeddedFont>
    <p:embeddedFont>
      <p:font typeface="Obvia Wide" panose="02000503030000020004" pitchFamily="2" charset="77"/>
      <p:regular r:id="rId56"/>
      <p:bold r:id="rId57"/>
    </p:embeddedFont>
    <p:embeddedFont>
      <p:font typeface="Tahoma" panose="020B0604030504040204" pitchFamily="34" charset="0"/>
      <p:regular r:id="rId58"/>
      <p:bold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F8136-BB9A-8F20-EF1E-6BE21E353F52}" name="Tsering Short" initials="TS" userId="8f892eeefea9fca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a:srgbClr val="00205B"/>
    <a:srgbClr val="FEF0EC"/>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25"/>
    <p:restoredTop sz="87347"/>
  </p:normalViewPr>
  <p:slideViewPr>
    <p:cSldViewPr snapToGrid="0" snapToObjects="1">
      <p:cViewPr varScale="1">
        <p:scale>
          <a:sx n="111" d="100"/>
          <a:sy n="111" d="100"/>
        </p:scale>
        <p:origin x="1656" y="200"/>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25_EF2A2513.xml><?xml version="1.0" encoding="utf-8"?>
<p188:cmLst xmlns:a="http://schemas.openxmlformats.org/drawingml/2006/main" xmlns:r="http://schemas.openxmlformats.org/officeDocument/2006/relationships" xmlns:p188="http://schemas.microsoft.com/office/powerpoint/2018/8/main">
  <p188:cm id="{9E7D5715-17C3-CB49-A1EA-ED84A898E177}" authorId="{5E7F8136-BB9A-8F20-EF1E-6BE21E353F52}" created="2023-09-04T20:02:51.344">
    <pc:sldMkLst xmlns:pc="http://schemas.microsoft.com/office/powerpoint/2013/main/command">
      <pc:docMk/>
      <pc:sldMk cId="4012516627" sldId="293"/>
    </pc:sldMkLst>
    <p188:txBody>
      <a:bodyPr/>
      <a:lstStyle/>
      <a:p>
        <a:r>
          <a:rPr lang="en-US"/>
          <a:t>Should it be: The foul for a self start in the CSA, above GLE, is a false start.  (thinking if someone gets fouled behind the GLE in the CSA, we’d place them on the dot? And if they SS instead of going on the dot,  would it be a false start call or a reset on the dot?)</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FE214F-4EB6-C645-80AF-B944F5EEECF7}"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111A652F-CBB3-8B44-A8DE-AD13B5A5DD2F}">
      <dgm:prSet/>
      <dgm:spPr/>
      <dgm:t>
        <a:bodyPr/>
        <a:lstStyle/>
        <a:p>
          <a:r>
            <a:rPr lang="en-US" dirty="0"/>
            <a:t>Unsafe Weather Situation</a:t>
          </a:r>
        </a:p>
      </dgm:t>
    </dgm:pt>
    <dgm:pt modelId="{4F3AFE1D-4888-8E42-9308-E2B4788E9225}" type="parTrans" cxnId="{9A024B66-A116-4D4F-89FA-AD6D5DDCC69C}">
      <dgm:prSet/>
      <dgm:spPr/>
      <dgm:t>
        <a:bodyPr/>
        <a:lstStyle/>
        <a:p>
          <a:endParaRPr lang="en-US"/>
        </a:p>
      </dgm:t>
    </dgm:pt>
    <dgm:pt modelId="{EB6A69C4-97B0-2942-8FE6-8A1C3CA6C41A}" type="sibTrans" cxnId="{9A024B66-A116-4D4F-89FA-AD6D5DDCC69C}">
      <dgm:prSet/>
      <dgm:spPr/>
      <dgm:t>
        <a:bodyPr/>
        <a:lstStyle/>
        <a:p>
          <a:endParaRPr lang="en-US"/>
        </a:p>
      </dgm:t>
    </dgm:pt>
    <dgm:pt modelId="{BBFFB0DA-A7EC-6A4A-8963-BB03D00D1978}">
      <dgm:prSet/>
      <dgm:spPr/>
      <dgm:t>
        <a:bodyPr/>
        <a:lstStyle/>
        <a:p>
          <a:r>
            <a:rPr lang="en-US"/>
            <a:t>Issues with the Clock</a:t>
          </a:r>
        </a:p>
      </dgm:t>
    </dgm:pt>
    <dgm:pt modelId="{56071FD7-FC35-7D46-86C0-61EA9FDBD1C0}" type="parTrans" cxnId="{0D5E2773-82BD-204B-9B25-873F702E25FF}">
      <dgm:prSet/>
      <dgm:spPr/>
      <dgm:t>
        <a:bodyPr/>
        <a:lstStyle/>
        <a:p>
          <a:endParaRPr lang="en-US"/>
        </a:p>
      </dgm:t>
    </dgm:pt>
    <dgm:pt modelId="{4A38011E-3774-364F-BA18-BF42F3C680A3}" type="sibTrans" cxnId="{0D5E2773-82BD-204B-9B25-873F702E25FF}">
      <dgm:prSet/>
      <dgm:spPr/>
      <dgm:t>
        <a:bodyPr/>
        <a:lstStyle/>
        <a:p>
          <a:endParaRPr lang="en-US"/>
        </a:p>
      </dgm:t>
    </dgm:pt>
    <dgm:pt modelId="{68F4B089-7841-DA4D-8F72-545F994D2859}">
      <dgm:prSet/>
      <dgm:spPr/>
      <dgm:t>
        <a:bodyPr/>
        <a:lstStyle/>
        <a:p>
          <a:r>
            <a:rPr lang="en-US"/>
            <a:t>Animal, Spectator, or other non-player comes onto the field</a:t>
          </a:r>
        </a:p>
      </dgm:t>
    </dgm:pt>
    <dgm:pt modelId="{256088A6-BD8D-BB4E-B3DB-51F8CAB3E173}" type="parTrans" cxnId="{FEE8A0FA-3772-2D46-B2F8-C5719E34087D}">
      <dgm:prSet/>
      <dgm:spPr/>
      <dgm:t>
        <a:bodyPr/>
        <a:lstStyle/>
        <a:p>
          <a:endParaRPr lang="en-US"/>
        </a:p>
      </dgm:t>
    </dgm:pt>
    <dgm:pt modelId="{804BDE11-5214-6547-BA05-846AC79CF9C9}" type="sibTrans" cxnId="{FEE8A0FA-3772-2D46-B2F8-C5719E34087D}">
      <dgm:prSet/>
      <dgm:spPr/>
      <dgm:t>
        <a:bodyPr/>
        <a:lstStyle/>
        <a:p>
          <a:endParaRPr lang="en-US"/>
        </a:p>
      </dgm:t>
    </dgm:pt>
    <dgm:pt modelId="{0D351690-1C15-2445-9CAD-14D3B458D7EA}">
      <dgm:prSet/>
      <dgm:spPr/>
      <dgm:t>
        <a:bodyPr/>
        <a:lstStyle/>
        <a:p>
          <a:r>
            <a:rPr lang="en-US"/>
            <a:t>Any other situation that is unsafe or could cause delay to the game</a:t>
          </a:r>
        </a:p>
      </dgm:t>
    </dgm:pt>
    <dgm:pt modelId="{DB50F568-EAFE-7B42-98C2-B3175C0FA189}" type="parTrans" cxnId="{C03B8E09-3F39-5842-8201-BA485B78CFCC}">
      <dgm:prSet/>
      <dgm:spPr/>
      <dgm:t>
        <a:bodyPr/>
        <a:lstStyle/>
        <a:p>
          <a:endParaRPr lang="en-US"/>
        </a:p>
      </dgm:t>
    </dgm:pt>
    <dgm:pt modelId="{DDE2B653-D132-FC46-BB87-124C0FB6C390}" type="sibTrans" cxnId="{C03B8E09-3F39-5842-8201-BA485B78CFCC}">
      <dgm:prSet/>
      <dgm:spPr/>
      <dgm:t>
        <a:bodyPr/>
        <a:lstStyle/>
        <a:p>
          <a:endParaRPr lang="en-US"/>
        </a:p>
      </dgm:t>
    </dgm:pt>
    <dgm:pt modelId="{94CFC1E2-5465-4C42-9026-9D68D9B959F5}" type="pres">
      <dgm:prSet presAssocID="{10FE214F-4EB6-C645-80AF-B944F5EEECF7}" presName="Name0" presStyleCnt="0">
        <dgm:presLayoutVars>
          <dgm:dir/>
          <dgm:resizeHandles val="exact"/>
        </dgm:presLayoutVars>
      </dgm:prSet>
      <dgm:spPr/>
    </dgm:pt>
    <dgm:pt modelId="{0F53738F-7CA5-194B-8AFF-9A2A5C22B10A}" type="pres">
      <dgm:prSet presAssocID="{10FE214F-4EB6-C645-80AF-B944F5EEECF7}" presName="fgShape" presStyleLbl="fgShp" presStyleIdx="0" presStyleCnt="1"/>
      <dgm:spPr/>
    </dgm:pt>
    <dgm:pt modelId="{068BC8EB-AEA4-BA4A-8FFC-715C9B2AE53F}" type="pres">
      <dgm:prSet presAssocID="{10FE214F-4EB6-C645-80AF-B944F5EEECF7}" presName="linComp" presStyleCnt="0"/>
      <dgm:spPr/>
    </dgm:pt>
    <dgm:pt modelId="{D9560656-8863-DD4F-9254-D79F59E96451}" type="pres">
      <dgm:prSet presAssocID="{111A652F-CBB3-8B44-A8DE-AD13B5A5DD2F}" presName="compNode" presStyleCnt="0"/>
      <dgm:spPr/>
    </dgm:pt>
    <dgm:pt modelId="{31A86F41-E4A0-7B40-AB0E-C75C3A46255D}" type="pres">
      <dgm:prSet presAssocID="{111A652F-CBB3-8B44-A8DE-AD13B5A5DD2F}" presName="bkgdShape" presStyleLbl="node1" presStyleIdx="0" presStyleCnt="4"/>
      <dgm:spPr/>
    </dgm:pt>
    <dgm:pt modelId="{0EF821E8-7C67-D949-A123-A67CE2509F27}" type="pres">
      <dgm:prSet presAssocID="{111A652F-CBB3-8B44-A8DE-AD13B5A5DD2F}" presName="nodeTx" presStyleLbl="node1" presStyleIdx="0" presStyleCnt="4">
        <dgm:presLayoutVars>
          <dgm:bulletEnabled val="1"/>
        </dgm:presLayoutVars>
      </dgm:prSet>
      <dgm:spPr/>
    </dgm:pt>
    <dgm:pt modelId="{04DD3FCA-C4D0-B44F-8277-4D23FA314E7C}" type="pres">
      <dgm:prSet presAssocID="{111A652F-CBB3-8B44-A8DE-AD13B5A5DD2F}" presName="invisiNode" presStyleLbl="node1" presStyleIdx="0" presStyleCnt="4"/>
      <dgm:spPr/>
    </dgm:pt>
    <dgm:pt modelId="{CFA939F3-49BB-9043-A565-CBA3AD0FF433}" type="pres">
      <dgm:prSet presAssocID="{111A652F-CBB3-8B44-A8DE-AD13B5A5DD2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49000" r="-49000"/>
          </a:stretch>
        </a:blipFill>
      </dgm:spPr>
    </dgm:pt>
    <dgm:pt modelId="{09D573C2-998C-5C44-860B-39667B6E8DED}" type="pres">
      <dgm:prSet presAssocID="{EB6A69C4-97B0-2942-8FE6-8A1C3CA6C41A}" presName="sibTrans" presStyleLbl="sibTrans2D1" presStyleIdx="0" presStyleCnt="0"/>
      <dgm:spPr/>
    </dgm:pt>
    <dgm:pt modelId="{D98F1162-162B-874C-8501-6D4E1CE40DB1}" type="pres">
      <dgm:prSet presAssocID="{BBFFB0DA-A7EC-6A4A-8963-BB03D00D1978}" presName="compNode" presStyleCnt="0"/>
      <dgm:spPr/>
    </dgm:pt>
    <dgm:pt modelId="{C49AC407-2674-2040-8CC2-747A6CCD6FC8}" type="pres">
      <dgm:prSet presAssocID="{BBFFB0DA-A7EC-6A4A-8963-BB03D00D1978}" presName="bkgdShape" presStyleLbl="node1" presStyleIdx="1" presStyleCnt="4"/>
      <dgm:spPr/>
    </dgm:pt>
    <dgm:pt modelId="{C9CF606F-065C-184A-8534-E98A715B8D10}" type="pres">
      <dgm:prSet presAssocID="{BBFFB0DA-A7EC-6A4A-8963-BB03D00D1978}" presName="nodeTx" presStyleLbl="node1" presStyleIdx="1" presStyleCnt="4">
        <dgm:presLayoutVars>
          <dgm:bulletEnabled val="1"/>
        </dgm:presLayoutVars>
      </dgm:prSet>
      <dgm:spPr/>
    </dgm:pt>
    <dgm:pt modelId="{EDC67D9E-B9B2-6243-AD94-15F3B3C58978}" type="pres">
      <dgm:prSet presAssocID="{BBFFB0DA-A7EC-6A4A-8963-BB03D00D1978}" presName="invisiNode" presStyleLbl="node1" presStyleIdx="1" presStyleCnt="4"/>
      <dgm:spPr/>
    </dgm:pt>
    <dgm:pt modelId="{0853DA56-F77D-7541-8F55-76DDC61EE1F8}" type="pres">
      <dgm:prSet presAssocID="{BBFFB0DA-A7EC-6A4A-8963-BB03D00D1978}"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6CD177AE-6E68-1948-9B7D-7B321E9B33EF}" type="pres">
      <dgm:prSet presAssocID="{4A38011E-3774-364F-BA18-BF42F3C680A3}" presName="sibTrans" presStyleLbl="sibTrans2D1" presStyleIdx="0" presStyleCnt="0"/>
      <dgm:spPr/>
    </dgm:pt>
    <dgm:pt modelId="{71306C32-B1F4-E542-922E-B46F9D1C635C}" type="pres">
      <dgm:prSet presAssocID="{68F4B089-7841-DA4D-8F72-545F994D2859}" presName="compNode" presStyleCnt="0"/>
      <dgm:spPr/>
    </dgm:pt>
    <dgm:pt modelId="{5372E455-5D52-6B4E-844B-4FF8447DF152}" type="pres">
      <dgm:prSet presAssocID="{68F4B089-7841-DA4D-8F72-545F994D2859}" presName="bkgdShape" presStyleLbl="node1" presStyleIdx="2" presStyleCnt="4"/>
      <dgm:spPr/>
    </dgm:pt>
    <dgm:pt modelId="{42E9A724-144E-4D4C-B2CC-36E1C1B1AEC0}" type="pres">
      <dgm:prSet presAssocID="{68F4B089-7841-DA4D-8F72-545F994D2859}" presName="nodeTx" presStyleLbl="node1" presStyleIdx="2" presStyleCnt="4">
        <dgm:presLayoutVars>
          <dgm:bulletEnabled val="1"/>
        </dgm:presLayoutVars>
      </dgm:prSet>
      <dgm:spPr/>
    </dgm:pt>
    <dgm:pt modelId="{8FE42181-2926-C942-AE39-A9D165438EE4}" type="pres">
      <dgm:prSet presAssocID="{68F4B089-7841-DA4D-8F72-545F994D2859}" presName="invisiNode" presStyleLbl="node1" presStyleIdx="2" presStyleCnt="4"/>
      <dgm:spPr/>
    </dgm:pt>
    <dgm:pt modelId="{FA2B2D3B-3110-4640-94D7-3AE8240EA784}" type="pres">
      <dgm:prSet presAssocID="{68F4B089-7841-DA4D-8F72-545F994D2859}"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9000" r="-29000"/>
          </a:stretch>
        </a:blipFill>
      </dgm:spPr>
    </dgm:pt>
    <dgm:pt modelId="{3E704621-FEBC-6541-BB51-FEF04A4011EA}" type="pres">
      <dgm:prSet presAssocID="{804BDE11-5214-6547-BA05-846AC79CF9C9}" presName="sibTrans" presStyleLbl="sibTrans2D1" presStyleIdx="0" presStyleCnt="0"/>
      <dgm:spPr/>
    </dgm:pt>
    <dgm:pt modelId="{DC722043-1354-8340-970A-C25F096ACC08}" type="pres">
      <dgm:prSet presAssocID="{0D351690-1C15-2445-9CAD-14D3B458D7EA}" presName="compNode" presStyleCnt="0"/>
      <dgm:spPr/>
    </dgm:pt>
    <dgm:pt modelId="{1F734327-C241-664B-9C7F-9416134B3184}" type="pres">
      <dgm:prSet presAssocID="{0D351690-1C15-2445-9CAD-14D3B458D7EA}" presName="bkgdShape" presStyleLbl="node1" presStyleIdx="3" presStyleCnt="4"/>
      <dgm:spPr/>
    </dgm:pt>
    <dgm:pt modelId="{F9A46885-0768-B447-BF58-A6A34A1F8831}" type="pres">
      <dgm:prSet presAssocID="{0D351690-1C15-2445-9CAD-14D3B458D7EA}" presName="nodeTx" presStyleLbl="node1" presStyleIdx="3" presStyleCnt="4">
        <dgm:presLayoutVars>
          <dgm:bulletEnabled val="1"/>
        </dgm:presLayoutVars>
      </dgm:prSet>
      <dgm:spPr/>
    </dgm:pt>
    <dgm:pt modelId="{29389FF0-9215-944F-ACCF-23FEBDBB0252}" type="pres">
      <dgm:prSet presAssocID="{0D351690-1C15-2445-9CAD-14D3B458D7EA}" presName="invisiNode" presStyleLbl="node1" presStyleIdx="3" presStyleCnt="4"/>
      <dgm:spPr/>
    </dgm:pt>
    <dgm:pt modelId="{DB9AB1F4-21B1-E24E-9844-932D3C6AD773}" type="pres">
      <dgm:prSet presAssocID="{0D351690-1C15-2445-9CAD-14D3B458D7EA}"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dgm:spPr>
    </dgm:pt>
  </dgm:ptLst>
  <dgm:cxnLst>
    <dgm:cxn modelId="{C03B8E09-3F39-5842-8201-BA485B78CFCC}" srcId="{10FE214F-4EB6-C645-80AF-B944F5EEECF7}" destId="{0D351690-1C15-2445-9CAD-14D3B458D7EA}" srcOrd="3" destOrd="0" parTransId="{DB50F568-EAFE-7B42-98C2-B3175C0FA189}" sibTransId="{DDE2B653-D132-FC46-BB87-124C0FB6C390}"/>
    <dgm:cxn modelId="{FB43CD0E-A45E-EE49-B050-A84E1662C8DA}" type="presOf" srcId="{111A652F-CBB3-8B44-A8DE-AD13B5A5DD2F}" destId="{0EF821E8-7C67-D949-A123-A67CE2509F27}" srcOrd="1" destOrd="0" presId="urn:microsoft.com/office/officeart/2005/8/layout/hList7"/>
    <dgm:cxn modelId="{0213E219-F509-3C45-AB03-C02FA7DF56C8}" type="presOf" srcId="{111A652F-CBB3-8B44-A8DE-AD13B5A5DD2F}" destId="{31A86F41-E4A0-7B40-AB0E-C75C3A46255D}" srcOrd="0" destOrd="0" presId="urn:microsoft.com/office/officeart/2005/8/layout/hList7"/>
    <dgm:cxn modelId="{00873A25-5589-1A4E-B740-F43CDFF47208}" type="presOf" srcId="{68F4B089-7841-DA4D-8F72-545F994D2859}" destId="{42E9A724-144E-4D4C-B2CC-36E1C1B1AEC0}" srcOrd="1" destOrd="0" presId="urn:microsoft.com/office/officeart/2005/8/layout/hList7"/>
    <dgm:cxn modelId="{9DC0B729-E582-B84F-BFDD-787515753777}" type="presOf" srcId="{BBFFB0DA-A7EC-6A4A-8963-BB03D00D1978}" destId="{C49AC407-2674-2040-8CC2-747A6CCD6FC8}" srcOrd="0" destOrd="0" presId="urn:microsoft.com/office/officeart/2005/8/layout/hList7"/>
    <dgm:cxn modelId="{8B85443A-B778-3B49-BFB1-BEAC9DD0AA56}" type="presOf" srcId="{EB6A69C4-97B0-2942-8FE6-8A1C3CA6C41A}" destId="{09D573C2-998C-5C44-860B-39667B6E8DED}" srcOrd="0" destOrd="0" presId="urn:microsoft.com/office/officeart/2005/8/layout/hList7"/>
    <dgm:cxn modelId="{DF9DC843-EBAA-654B-8CE2-0C4A30B6C7D1}" type="presOf" srcId="{0D351690-1C15-2445-9CAD-14D3B458D7EA}" destId="{1F734327-C241-664B-9C7F-9416134B3184}" srcOrd="0" destOrd="0" presId="urn:microsoft.com/office/officeart/2005/8/layout/hList7"/>
    <dgm:cxn modelId="{C9AEEC44-6D18-AB42-9F9A-4D58196629A8}" type="presOf" srcId="{4A38011E-3774-364F-BA18-BF42F3C680A3}" destId="{6CD177AE-6E68-1948-9B7D-7B321E9B33EF}" srcOrd="0" destOrd="0" presId="urn:microsoft.com/office/officeart/2005/8/layout/hList7"/>
    <dgm:cxn modelId="{C5E8C24D-431B-2D4E-9B21-9EE29FDA0D12}" type="presOf" srcId="{0D351690-1C15-2445-9CAD-14D3B458D7EA}" destId="{F9A46885-0768-B447-BF58-A6A34A1F8831}" srcOrd="1" destOrd="0" presId="urn:microsoft.com/office/officeart/2005/8/layout/hList7"/>
    <dgm:cxn modelId="{9A024B66-A116-4D4F-89FA-AD6D5DDCC69C}" srcId="{10FE214F-4EB6-C645-80AF-B944F5EEECF7}" destId="{111A652F-CBB3-8B44-A8DE-AD13B5A5DD2F}" srcOrd="0" destOrd="0" parTransId="{4F3AFE1D-4888-8E42-9308-E2B4788E9225}" sibTransId="{EB6A69C4-97B0-2942-8FE6-8A1C3CA6C41A}"/>
    <dgm:cxn modelId="{0D5E2773-82BD-204B-9B25-873F702E25FF}" srcId="{10FE214F-4EB6-C645-80AF-B944F5EEECF7}" destId="{BBFFB0DA-A7EC-6A4A-8963-BB03D00D1978}" srcOrd="1" destOrd="0" parTransId="{56071FD7-FC35-7D46-86C0-61EA9FDBD1C0}" sibTransId="{4A38011E-3774-364F-BA18-BF42F3C680A3}"/>
    <dgm:cxn modelId="{296E6473-EFC3-1642-BF94-4CE83C871C16}" type="presOf" srcId="{BBFFB0DA-A7EC-6A4A-8963-BB03D00D1978}" destId="{C9CF606F-065C-184A-8534-E98A715B8D10}" srcOrd="1" destOrd="0" presId="urn:microsoft.com/office/officeart/2005/8/layout/hList7"/>
    <dgm:cxn modelId="{55773377-9703-9543-ACA7-981172EE5A58}" type="presOf" srcId="{68F4B089-7841-DA4D-8F72-545F994D2859}" destId="{5372E455-5D52-6B4E-844B-4FF8447DF152}" srcOrd="0" destOrd="0" presId="urn:microsoft.com/office/officeart/2005/8/layout/hList7"/>
    <dgm:cxn modelId="{2241EEB7-BE24-2941-A26C-97AE79AC81AA}" type="presOf" srcId="{804BDE11-5214-6547-BA05-846AC79CF9C9}" destId="{3E704621-FEBC-6541-BB51-FEF04A4011EA}" srcOrd="0" destOrd="0" presId="urn:microsoft.com/office/officeart/2005/8/layout/hList7"/>
    <dgm:cxn modelId="{D47D87CD-7BF9-D34F-919F-C6C30F95A715}" type="presOf" srcId="{10FE214F-4EB6-C645-80AF-B944F5EEECF7}" destId="{94CFC1E2-5465-4C42-9026-9D68D9B959F5}" srcOrd="0" destOrd="0" presId="urn:microsoft.com/office/officeart/2005/8/layout/hList7"/>
    <dgm:cxn modelId="{FEE8A0FA-3772-2D46-B2F8-C5719E34087D}" srcId="{10FE214F-4EB6-C645-80AF-B944F5EEECF7}" destId="{68F4B089-7841-DA4D-8F72-545F994D2859}" srcOrd="2" destOrd="0" parTransId="{256088A6-BD8D-BB4E-B3DB-51F8CAB3E173}" sibTransId="{804BDE11-5214-6547-BA05-846AC79CF9C9}"/>
    <dgm:cxn modelId="{8EA7DB77-5B73-C743-B110-B1B28E6AC292}" type="presParOf" srcId="{94CFC1E2-5465-4C42-9026-9D68D9B959F5}" destId="{0F53738F-7CA5-194B-8AFF-9A2A5C22B10A}" srcOrd="0" destOrd="0" presId="urn:microsoft.com/office/officeart/2005/8/layout/hList7"/>
    <dgm:cxn modelId="{D4748A6F-A528-C944-BCA8-200211B801F6}" type="presParOf" srcId="{94CFC1E2-5465-4C42-9026-9D68D9B959F5}" destId="{068BC8EB-AEA4-BA4A-8FFC-715C9B2AE53F}" srcOrd="1" destOrd="0" presId="urn:microsoft.com/office/officeart/2005/8/layout/hList7"/>
    <dgm:cxn modelId="{1B9CD9DC-1B7F-104B-A6E4-449F0DAE1042}" type="presParOf" srcId="{068BC8EB-AEA4-BA4A-8FFC-715C9B2AE53F}" destId="{D9560656-8863-DD4F-9254-D79F59E96451}" srcOrd="0" destOrd="0" presId="urn:microsoft.com/office/officeart/2005/8/layout/hList7"/>
    <dgm:cxn modelId="{97A7A1C4-83E9-4F4B-8831-C969B0460572}" type="presParOf" srcId="{D9560656-8863-DD4F-9254-D79F59E96451}" destId="{31A86F41-E4A0-7B40-AB0E-C75C3A46255D}" srcOrd="0" destOrd="0" presId="urn:microsoft.com/office/officeart/2005/8/layout/hList7"/>
    <dgm:cxn modelId="{640537C2-1B9A-D644-81CC-0FBEE0521410}" type="presParOf" srcId="{D9560656-8863-DD4F-9254-D79F59E96451}" destId="{0EF821E8-7C67-D949-A123-A67CE2509F27}" srcOrd="1" destOrd="0" presId="urn:microsoft.com/office/officeart/2005/8/layout/hList7"/>
    <dgm:cxn modelId="{A9B4E651-B78C-8342-A5D2-53ADA7FE0C5D}" type="presParOf" srcId="{D9560656-8863-DD4F-9254-D79F59E96451}" destId="{04DD3FCA-C4D0-B44F-8277-4D23FA314E7C}" srcOrd="2" destOrd="0" presId="urn:microsoft.com/office/officeart/2005/8/layout/hList7"/>
    <dgm:cxn modelId="{AEE5A35E-9FF5-A041-8F92-BFCBADAD3895}" type="presParOf" srcId="{D9560656-8863-DD4F-9254-D79F59E96451}" destId="{CFA939F3-49BB-9043-A565-CBA3AD0FF433}" srcOrd="3" destOrd="0" presId="urn:microsoft.com/office/officeart/2005/8/layout/hList7"/>
    <dgm:cxn modelId="{722CC48C-B66F-0747-9879-4A50633AEA5F}" type="presParOf" srcId="{068BC8EB-AEA4-BA4A-8FFC-715C9B2AE53F}" destId="{09D573C2-998C-5C44-860B-39667B6E8DED}" srcOrd="1" destOrd="0" presId="urn:microsoft.com/office/officeart/2005/8/layout/hList7"/>
    <dgm:cxn modelId="{E5B03436-06C1-7646-8DB4-77DAF1F63C08}" type="presParOf" srcId="{068BC8EB-AEA4-BA4A-8FFC-715C9B2AE53F}" destId="{D98F1162-162B-874C-8501-6D4E1CE40DB1}" srcOrd="2" destOrd="0" presId="urn:microsoft.com/office/officeart/2005/8/layout/hList7"/>
    <dgm:cxn modelId="{9AFABAFC-5F16-E54B-8386-EEF9833966D9}" type="presParOf" srcId="{D98F1162-162B-874C-8501-6D4E1CE40DB1}" destId="{C49AC407-2674-2040-8CC2-747A6CCD6FC8}" srcOrd="0" destOrd="0" presId="urn:microsoft.com/office/officeart/2005/8/layout/hList7"/>
    <dgm:cxn modelId="{7E25C768-A0F3-824B-A4B8-D9AA3502A39D}" type="presParOf" srcId="{D98F1162-162B-874C-8501-6D4E1CE40DB1}" destId="{C9CF606F-065C-184A-8534-E98A715B8D10}" srcOrd="1" destOrd="0" presId="urn:microsoft.com/office/officeart/2005/8/layout/hList7"/>
    <dgm:cxn modelId="{97E6EAA5-A4B5-F94A-968B-3CF9CB9C937C}" type="presParOf" srcId="{D98F1162-162B-874C-8501-6D4E1CE40DB1}" destId="{EDC67D9E-B9B2-6243-AD94-15F3B3C58978}" srcOrd="2" destOrd="0" presId="urn:microsoft.com/office/officeart/2005/8/layout/hList7"/>
    <dgm:cxn modelId="{70BEB668-A65C-6942-A536-806F38AB5F11}" type="presParOf" srcId="{D98F1162-162B-874C-8501-6D4E1CE40DB1}" destId="{0853DA56-F77D-7541-8F55-76DDC61EE1F8}" srcOrd="3" destOrd="0" presId="urn:microsoft.com/office/officeart/2005/8/layout/hList7"/>
    <dgm:cxn modelId="{75A6B339-BBC4-FD44-BB5F-F55454BCA5F4}" type="presParOf" srcId="{068BC8EB-AEA4-BA4A-8FFC-715C9B2AE53F}" destId="{6CD177AE-6E68-1948-9B7D-7B321E9B33EF}" srcOrd="3" destOrd="0" presId="urn:microsoft.com/office/officeart/2005/8/layout/hList7"/>
    <dgm:cxn modelId="{CA6558D7-C701-A548-B2FF-B00121643070}" type="presParOf" srcId="{068BC8EB-AEA4-BA4A-8FFC-715C9B2AE53F}" destId="{71306C32-B1F4-E542-922E-B46F9D1C635C}" srcOrd="4" destOrd="0" presId="urn:microsoft.com/office/officeart/2005/8/layout/hList7"/>
    <dgm:cxn modelId="{AE330C31-2CAC-F44B-AFAF-563F31880D61}" type="presParOf" srcId="{71306C32-B1F4-E542-922E-B46F9D1C635C}" destId="{5372E455-5D52-6B4E-844B-4FF8447DF152}" srcOrd="0" destOrd="0" presId="urn:microsoft.com/office/officeart/2005/8/layout/hList7"/>
    <dgm:cxn modelId="{D9EF830C-ABE8-C94E-BFA3-98411F877A4D}" type="presParOf" srcId="{71306C32-B1F4-E542-922E-B46F9D1C635C}" destId="{42E9A724-144E-4D4C-B2CC-36E1C1B1AEC0}" srcOrd="1" destOrd="0" presId="urn:microsoft.com/office/officeart/2005/8/layout/hList7"/>
    <dgm:cxn modelId="{21E9D87B-03C7-354A-80E2-EEB8C2D05686}" type="presParOf" srcId="{71306C32-B1F4-E542-922E-B46F9D1C635C}" destId="{8FE42181-2926-C942-AE39-A9D165438EE4}" srcOrd="2" destOrd="0" presId="urn:microsoft.com/office/officeart/2005/8/layout/hList7"/>
    <dgm:cxn modelId="{77BE7726-573F-8347-9045-2737F0920AA1}" type="presParOf" srcId="{71306C32-B1F4-E542-922E-B46F9D1C635C}" destId="{FA2B2D3B-3110-4640-94D7-3AE8240EA784}" srcOrd="3" destOrd="0" presId="urn:microsoft.com/office/officeart/2005/8/layout/hList7"/>
    <dgm:cxn modelId="{1ADF1B98-3114-FF4C-8A9A-5FEB9C4F4C6C}" type="presParOf" srcId="{068BC8EB-AEA4-BA4A-8FFC-715C9B2AE53F}" destId="{3E704621-FEBC-6541-BB51-FEF04A4011EA}" srcOrd="5" destOrd="0" presId="urn:microsoft.com/office/officeart/2005/8/layout/hList7"/>
    <dgm:cxn modelId="{F7136132-54CE-BB46-88B8-08E85D6BDB95}" type="presParOf" srcId="{068BC8EB-AEA4-BA4A-8FFC-715C9B2AE53F}" destId="{DC722043-1354-8340-970A-C25F096ACC08}" srcOrd="6" destOrd="0" presId="urn:microsoft.com/office/officeart/2005/8/layout/hList7"/>
    <dgm:cxn modelId="{C82AD669-CB50-6948-8F2B-AD8D629578C5}" type="presParOf" srcId="{DC722043-1354-8340-970A-C25F096ACC08}" destId="{1F734327-C241-664B-9C7F-9416134B3184}" srcOrd="0" destOrd="0" presId="urn:microsoft.com/office/officeart/2005/8/layout/hList7"/>
    <dgm:cxn modelId="{685D2E57-0331-1D4C-A72E-EDAEC99D43CF}" type="presParOf" srcId="{DC722043-1354-8340-970A-C25F096ACC08}" destId="{F9A46885-0768-B447-BF58-A6A34A1F8831}" srcOrd="1" destOrd="0" presId="urn:microsoft.com/office/officeart/2005/8/layout/hList7"/>
    <dgm:cxn modelId="{99804376-FC56-C743-8DA4-C227BF65FD96}" type="presParOf" srcId="{DC722043-1354-8340-970A-C25F096ACC08}" destId="{29389FF0-9215-944F-ACCF-23FEBDBB0252}" srcOrd="2" destOrd="0" presId="urn:microsoft.com/office/officeart/2005/8/layout/hList7"/>
    <dgm:cxn modelId="{EAAB7DB2-275C-A94C-9E07-78EF92231D7F}" type="presParOf" srcId="{DC722043-1354-8340-970A-C25F096ACC08}" destId="{DB9AB1F4-21B1-E24E-9844-932D3C6AD773}"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1F1CBD-986F-7640-B7BF-16BCBC48CE93}"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1F788C68-0BCE-C841-9EC5-1A1202472C95}">
      <dgm:prSet/>
      <dgm:spPr/>
      <dgm:t>
        <a:bodyPr/>
        <a:lstStyle/>
        <a:p>
          <a:r>
            <a:rPr lang="en-US"/>
            <a:t>The official calls a timeout</a:t>
          </a:r>
        </a:p>
      </dgm:t>
    </dgm:pt>
    <dgm:pt modelId="{7EF7ECF4-88F8-914B-8412-B3D26991A68E}" type="parTrans" cxnId="{0CBC1C89-BBF0-4242-973C-386D9FD26F2D}">
      <dgm:prSet/>
      <dgm:spPr/>
      <dgm:t>
        <a:bodyPr/>
        <a:lstStyle/>
        <a:p>
          <a:endParaRPr lang="en-US"/>
        </a:p>
      </dgm:t>
    </dgm:pt>
    <dgm:pt modelId="{07E00E19-C186-0243-838D-F7C0A6D85471}" type="sibTrans" cxnId="{0CBC1C89-BBF0-4242-973C-386D9FD26F2D}">
      <dgm:prSet/>
      <dgm:spPr/>
      <dgm:t>
        <a:bodyPr/>
        <a:lstStyle/>
        <a:p>
          <a:endParaRPr lang="en-US"/>
        </a:p>
      </dgm:t>
    </dgm:pt>
    <dgm:pt modelId="{3255085C-72B6-104D-85F1-94260B20C9E6}">
      <dgm:prSet/>
      <dgm:spPr/>
      <dgm:t>
        <a:bodyPr/>
        <a:lstStyle/>
        <a:p>
          <a:r>
            <a:rPr lang="en-US" dirty="0"/>
            <a:t>Removes the illegal substitute</a:t>
          </a:r>
        </a:p>
      </dgm:t>
    </dgm:pt>
    <dgm:pt modelId="{25D1F4F2-424D-5B4F-B0D1-CB76506F6CCD}" type="parTrans" cxnId="{7DC41886-90E9-2B41-91C5-1789F405659A}">
      <dgm:prSet/>
      <dgm:spPr/>
      <dgm:t>
        <a:bodyPr/>
        <a:lstStyle/>
        <a:p>
          <a:endParaRPr lang="en-US"/>
        </a:p>
      </dgm:t>
    </dgm:pt>
    <dgm:pt modelId="{0F637FA0-0ACF-864F-9353-439689012B32}" type="sibTrans" cxnId="{7DC41886-90E9-2B41-91C5-1789F405659A}">
      <dgm:prSet/>
      <dgm:spPr/>
      <dgm:t>
        <a:bodyPr/>
        <a:lstStyle/>
        <a:p>
          <a:endParaRPr lang="en-US"/>
        </a:p>
      </dgm:t>
    </dgm:pt>
    <dgm:pt modelId="{6774040E-882B-5546-9B41-C4942AC8FBF4}">
      <dgm:prSet/>
      <dgm:spPr/>
      <dgm:t>
        <a:bodyPr/>
        <a:lstStyle/>
        <a:p>
          <a:r>
            <a:rPr lang="en-US"/>
            <a:t>Awards a free position for the opposing team </a:t>
          </a:r>
        </a:p>
      </dgm:t>
    </dgm:pt>
    <dgm:pt modelId="{4733D7FF-0AAF-2D47-95E5-BD17463D5648}" type="parTrans" cxnId="{D53CDAE4-4AE1-7849-ABAD-A1D849E260A8}">
      <dgm:prSet/>
      <dgm:spPr/>
      <dgm:t>
        <a:bodyPr/>
        <a:lstStyle/>
        <a:p>
          <a:endParaRPr lang="en-US"/>
        </a:p>
      </dgm:t>
    </dgm:pt>
    <dgm:pt modelId="{1E424C59-EB6C-454E-AB2F-DC4B80E0F979}" type="sibTrans" cxnId="{D53CDAE4-4AE1-7849-ABAD-A1D849E260A8}">
      <dgm:prSet/>
      <dgm:spPr/>
      <dgm:t>
        <a:bodyPr/>
        <a:lstStyle/>
        <a:p>
          <a:endParaRPr lang="en-US"/>
        </a:p>
      </dgm:t>
    </dgm:pt>
    <dgm:pt modelId="{C793506A-7C2A-C941-91A0-AEC9015E4F93}" type="pres">
      <dgm:prSet presAssocID="{D11F1CBD-986F-7640-B7BF-16BCBC48CE93}" presName="Name0" presStyleCnt="0">
        <dgm:presLayoutVars>
          <dgm:dir/>
          <dgm:resizeHandles val="exact"/>
        </dgm:presLayoutVars>
      </dgm:prSet>
      <dgm:spPr/>
    </dgm:pt>
    <dgm:pt modelId="{68232EE0-4B3A-AF47-B49F-2108AC685EA5}" type="pres">
      <dgm:prSet presAssocID="{1F788C68-0BCE-C841-9EC5-1A1202472C95}" presName="node" presStyleLbl="node1" presStyleIdx="0" presStyleCnt="3">
        <dgm:presLayoutVars>
          <dgm:bulletEnabled val="1"/>
        </dgm:presLayoutVars>
      </dgm:prSet>
      <dgm:spPr/>
    </dgm:pt>
    <dgm:pt modelId="{6F5C5826-DDB2-4C4B-A90C-CCC8683CE8FB}" type="pres">
      <dgm:prSet presAssocID="{07E00E19-C186-0243-838D-F7C0A6D85471}" presName="sibTrans" presStyleLbl="sibTrans2D1" presStyleIdx="0" presStyleCnt="2"/>
      <dgm:spPr/>
    </dgm:pt>
    <dgm:pt modelId="{BF4F82DC-EF3D-374D-A9CC-23EFFB96A566}" type="pres">
      <dgm:prSet presAssocID="{07E00E19-C186-0243-838D-F7C0A6D85471}" presName="connectorText" presStyleLbl="sibTrans2D1" presStyleIdx="0" presStyleCnt="2"/>
      <dgm:spPr/>
    </dgm:pt>
    <dgm:pt modelId="{46A16F20-FB2E-FF4B-9268-F4AAACE4643B}" type="pres">
      <dgm:prSet presAssocID="{3255085C-72B6-104D-85F1-94260B20C9E6}" presName="node" presStyleLbl="node1" presStyleIdx="1" presStyleCnt="3">
        <dgm:presLayoutVars>
          <dgm:bulletEnabled val="1"/>
        </dgm:presLayoutVars>
      </dgm:prSet>
      <dgm:spPr/>
    </dgm:pt>
    <dgm:pt modelId="{228AD492-C9B3-0C42-8A81-A591FA362F69}" type="pres">
      <dgm:prSet presAssocID="{0F637FA0-0ACF-864F-9353-439689012B32}" presName="sibTrans" presStyleLbl="sibTrans2D1" presStyleIdx="1" presStyleCnt="2"/>
      <dgm:spPr/>
    </dgm:pt>
    <dgm:pt modelId="{09EB28FF-D22B-EC42-B611-E3F28ECAA596}" type="pres">
      <dgm:prSet presAssocID="{0F637FA0-0ACF-864F-9353-439689012B32}" presName="connectorText" presStyleLbl="sibTrans2D1" presStyleIdx="1" presStyleCnt="2"/>
      <dgm:spPr/>
    </dgm:pt>
    <dgm:pt modelId="{68672D7C-844C-2040-9200-BE32A3CFB580}" type="pres">
      <dgm:prSet presAssocID="{6774040E-882B-5546-9B41-C4942AC8FBF4}" presName="node" presStyleLbl="node1" presStyleIdx="2" presStyleCnt="3">
        <dgm:presLayoutVars>
          <dgm:bulletEnabled val="1"/>
        </dgm:presLayoutVars>
      </dgm:prSet>
      <dgm:spPr/>
    </dgm:pt>
  </dgm:ptLst>
  <dgm:cxnLst>
    <dgm:cxn modelId="{D7FAF836-0AF8-2F40-B886-1E29416BE70F}" type="presOf" srcId="{07E00E19-C186-0243-838D-F7C0A6D85471}" destId="{BF4F82DC-EF3D-374D-A9CC-23EFFB96A566}" srcOrd="1" destOrd="0" presId="urn:microsoft.com/office/officeart/2005/8/layout/process1"/>
    <dgm:cxn modelId="{30C8EB54-E6D7-E041-922B-D5261F600AAB}" type="presOf" srcId="{D11F1CBD-986F-7640-B7BF-16BCBC48CE93}" destId="{C793506A-7C2A-C941-91A0-AEC9015E4F93}" srcOrd="0" destOrd="0" presId="urn:microsoft.com/office/officeart/2005/8/layout/process1"/>
    <dgm:cxn modelId="{65EC0176-047E-7845-B07F-65EB506F0908}" type="presOf" srcId="{07E00E19-C186-0243-838D-F7C0A6D85471}" destId="{6F5C5826-DDB2-4C4B-A90C-CCC8683CE8FB}" srcOrd="0" destOrd="0" presId="urn:microsoft.com/office/officeart/2005/8/layout/process1"/>
    <dgm:cxn modelId="{3F99DA77-9B7E-484D-AE83-863EE07883B5}" type="presOf" srcId="{0F637FA0-0ACF-864F-9353-439689012B32}" destId="{09EB28FF-D22B-EC42-B611-E3F28ECAA596}" srcOrd="1" destOrd="0" presId="urn:microsoft.com/office/officeart/2005/8/layout/process1"/>
    <dgm:cxn modelId="{7DC41886-90E9-2B41-91C5-1789F405659A}" srcId="{D11F1CBD-986F-7640-B7BF-16BCBC48CE93}" destId="{3255085C-72B6-104D-85F1-94260B20C9E6}" srcOrd="1" destOrd="0" parTransId="{25D1F4F2-424D-5B4F-B0D1-CB76506F6CCD}" sibTransId="{0F637FA0-0ACF-864F-9353-439689012B32}"/>
    <dgm:cxn modelId="{0CBC1C89-BBF0-4242-973C-386D9FD26F2D}" srcId="{D11F1CBD-986F-7640-B7BF-16BCBC48CE93}" destId="{1F788C68-0BCE-C841-9EC5-1A1202472C95}" srcOrd="0" destOrd="0" parTransId="{7EF7ECF4-88F8-914B-8412-B3D26991A68E}" sibTransId="{07E00E19-C186-0243-838D-F7C0A6D85471}"/>
    <dgm:cxn modelId="{33F0498F-1891-0E43-B04A-6F6FB632567D}" type="presOf" srcId="{6774040E-882B-5546-9B41-C4942AC8FBF4}" destId="{68672D7C-844C-2040-9200-BE32A3CFB580}" srcOrd="0" destOrd="0" presId="urn:microsoft.com/office/officeart/2005/8/layout/process1"/>
    <dgm:cxn modelId="{36311EA3-F001-9340-8041-A7CF07767860}" type="presOf" srcId="{1F788C68-0BCE-C841-9EC5-1A1202472C95}" destId="{68232EE0-4B3A-AF47-B49F-2108AC685EA5}" srcOrd="0" destOrd="0" presId="urn:microsoft.com/office/officeart/2005/8/layout/process1"/>
    <dgm:cxn modelId="{B3EBB2AA-6457-AD45-88D4-765E96155B25}" type="presOf" srcId="{3255085C-72B6-104D-85F1-94260B20C9E6}" destId="{46A16F20-FB2E-FF4B-9268-F4AAACE4643B}" srcOrd="0" destOrd="0" presId="urn:microsoft.com/office/officeart/2005/8/layout/process1"/>
    <dgm:cxn modelId="{D53CDAE4-4AE1-7849-ABAD-A1D849E260A8}" srcId="{D11F1CBD-986F-7640-B7BF-16BCBC48CE93}" destId="{6774040E-882B-5546-9B41-C4942AC8FBF4}" srcOrd="2" destOrd="0" parTransId="{4733D7FF-0AAF-2D47-95E5-BD17463D5648}" sibTransId="{1E424C59-EB6C-454E-AB2F-DC4B80E0F979}"/>
    <dgm:cxn modelId="{074BBBEC-2F66-F042-A313-C84DC35B1392}" type="presOf" srcId="{0F637FA0-0ACF-864F-9353-439689012B32}" destId="{228AD492-C9B3-0C42-8A81-A591FA362F69}" srcOrd="0" destOrd="0" presId="urn:microsoft.com/office/officeart/2005/8/layout/process1"/>
    <dgm:cxn modelId="{0AE6724A-BD89-D842-BBA2-9D94870161E9}" type="presParOf" srcId="{C793506A-7C2A-C941-91A0-AEC9015E4F93}" destId="{68232EE0-4B3A-AF47-B49F-2108AC685EA5}" srcOrd="0" destOrd="0" presId="urn:microsoft.com/office/officeart/2005/8/layout/process1"/>
    <dgm:cxn modelId="{2BA305BA-C50B-FC44-AA12-A1C0F8E92200}" type="presParOf" srcId="{C793506A-7C2A-C941-91A0-AEC9015E4F93}" destId="{6F5C5826-DDB2-4C4B-A90C-CCC8683CE8FB}" srcOrd="1" destOrd="0" presId="urn:microsoft.com/office/officeart/2005/8/layout/process1"/>
    <dgm:cxn modelId="{0BA41ACE-B6C5-2141-AFCA-09E3145A6866}" type="presParOf" srcId="{6F5C5826-DDB2-4C4B-A90C-CCC8683CE8FB}" destId="{BF4F82DC-EF3D-374D-A9CC-23EFFB96A566}" srcOrd="0" destOrd="0" presId="urn:microsoft.com/office/officeart/2005/8/layout/process1"/>
    <dgm:cxn modelId="{1832F74A-0B53-6143-B5C2-CD3B8BCF7BBD}" type="presParOf" srcId="{C793506A-7C2A-C941-91A0-AEC9015E4F93}" destId="{46A16F20-FB2E-FF4B-9268-F4AAACE4643B}" srcOrd="2" destOrd="0" presId="urn:microsoft.com/office/officeart/2005/8/layout/process1"/>
    <dgm:cxn modelId="{11B5AFEB-C7B5-5C4A-A0B2-430453AB05AF}" type="presParOf" srcId="{C793506A-7C2A-C941-91A0-AEC9015E4F93}" destId="{228AD492-C9B3-0C42-8A81-A591FA362F69}" srcOrd="3" destOrd="0" presId="urn:microsoft.com/office/officeart/2005/8/layout/process1"/>
    <dgm:cxn modelId="{23A6EFCE-42C8-F841-A9C4-D59337150F71}" type="presParOf" srcId="{228AD492-C9B3-0C42-8A81-A591FA362F69}" destId="{09EB28FF-D22B-EC42-B611-E3F28ECAA596}" srcOrd="0" destOrd="0" presId="urn:microsoft.com/office/officeart/2005/8/layout/process1"/>
    <dgm:cxn modelId="{17320903-3610-414A-B6B3-A621D86A4992}" type="presParOf" srcId="{C793506A-7C2A-C941-91A0-AEC9015E4F93}" destId="{68672D7C-844C-2040-9200-BE32A3CFB580}"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5E74B6-F693-4CDD-90A3-C7E6205003C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40C72F8-0298-4E7E-A446-9610C23C5999}">
      <dgm:prSet/>
      <dgm:spPr/>
      <dgm:t>
        <a:bodyPr/>
        <a:lstStyle/>
        <a:p>
          <a:pPr rtl="0"/>
          <a:r>
            <a:rPr lang="en-US"/>
            <a:t>A goal is scored when:</a:t>
          </a:r>
        </a:p>
      </dgm:t>
    </dgm:pt>
    <dgm:pt modelId="{8B949FAB-F356-4F96-9328-1B925ECCA0AC}" type="parTrans" cxnId="{78DA89F6-119D-443D-9D22-035BDC35BE4B}">
      <dgm:prSet/>
      <dgm:spPr/>
      <dgm:t>
        <a:bodyPr/>
        <a:lstStyle/>
        <a:p>
          <a:endParaRPr lang="en-US"/>
        </a:p>
      </dgm:t>
    </dgm:pt>
    <dgm:pt modelId="{BCEB16CA-8973-43FC-B9CA-49F49D83BE2B}" type="sibTrans" cxnId="{78DA89F6-119D-443D-9D22-035BDC35BE4B}">
      <dgm:prSet/>
      <dgm:spPr/>
      <dgm:t>
        <a:bodyPr/>
        <a:lstStyle/>
        <a:p>
          <a:endParaRPr lang="en-US"/>
        </a:p>
      </dgm:t>
    </dgm:pt>
    <dgm:pt modelId="{43254E2E-796F-4A97-94F5-8A76F2D2837E}">
      <dgm:prSet/>
      <dgm:spPr/>
      <dgm:t>
        <a:bodyPr/>
        <a:lstStyle/>
        <a:p>
          <a:pPr rtl="0"/>
          <a:r>
            <a:rPr lang="en-US"/>
            <a:t>The whole ball passes completely over the goal line, between the goal posts</a:t>
          </a:r>
        </a:p>
      </dgm:t>
    </dgm:pt>
    <dgm:pt modelId="{0A3F14B0-0C38-4062-ACBE-421C9C225A71}" type="parTrans" cxnId="{CC3F57B7-62C8-433E-ABEB-6D2BCB1FAF50}">
      <dgm:prSet/>
      <dgm:spPr/>
      <dgm:t>
        <a:bodyPr/>
        <a:lstStyle/>
        <a:p>
          <a:endParaRPr lang="en-US"/>
        </a:p>
      </dgm:t>
    </dgm:pt>
    <dgm:pt modelId="{8A15CA5D-99A5-4BB0-872A-BAFE7E425ABB}" type="sibTrans" cxnId="{CC3F57B7-62C8-433E-ABEB-6D2BCB1FAF50}">
      <dgm:prSet/>
      <dgm:spPr/>
      <dgm:t>
        <a:bodyPr/>
        <a:lstStyle/>
        <a:p>
          <a:endParaRPr lang="en-US"/>
        </a:p>
      </dgm:t>
    </dgm:pt>
    <dgm:pt modelId="{BB92D3BF-DAA4-4271-8786-B316610359BE}">
      <dgm:prSet/>
      <dgm:spPr/>
      <dgm:t>
        <a:bodyPr/>
        <a:lstStyle/>
        <a:p>
          <a:pPr rtl="0"/>
          <a:r>
            <a:rPr lang="en-US"/>
            <a:t>The ball has been shot with the legal crosse of an attack player</a:t>
          </a:r>
        </a:p>
      </dgm:t>
    </dgm:pt>
    <dgm:pt modelId="{326C62CE-E267-4293-A056-2D3AB282A4AB}" type="parTrans" cxnId="{EC6CE207-B8BC-4E1D-A1A1-F48DFC9CE368}">
      <dgm:prSet/>
      <dgm:spPr/>
      <dgm:t>
        <a:bodyPr/>
        <a:lstStyle/>
        <a:p>
          <a:endParaRPr lang="en-US"/>
        </a:p>
      </dgm:t>
    </dgm:pt>
    <dgm:pt modelId="{690E3C3F-B5F2-4FD8-9BDA-60C25176BA5A}" type="sibTrans" cxnId="{EC6CE207-B8BC-4E1D-A1A1-F48DFC9CE368}">
      <dgm:prSet/>
      <dgm:spPr/>
      <dgm:t>
        <a:bodyPr/>
        <a:lstStyle/>
        <a:p>
          <a:endParaRPr lang="en-US"/>
        </a:p>
      </dgm:t>
    </dgm:pt>
    <dgm:pt modelId="{E5BCD56B-A553-48E0-93DD-02E2EDA47794}">
      <dgm:prSet/>
      <dgm:spPr/>
      <dgm:t>
        <a:bodyPr/>
        <a:lstStyle/>
        <a:p>
          <a:pPr rtl="0"/>
          <a:r>
            <a:rPr lang="en-US"/>
            <a:t>The ball goes off the crosse or body of a defender</a:t>
          </a:r>
          <a:endParaRPr lang="en-US">
            <a:highlight>
              <a:srgbClr val="FFFF00"/>
            </a:highlight>
          </a:endParaRPr>
        </a:p>
      </dgm:t>
    </dgm:pt>
    <dgm:pt modelId="{8EFDAFA4-A06E-4180-A120-326F35D0371E}" type="parTrans" cxnId="{70F7D6F5-4643-43C1-9946-4099D7F58E96}">
      <dgm:prSet/>
      <dgm:spPr/>
      <dgm:t>
        <a:bodyPr/>
        <a:lstStyle/>
        <a:p>
          <a:endParaRPr lang="en-US"/>
        </a:p>
      </dgm:t>
    </dgm:pt>
    <dgm:pt modelId="{2348997D-DB5A-48F9-90B7-91D3365E40BF}" type="sibTrans" cxnId="{70F7D6F5-4643-43C1-9946-4099D7F58E96}">
      <dgm:prSet/>
      <dgm:spPr/>
      <dgm:t>
        <a:bodyPr/>
        <a:lstStyle/>
        <a:p>
          <a:endParaRPr lang="en-US"/>
        </a:p>
      </dgm:t>
    </dgm:pt>
    <dgm:pt modelId="{2040E38E-40F5-9148-8595-247AA2E1F214}">
      <dgm:prSet/>
      <dgm:spPr/>
      <dgm:t>
        <a:bodyPr/>
        <a:lstStyle/>
        <a:p>
          <a:pPr rtl="0"/>
          <a:r>
            <a:rPr lang="en-US" u="sng">
              <a:highlight>
                <a:srgbClr val="FFFF00"/>
              </a:highlight>
            </a:rPr>
            <a:t>The ball is released from the crosse before time expires </a:t>
          </a:r>
        </a:p>
      </dgm:t>
    </dgm:pt>
    <dgm:pt modelId="{C3F9C3BE-C3EF-9B45-8AF9-29B1C8964B65}" type="parTrans" cxnId="{0DEFA8C1-7934-7641-8F6D-A9E3651FB2D4}">
      <dgm:prSet/>
      <dgm:spPr/>
      <dgm:t>
        <a:bodyPr/>
        <a:lstStyle/>
        <a:p>
          <a:endParaRPr lang="en-US"/>
        </a:p>
      </dgm:t>
    </dgm:pt>
    <dgm:pt modelId="{6601B370-E975-8C46-A673-25320436F1A6}" type="sibTrans" cxnId="{0DEFA8C1-7934-7641-8F6D-A9E3651FB2D4}">
      <dgm:prSet/>
      <dgm:spPr/>
      <dgm:t>
        <a:bodyPr/>
        <a:lstStyle/>
        <a:p>
          <a:endParaRPr lang="en-US"/>
        </a:p>
      </dgm:t>
    </dgm:pt>
    <dgm:pt modelId="{928F6F66-9B3C-4C5E-B89E-3F3A806781D1}" type="pres">
      <dgm:prSet presAssocID="{305E74B6-F693-4CDD-90A3-C7E6205003C6}" presName="Name0" presStyleCnt="0">
        <dgm:presLayoutVars>
          <dgm:dir/>
          <dgm:animLvl val="lvl"/>
          <dgm:resizeHandles val="exact"/>
        </dgm:presLayoutVars>
      </dgm:prSet>
      <dgm:spPr/>
    </dgm:pt>
    <dgm:pt modelId="{D3314197-D751-45C4-A294-344F4A31D633}" type="pres">
      <dgm:prSet presAssocID="{B40C72F8-0298-4E7E-A446-9610C23C5999}" presName="linNode" presStyleCnt="0"/>
      <dgm:spPr/>
    </dgm:pt>
    <dgm:pt modelId="{C228ADA4-F71F-47E3-8729-11FF51C40AB9}" type="pres">
      <dgm:prSet presAssocID="{B40C72F8-0298-4E7E-A446-9610C23C5999}" presName="parentText" presStyleLbl="node1" presStyleIdx="0" presStyleCnt="1">
        <dgm:presLayoutVars>
          <dgm:chMax val="1"/>
          <dgm:bulletEnabled val="1"/>
        </dgm:presLayoutVars>
      </dgm:prSet>
      <dgm:spPr/>
    </dgm:pt>
    <dgm:pt modelId="{0EE2B7DF-F88D-43E0-A5C0-20321D0F6628}" type="pres">
      <dgm:prSet presAssocID="{B40C72F8-0298-4E7E-A446-9610C23C5999}" presName="descendantText" presStyleLbl="alignAccFollowNode1" presStyleIdx="0" presStyleCnt="1">
        <dgm:presLayoutVars>
          <dgm:bulletEnabled val="1"/>
        </dgm:presLayoutVars>
      </dgm:prSet>
      <dgm:spPr/>
    </dgm:pt>
  </dgm:ptLst>
  <dgm:cxnLst>
    <dgm:cxn modelId="{EC6CE207-B8BC-4E1D-A1A1-F48DFC9CE368}" srcId="{B40C72F8-0298-4E7E-A446-9610C23C5999}" destId="{BB92D3BF-DAA4-4271-8786-B316610359BE}" srcOrd="1" destOrd="0" parTransId="{326C62CE-E267-4293-A056-2D3AB282A4AB}" sibTransId="{690E3C3F-B5F2-4FD8-9BDA-60C25176BA5A}"/>
    <dgm:cxn modelId="{25C27D08-322E-4E14-82B7-930F9D0FD009}" type="presOf" srcId="{305E74B6-F693-4CDD-90A3-C7E6205003C6}" destId="{928F6F66-9B3C-4C5E-B89E-3F3A806781D1}" srcOrd="0" destOrd="0" presId="urn:microsoft.com/office/officeart/2005/8/layout/vList5"/>
    <dgm:cxn modelId="{A9B2EA16-909B-45B7-87BD-7A54EE98C414}" type="presOf" srcId="{B40C72F8-0298-4E7E-A446-9610C23C5999}" destId="{C228ADA4-F71F-47E3-8729-11FF51C40AB9}" srcOrd="0" destOrd="0" presId="urn:microsoft.com/office/officeart/2005/8/layout/vList5"/>
    <dgm:cxn modelId="{550B3C2F-E55B-431C-B7A8-00B1538AAFC4}" type="presOf" srcId="{43254E2E-796F-4A97-94F5-8A76F2D2837E}" destId="{0EE2B7DF-F88D-43E0-A5C0-20321D0F6628}" srcOrd="0" destOrd="0" presId="urn:microsoft.com/office/officeart/2005/8/layout/vList5"/>
    <dgm:cxn modelId="{EBB49D57-0070-4DFF-A70E-17FC279562B9}" type="presOf" srcId="{2040E38E-40F5-9148-8595-247AA2E1F214}" destId="{0EE2B7DF-F88D-43E0-A5C0-20321D0F6628}" srcOrd="0" destOrd="3" presId="urn:microsoft.com/office/officeart/2005/8/layout/vList5"/>
    <dgm:cxn modelId="{D896BA5E-807C-4629-9042-36B96041CE82}" type="presOf" srcId="{BB92D3BF-DAA4-4271-8786-B316610359BE}" destId="{0EE2B7DF-F88D-43E0-A5C0-20321D0F6628}" srcOrd="0" destOrd="1" presId="urn:microsoft.com/office/officeart/2005/8/layout/vList5"/>
    <dgm:cxn modelId="{27075591-47A9-4E89-9C8E-DD0D6188AAA8}" type="presOf" srcId="{E5BCD56B-A553-48E0-93DD-02E2EDA47794}" destId="{0EE2B7DF-F88D-43E0-A5C0-20321D0F6628}" srcOrd="0" destOrd="2" presId="urn:microsoft.com/office/officeart/2005/8/layout/vList5"/>
    <dgm:cxn modelId="{CC3F57B7-62C8-433E-ABEB-6D2BCB1FAF50}" srcId="{B40C72F8-0298-4E7E-A446-9610C23C5999}" destId="{43254E2E-796F-4A97-94F5-8A76F2D2837E}" srcOrd="0" destOrd="0" parTransId="{0A3F14B0-0C38-4062-ACBE-421C9C225A71}" sibTransId="{8A15CA5D-99A5-4BB0-872A-BAFE7E425ABB}"/>
    <dgm:cxn modelId="{0DEFA8C1-7934-7641-8F6D-A9E3651FB2D4}" srcId="{B40C72F8-0298-4E7E-A446-9610C23C5999}" destId="{2040E38E-40F5-9148-8595-247AA2E1F214}" srcOrd="3" destOrd="0" parTransId="{C3F9C3BE-C3EF-9B45-8AF9-29B1C8964B65}" sibTransId="{6601B370-E975-8C46-A673-25320436F1A6}"/>
    <dgm:cxn modelId="{70F7D6F5-4643-43C1-9946-4099D7F58E96}" srcId="{B40C72F8-0298-4E7E-A446-9610C23C5999}" destId="{E5BCD56B-A553-48E0-93DD-02E2EDA47794}" srcOrd="2" destOrd="0" parTransId="{8EFDAFA4-A06E-4180-A120-326F35D0371E}" sibTransId="{2348997D-DB5A-48F9-90B7-91D3365E40BF}"/>
    <dgm:cxn modelId="{78DA89F6-119D-443D-9D22-035BDC35BE4B}" srcId="{305E74B6-F693-4CDD-90A3-C7E6205003C6}" destId="{B40C72F8-0298-4E7E-A446-9610C23C5999}" srcOrd="0" destOrd="0" parTransId="{8B949FAB-F356-4F96-9328-1B925ECCA0AC}" sibTransId="{BCEB16CA-8973-43FC-B9CA-49F49D83BE2B}"/>
    <dgm:cxn modelId="{19655D3E-9E82-4CB6-9E91-9A3DB47D3C89}" type="presParOf" srcId="{928F6F66-9B3C-4C5E-B89E-3F3A806781D1}" destId="{D3314197-D751-45C4-A294-344F4A31D633}" srcOrd="0" destOrd="0" presId="urn:microsoft.com/office/officeart/2005/8/layout/vList5"/>
    <dgm:cxn modelId="{187B2893-B7D8-42B4-9968-E09C7405DA08}" type="presParOf" srcId="{D3314197-D751-45C4-A294-344F4A31D633}" destId="{C228ADA4-F71F-47E3-8729-11FF51C40AB9}" srcOrd="0" destOrd="0" presId="urn:microsoft.com/office/officeart/2005/8/layout/vList5"/>
    <dgm:cxn modelId="{7A7ADF72-C36B-4FBA-9B81-27558E9CE32A}" type="presParOf" srcId="{D3314197-D751-45C4-A294-344F4A31D633}" destId="{0EE2B7DF-F88D-43E0-A5C0-20321D0F662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5E74B6-F693-4CDD-90A3-C7E6205003C6}"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B40C72F8-0298-4E7E-A446-9610C23C5999}">
      <dgm:prSet/>
      <dgm:spPr>
        <a:solidFill>
          <a:srgbClr val="0070C0"/>
        </a:solidFill>
      </dgm:spPr>
      <dgm:t>
        <a:bodyPr/>
        <a:lstStyle/>
        <a:p>
          <a:pPr rtl="0"/>
          <a:r>
            <a:rPr lang="en-US"/>
            <a:t>A goal is </a:t>
          </a:r>
          <a:r>
            <a:rPr lang="en-US" u="sng">
              <a:latin typeface="Calibri Light" panose="020F0302020204030204"/>
            </a:rPr>
            <a:t>NOT</a:t>
          </a:r>
          <a:r>
            <a:rPr lang="en-US" u="sng"/>
            <a:t> </a:t>
          </a:r>
          <a:r>
            <a:rPr lang="en-US"/>
            <a:t>scored when:</a:t>
          </a:r>
        </a:p>
      </dgm:t>
    </dgm:pt>
    <dgm:pt modelId="{8B949FAB-F356-4F96-9328-1B925ECCA0AC}" type="parTrans" cxnId="{78DA89F6-119D-443D-9D22-035BDC35BE4B}">
      <dgm:prSet/>
      <dgm:spPr/>
      <dgm:t>
        <a:bodyPr/>
        <a:lstStyle/>
        <a:p>
          <a:endParaRPr lang="en-US"/>
        </a:p>
      </dgm:t>
    </dgm:pt>
    <dgm:pt modelId="{BCEB16CA-8973-43FC-B9CA-49F49D83BE2B}" type="sibTrans" cxnId="{78DA89F6-119D-443D-9D22-035BDC35BE4B}">
      <dgm:prSet/>
      <dgm:spPr/>
      <dgm:t>
        <a:bodyPr/>
        <a:lstStyle/>
        <a:p>
          <a:endParaRPr lang="en-US"/>
        </a:p>
      </dgm:t>
    </dgm:pt>
    <dgm:pt modelId="{3E815B4A-0F60-4E72-844A-E764969B95EA}">
      <dgm:prSet/>
      <dgm:spPr>
        <a:solidFill>
          <a:schemeClr val="bg1">
            <a:lumMod val="85000"/>
            <a:alpha val="90000"/>
          </a:schemeClr>
        </a:solidFill>
      </dgm:spPr>
      <dgm:t>
        <a:bodyPr/>
        <a:lstStyle/>
        <a:p>
          <a:pPr rtl="0"/>
          <a:r>
            <a:rPr lang="en-US" dirty="0"/>
            <a:t>The ball is put through the goal by a non-player (official)</a:t>
          </a:r>
        </a:p>
      </dgm:t>
    </dgm:pt>
    <dgm:pt modelId="{BB54FDFD-37EA-4FD3-BC8C-96FEDCEDCD32}" type="parTrans" cxnId="{5A1F6786-DFFF-4211-9380-BCD699AEC65A}">
      <dgm:prSet/>
      <dgm:spPr/>
      <dgm:t>
        <a:bodyPr/>
        <a:lstStyle/>
        <a:p>
          <a:endParaRPr lang="en-US"/>
        </a:p>
      </dgm:t>
    </dgm:pt>
    <dgm:pt modelId="{16E33D76-F09F-4BD3-AA9F-E51CED46F5BE}" type="sibTrans" cxnId="{5A1F6786-DFFF-4211-9380-BCD699AEC65A}">
      <dgm:prSet/>
      <dgm:spPr/>
      <dgm:t>
        <a:bodyPr/>
        <a:lstStyle/>
        <a:p>
          <a:endParaRPr lang="en-US"/>
        </a:p>
      </dgm:t>
    </dgm:pt>
    <dgm:pt modelId="{E5FFEE35-D86A-4797-AB63-6C58724C1F20}">
      <dgm:prSet/>
      <dgm:spPr>
        <a:solidFill>
          <a:schemeClr val="bg1">
            <a:lumMod val="85000"/>
            <a:alpha val="90000"/>
          </a:schemeClr>
        </a:solidFill>
      </dgm:spPr>
      <dgm:t>
        <a:bodyPr/>
        <a:lstStyle/>
        <a:p>
          <a:pPr rtl="0"/>
          <a:r>
            <a:rPr lang="en-US"/>
            <a:t>The ball comes off the body of an attacker</a:t>
          </a:r>
        </a:p>
      </dgm:t>
    </dgm:pt>
    <dgm:pt modelId="{F95568D6-3EA2-4896-9B96-588B84D90FE7}" type="parTrans" cxnId="{9AB49590-050C-4DC2-B18B-E059E11D1A4E}">
      <dgm:prSet/>
      <dgm:spPr/>
      <dgm:t>
        <a:bodyPr/>
        <a:lstStyle/>
        <a:p>
          <a:endParaRPr lang="en-US"/>
        </a:p>
      </dgm:t>
    </dgm:pt>
    <dgm:pt modelId="{7F5B138E-4A1B-4895-A175-19A7BA28440D}" type="sibTrans" cxnId="{9AB49590-050C-4DC2-B18B-E059E11D1A4E}">
      <dgm:prSet/>
      <dgm:spPr/>
      <dgm:t>
        <a:bodyPr/>
        <a:lstStyle/>
        <a:p>
          <a:endParaRPr lang="en-US"/>
        </a:p>
      </dgm:t>
    </dgm:pt>
    <dgm:pt modelId="{38300E23-615F-4FD5-84B6-84AFFA88F4E1}">
      <dgm:prSet/>
      <dgm:spPr>
        <a:solidFill>
          <a:schemeClr val="bg1">
            <a:lumMod val="85000"/>
            <a:alpha val="90000"/>
          </a:schemeClr>
        </a:solidFill>
      </dgm:spPr>
      <dgm:t>
        <a:bodyPr/>
        <a:lstStyle/>
        <a:p>
          <a:pPr rtl="0"/>
          <a:r>
            <a:rPr lang="en-US" dirty="0"/>
            <a:t>A foul by the attack occurs on the shot (dangerous follow through, dangerous propel, goal circle violation, offsides, attacking team has an illegal player on the field)</a:t>
          </a:r>
        </a:p>
      </dgm:t>
    </dgm:pt>
    <dgm:pt modelId="{013C16CC-6160-4721-9970-102F3F6C8E05}" type="parTrans" cxnId="{1F349C78-8F1B-4B7B-83AD-6A66D56A284E}">
      <dgm:prSet/>
      <dgm:spPr/>
      <dgm:t>
        <a:bodyPr/>
        <a:lstStyle/>
        <a:p>
          <a:endParaRPr lang="en-US"/>
        </a:p>
      </dgm:t>
    </dgm:pt>
    <dgm:pt modelId="{27FE59DE-F563-48EF-AAA0-9AA84CC787B5}" type="sibTrans" cxnId="{1F349C78-8F1B-4B7B-83AD-6A66D56A284E}">
      <dgm:prSet/>
      <dgm:spPr/>
      <dgm:t>
        <a:bodyPr/>
        <a:lstStyle/>
        <a:p>
          <a:endParaRPr lang="en-US"/>
        </a:p>
      </dgm:t>
    </dgm:pt>
    <dgm:pt modelId="{00AE5849-B8FB-4002-A827-99FCE6BF325F}">
      <dgm:prSet/>
      <dgm:spPr>
        <a:solidFill>
          <a:schemeClr val="bg1">
            <a:lumMod val="85000"/>
            <a:alpha val="90000"/>
          </a:schemeClr>
        </a:solidFill>
      </dgm:spPr>
      <dgm:t>
        <a:bodyPr/>
        <a:lstStyle/>
        <a:p>
          <a:pPr rtl="0"/>
          <a:r>
            <a:rPr lang="en-US"/>
            <a:t>The goal is scored with an illegal crosse</a:t>
          </a:r>
        </a:p>
      </dgm:t>
    </dgm:pt>
    <dgm:pt modelId="{A5183913-F47A-4842-B2A8-E3D430E84C4C}" type="parTrans" cxnId="{1FC37F2C-49BE-432D-99EA-6F95CF45A50D}">
      <dgm:prSet/>
      <dgm:spPr/>
      <dgm:t>
        <a:bodyPr/>
        <a:lstStyle/>
        <a:p>
          <a:endParaRPr lang="en-US"/>
        </a:p>
      </dgm:t>
    </dgm:pt>
    <dgm:pt modelId="{3669B5E3-46D7-4F7A-8501-BF3BE4A29A13}" type="sibTrans" cxnId="{1FC37F2C-49BE-432D-99EA-6F95CF45A50D}">
      <dgm:prSet/>
      <dgm:spPr/>
      <dgm:t>
        <a:bodyPr/>
        <a:lstStyle/>
        <a:p>
          <a:endParaRPr lang="en-US"/>
        </a:p>
      </dgm:t>
    </dgm:pt>
    <dgm:pt modelId="{EE6A0FF7-E712-5743-B646-595E13317078}">
      <dgm:prSet/>
      <dgm:spPr>
        <a:solidFill>
          <a:schemeClr val="bg1">
            <a:lumMod val="85000"/>
            <a:alpha val="90000"/>
          </a:schemeClr>
        </a:solidFill>
      </dgm:spPr>
      <dgm:t>
        <a:bodyPr/>
        <a:lstStyle/>
        <a:p>
          <a:r>
            <a:rPr lang="en-US"/>
            <a:t>The attack player steps on or over the goal circle</a:t>
          </a:r>
        </a:p>
      </dgm:t>
    </dgm:pt>
    <dgm:pt modelId="{CCB3A208-DCE4-B24E-9A5C-1453FE8C3C00}" type="parTrans" cxnId="{BC8E220C-DC5B-654E-A049-5F2DBBE15D95}">
      <dgm:prSet/>
      <dgm:spPr/>
      <dgm:t>
        <a:bodyPr/>
        <a:lstStyle/>
        <a:p>
          <a:endParaRPr lang="en-US"/>
        </a:p>
      </dgm:t>
    </dgm:pt>
    <dgm:pt modelId="{66600E06-17B4-BB44-BE5B-40799F0654A5}" type="sibTrans" cxnId="{BC8E220C-DC5B-654E-A049-5F2DBBE15D95}">
      <dgm:prSet/>
      <dgm:spPr/>
      <dgm:t>
        <a:bodyPr/>
        <a:lstStyle/>
        <a:p>
          <a:endParaRPr lang="en-US"/>
        </a:p>
      </dgm:t>
    </dgm:pt>
    <dgm:pt modelId="{06425388-80FC-0A4A-B704-8C30999CE2ED}">
      <dgm:prSet/>
      <dgm:spPr>
        <a:solidFill>
          <a:schemeClr val="bg1">
            <a:lumMod val="85000"/>
            <a:alpha val="90000"/>
          </a:schemeClr>
        </a:solidFill>
      </dgm:spPr>
      <dgm:t>
        <a:bodyPr/>
        <a:lstStyle/>
        <a:p>
          <a:pPr rtl="0"/>
          <a:r>
            <a:rPr lang="en-US"/>
            <a:t>The ball enters the goal from the attacking team’s goalkeeper </a:t>
          </a:r>
        </a:p>
      </dgm:t>
    </dgm:pt>
    <dgm:pt modelId="{EDD839D8-422A-524D-AA41-3FBB9534E3C0}" type="parTrans" cxnId="{FDDFF723-01D2-3E4E-9C93-EAEC3E224AE5}">
      <dgm:prSet/>
      <dgm:spPr/>
      <dgm:t>
        <a:bodyPr/>
        <a:lstStyle/>
        <a:p>
          <a:endParaRPr lang="en-US"/>
        </a:p>
      </dgm:t>
    </dgm:pt>
    <dgm:pt modelId="{DF93C8FA-DBC1-6344-9567-7077DF2FF242}" type="sibTrans" cxnId="{FDDFF723-01D2-3E4E-9C93-EAEC3E224AE5}">
      <dgm:prSet/>
      <dgm:spPr/>
      <dgm:t>
        <a:bodyPr/>
        <a:lstStyle/>
        <a:p>
          <a:endParaRPr lang="en-US"/>
        </a:p>
      </dgm:t>
    </dgm:pt>
    <dgm:pt modelId="{712976CA-3BE8-4D80-A443-DBF47BBBCF32}" type="pres">
      <dgm:prSet presAssocID="{305E74B6-F693-4CDD-90A3-C7E6205003C6}" presName="Name0" presStyleCnt="0">
        <dgm:presLayoutVars>
          <dgm:dir/>
          <dgm:animLvl val="lvl"/>
          <dgm:resizeHandles val="exact"/>
        </dgm:presLayoutVars>
      </dgm:prSet>
      <dgm:spPr/>
    </dgm:pt>
    <dgm:pt modelId="{35AD4702-4DC1-41B5-85AE-A6D7D1C7E74D}" type="pres">
      <dgm:prSet presAssocID="{B40C72F8-0298-4E7E-A446-9610C23C5999}" presName="linNode" presStyleCnt="0"/>
      <dgm:spPr/>
    </dgm:pt>
    <dgm:pt modelId="{A46C14CB-A36E-48F0-9052-707F66A144A3}" type="pres">
      <dgm:prSet presAssocID="{B40C72F8-0298-4E7E-A446-9610C23C5999}" presName="parentText" presStyleLbl="node1" presStyleIdx="0" presStyleCnt="1">
        <dgm:presLayoutVars>
          <dgm:chMax val="1"/>
          <dgm:bulletEnabled val="1"/>
        </dgm:presLayoutVars>
      </dgm:prSet>
      <dgm:spPr/>
    </dgm:pt>
    <dgm:pt modelId="{E88738BC-FB8C-46F9-9E03-6C4084D4E413}" type="pres">
      <dgm:prSet presAssocID="{B40C72F8-0298-4E7E-A446-9610C23C5999}" presName="descendantText" presStyleLbl="alignAccFollowNode1" presStyleIdx="0" presStyleCnt="1">
        <dgm:presLayoutVars>
          <dgm:bulletEnabled val="1"/>
        </dgm:presLayoutVars>
      </dgm:prSet>
      <dgm:spPr/>
    </dgm:pt>
  </dgm:ptLst>
  <dgm:cxnLst>
    <dgm:cxn modelId="{BC8E220C-DC5B-654E-A049-5F2DBBE15D95}" srcId="{B40C72F8-0298-4E7E-A446-9610C23C5999}" destId="{EE6A0FF7-E712-5743-B646-595E13317078}" srcOrd="2" destOrd="0" parTransId="{CCB3A208-DCE4-B24E-9A5C-1453FE8C3C00}" sibTransId="{66600E06-17B4-BB44-BE5B-40799F0654A5}"/>
    <dgm:cxn modelId="{FDDFF723-01D2-3E4E-9C93-EAEC3E224AE5}" srcId="{B40C72F8-0298-4E7E-A446-9610C23C5999}" destId="{06425388-80FC-0A4A-B704-8C30999CE2ED}" srcOrd="5" destOrd="0" parTransId="{EDD839D8-422A-524D-AA41-3FBB9534E3C0}" sibTransId="{DF93C8FA-DBC1-6344-9567-7077DF2FF242}"/>
    <dgm:cxn modelId="{D6DE9E27-37F9-497E-82B3-A02F7234D5DE}" type="presOf" srcId="{305E74B6-F693-4CDD-90A3-C7E6205003C6}" destId="{712976CA-3BE8-4D80-A443-DBF47BBBCF32}" srcOrd="0" destOrd="0" presId="urn:microsoft.com/office/officeart/2005/8/layout/vList5"/>
    <dgm:cxn modelId="{1FC37F2C-49BE-432D-99EA-6F95CF45A50D}" srcId="{B40C72F8-0298-4E7E-A446-9610C23C5999}" destId="{00AE5849-B8FB-4002-A827-99FCE6BF325F}" srcOrd="4" destOrd="0" parTransId="{A5183913-F47A-4842-B2A8-E3D430E84C4C}" sibTransId="{3669B5E3-46D7-4F7A-8501-BF3BE4A29A13}"/>
    <dgm:cxn modelId="{C7ED4B33-1297-403F-B194-D81FF2BB8F14}" type="presOf" srcId="{38300E23-615F-4FD5-84B6-84AFFA88F4E1}" destId="{E88738BC-FB8C-46F9-9E03-6C4084D4E413}" srcOrd="0" destOrd="3" presId="urn:microsoft.com/office/officeart/2005/8/layout/vList5"/>
    <dgm:cxn modelId="{64D92834-288E-46CC-BF0D-34A38654C84F}" type="presOf" srcId="{3E815B4A-0F60-4E72-844A-E764969B95EA}" destId="{E88738BC-FB8C-46F9-9E03-6C4084D4E413}" srcOrd="0" destOrd="0" presId="urn:microsoft.com/office/officeart/2005/8/layout/vList5"/>
    <dgm:cxn modelId="{A4148144-B9D9-4E13-A567-D0A84ACB7851}" type="presOf" srcId="{EE6A0FF7-E712-5743-B646-595E13317078}" destId="{E88738BC-FB8C-46F9-9E03-6C4084D4E413}" srcOrd="0" destOrd="2" presId="urn:microsoft.com/office/officeart/2005/8/layout/vList5"/>
    <dgm:cxn modelId="{1F349C78-8F1B-4B7B-83AD-6A66D56A284E}" srcId="{B40C72F8-0298-4E7E-A446-9610C23C5999}" destId="{38300E23-615F-4FD5-84B6-84AFFA88F4E1}" srcOrd="3" destOrd="0" parTransId="{013C16CC-6160-4721-9970-102F3F6C8E05}" sibTransId="{27FE59DE-F563-48EF-AAA0-9AA84CC787B5}"/>
    <dgm:cxn modelId="{5A1F6786-DFFF-4211-9380-BCD699AEC65A}" srcId="{B40C72F8-0298-4E7E-A446-9610C23C5999}" destId="{3E815B4A-0F60-4E72-844A-E764969B95EA}" srcOrd="0" destOrd="0" parTransId="{BB54FDFD-37EA-4FD3-BC8C-96FEDCEDCD32}" sibTransId="{16E33D76-F09F-4BD3-AA9F-E51CED46F5BE}"/>
    <dgm:cxn modelId="{9AB49590-050C-4DC2-B18B-E059E11D1A4E}" srcId="{B40C72F8-0298-4E7E-A446-9610C23C5999}" destId="{E5FFEE35-D86A-4797-AB63-6C58724C1F20}" srcOrd="1" destOrd="0" parTransId="{F95568D6-3EA2-4896-9B96-588B84D90FE7}" sibTransId="{7F5B138E-4A1B-4895-A175-19A7BA28440D}"/>
    <dgm:cxn modelId="{6501E99F-6216-4E1F-8D41-3CB5B1C3F276}" type="presOf" srcId="{06425388-80FC-0A4A-B704-8C30999CE2ED}" destId="{E88738BC-FB8C-46F9-9E03-6C4084D4E413}" srcOrd="0" destOrd="5" presId="urn:microsoft.com/office/officeart/2005/8/layout/vList5"/>
    <dgm:cxn modelId="{15DAE8DF-2189-4BAE-8C2E-F756043CCF08}" type="presOf" srcId="{B40C72F8-0298-4E7E-A446-9610C23C5999}" destId="{A46C14CB-A36E-48F0-9052-707F66A144A3}" srcOrd="0" destOrd="0" presId="urn:microsoft.com/office/officeart/2005/8/layout/vList5"/>
    <dgm:cxn modelId="{8C93D4E6-615E-463B-BBA5-F1C50B4DA06E}" type="presOf" srcId="{E5FFEE35-D86A-4797-AB63-6C58724C1F20}" destId="{E88738BC-FB8C-46F9-9E03-6C4084D4E413}" srcOrd="0" destOrd="1" presId="urn:microsoft.com/office/officeart/2005/8/layout/vList5"/>
    <dgm:cxn modelId="{B0A6BBEF-2B03-4AF0-BE4D-CE8259D5CA56}" type="presOf" srcId="{00AE5849-B8FB-4002-A827-99FCE6BF325F}" destId="{E88738BC-FB8C-46F9-9E03-6C4084D4E413}" srcOrd="0" destOrd="4" presId="urn:microsoft.com/office/officeart/2005/8/layout/vList5"/>
    <dgm:cxn modelId="{78DA89F6-119D-443D-9D22-035BDC35BE4B}" srcId="{305E74B6-F693-4CDD-90A3-C7E6205003C6}" destId="{B40C72F8-0298-4E7E-A446-9610C23C5999}" srcOrd="0" destOrd="0" parTransId="{8B949FAB-F356-4F96-9328-1B925ECCA0AC}" sibTransId="{BCEB16CA-8973-43FC-B9CA-49F49D83BE2B}"/>
    <dgm:cxn modelId="{0E7F43FB-AC04-4D1D-B4EC-0AC63F52F5F8}" type="presParOf" srcId="{712976CA-3BE8-4D80-A443-DBF47BBBCF32}" destId="{35AD4702-4DC1-41B5-85AE-A6D7D1C7E74D}" srcOrd="0" destOrd="0" presId="urn:microsoft.com/office/officeart/2005/8/layout/vList5"/>
    <dgm:cxn modelId="{A5863A13-A4F0-4B89-982C-3BA9725C6DFA}" type="presParOf" srcId="{35AD4702-4DC1-41B5-85AE-A6D7D1C7E74D}" destId="{A46C14CB-A36E-48F0-9052-707F66A144A3}" srcOrd="0" destOrd="0" presId="urn:microsoft.com/office/officeart/2005/8/layout/vList5"/>
    <dgm:cxn modelId="{AAD24476-E2DB-4E3D-ADFE-F67EBFAE5D2A}" type="presParOf" srcId="{35AD4702-4DC1-41B5-85AE-A6D7D1C7E74D}" destId="{E88738BC-FB8C-46F9-9E03-6C4084D4E413}" srcOrd="1" destOrd="0" presId="urn:microsoft.com/office/officeart/2005/8/layout/vList5"/>
  </dgm:cxnLst>
  <dgm:bg>
    <a:solidFill>
      <a:schemeClr val="accent5">
        <a:lumMod val="20000"/>
        <a:lumOff val="8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1EA5AB-8B12-411B-840B-BD9028BC603E}"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E11BE3C5-F2C7-4FEA-9DAF-DAF5A03E4931}">
      <dgm:prSet custT="1"/>
      <dgm:spPr/>
      <dgm:t>
        <a:bodyPr/>
        <a:lstStyle/>
        <a:p>
          <a:pPr rtl="0"/>
          <a:r>
            <a:rPr lang="en-US" sz="1800"/>
            <a:t>Players taking the draw must remain motionless, except for head movement, until the whistle after the official says “ready” </a:t>
          </a:r>
        </a:p>
      </dgm:t>
    </dgm:pt>
    <dgm:pt modelId="{86478A11-4EE1-4AF9-A314-7AA6CF496FCF}" type="parTrans" cxnId="{1515CE08-11D4-46A3-AB47-C537095340F5}">
      <dgm:prSet/>
      <dgm:spPr/>
      <dgm:t>
        <a:bodyPr/>
        <a:lstStyle/>
        <a:p>
          <a:endParaRPr lang="en-US"/>
        </a:p>
      </dgm:t>
    </dgm:pt>
    <dgm:pt modelId="{3606D344-87F1-4757-93FE-17D6973792A6}" type="sibTrans" cxnId="{1515CE08-11D4-46A3-AB47-C537095340F5}">
      <dgm:prSet/>
      <dgm:spPr/>
      <dgm:t>
        <a:bodyPr/>
        <a:lstStyle/>
        <a:p>
          <a:endParaRPr lang="en-US"/>
        </a:p>
      </dgm:t>
    </dgm:pt>
    <dgm:pt modelId="{0C12D8BA-E5F2-4848-92F0-AD304479B50F}">
      <dgm:prSet custT="1"/>
      <dgm:spPr/>
      <dgm:t>
        <a:bodyPr/>
        <a:lstStyle/>
        <a:p>
          <a:pPr rtl="0"/>
          <a:r>
            <a:rPr lang="en-US" sz="1800"/>
            <a:t>No players may step on or over the center circle      until the whistle</a:t>
          </a:r>
        </a:p>
      </dgm:t>
    </dgm:pt>
    <dgm:pt modelId="{8F84571A-B102-4A8D-9E22-FB06EB22A248}" type="parTrans" cxnId="{3B0BC5CC-48ED-4BCF-A7AD-DBDA03F3283E}">
      <dgm:prSet/>
      <dgm:spPr/>
      <dgm:t>
        <a:bodyPr/>
        <a:lstStyle/>
        <a:p>
          <a:endParaRPr lang="en-US"/>
        </a:p>
      </dgm:t>
    </dgm:pt>
    <dgm:pt modelId="{693B3C36-27BF-4FFC-9481-8EE651216CDF}" type="sibTrans" cxnId="{3B0BC5CC-48ED-4BCF-A7AD-DBDA03F3283E}">
      <dgm:prSet/>
      <dgm:spPr/>
      <dgm:t>
        <a:bodyPr/>
        <a:lstStyle/>
        <a:p>
          <a:endParaRPr lang="en-US"/>
        </a:p>
      </dgm:t>
    </dgm:pt>
    <dgm:pt modelId="{92E65B45-9BAE-4288-9852-9F7FCFFFFA10}">
      <dgm:prSet custT="1"/>
      <dgm:spPr/>
      <dgm:t>
        <a:bodyPr/>
        <a:lstStyle/>
        <a:p>
          <a:pPr rtl="0"/>
          <a:r>
            <a:rPr lang="en-US" sz="1800"/>
            <a:t>The first motion of the draw must be UP</a:t>
          </a:r>
        </a:p>
      </dgm:t>
    </dgm:pt>
    <dgm:pt modelId="{3C1CC65C-4D0A-4857-B188-8920004CA0B9}" type="sibTrans" cxnId="{2EDF64CB-468D-422F-967F-F5C9DEDB829D}">
      <dgm:prSet/>
      <dgm:spPr/>
      <dgm:t>
        <a:bodyPr/>
        <a:lstStyle/>
        <a:p>
          <a:endParaRPr lang="en-US"/>
        </a:p>
      </dgm:t>
    </dgm:pt>
    <dgm:pt modelId="{B3DB0423-B1A1-46AA-A807-84A8296C3322}" type="parTrans" cxnId="{2EDF64CB-468D-422F-967F-F5C9DEDB829D}">
      <dgm:prSet/>
      <dgm:spPr/>
      <dgm:t>
        <a:bodyPr/>
        <a:lstStyle/>
        <a:p>
          <a:endParaRPr lang="en-US"/>
        </a:p>
      </dgm:t>
    </dgm:pt>
    <dgm:pt modelId="{A4B920E7-C9AB-4099-B60F-15996306C313}">
      <dgm:prSet custT="1"/>
      <dgm:spPr/>
      <dgm:t>
        <a:bodyPr/>
        <a:lstStyle/>
        <a:p>
          <a:pPr rtl="0"/>
          <a:r>
            <a:rPr lang="en-US" sz="1800"/>
            <a:t>No players may step on or over the restraining line before the official signals "possession"</a:t>
          </a:r>
        </a:p>
      </dgm:t>
    </dgm:pt>
    <dgm:pt modelId="{231F31C8-10E3-40AE-95C6-F9AA1A7EEA12}" type="parTrans" cxnId="{983E36BE-5BDA-4E8C-ABF4-3227137828A7}">
      <dgm:prSet/>
      <dgm:spPr/>
      <dgm:t>
        <a:bodyPr/>
        <a:lstStyle/>
        <a:p>
          <a:endParaRPr lang="en-US"/>
        </a:p>
      </dgm:t>
    </dgm:pt>
    <dgm:pt modelId="{EC4B703B-DCF3-4116-8E3F-587A01EF8EEC}" type="sibTrans" cxnId="{983E36BE-5BDA-4E8C-ABF4-3227137828A7}">
      <dgm:prSet/>
      <dgm:spPr/>
      <dgm:t>
        <a:bodyPr/>
        <a:lstStyle/>
        <a:p>
          <a:endParaRPr lang="en-US"/>
        </a:p>
      </dgm:t>
    </dgm:pt>
    <dgm:pt modelId="{73125CAC-2CEC-584D-A2FD-37A2A456CA83}">
      <dgm:prSet custT="1"/>
      <dgm:spPr/>
      <dgm:t>
        <a:bodyPr/>
        <a:lstStyle/>
        <a:p>
          <a:r>
            <a:rPr lang="en-US" sz="1800"/>
            <a:t>Crosses are held in the air, parallel to and above the center line</a:t>
          </a:r>
        </a:p>
      </dgm:t>
    </dgm:pt>
    <dgm:pt modelId="{E55250E0-B2A6-4D40-A217-BB8F3D40E498}" type="parTrans" cxnId="{289C3E77-DC4B-2547-8340-AC0E64437043}">
      <dgm:prSet/>
      <dgm:spPr/>
      <dgm:t>
        <a:bodyPr/>
        <a:lstStyle/>
        <a:p>
          <a:endParaRPr lang="en-US"/>
        </a:p>
      </dgm:t>
    </dgm:pt>
    <dgm:pt modelId="{D890F83F-0ED7-8F45-8CF0-5F9959CE2F67}" type="sibTrans" cxnId="{289C3E77-DC4B-2547-8340-AC0E64437043}">
      <dgm:prSet/>
      <dgm:spPr/>
      <dgm:t>
        <a:bodyPr/>
        <a:lstStyle/>
        <a:p>
          <a:endParaRPr lang="en-US"/>
        </a:p>
      </dgm:t>
    </dgm:pt>
    <dgm:pt modelId="{2AAB4530-A82C-004E-A9E3-3677F659AE98}">
      <dgm:prSet custT="1"/>
      <dgm:spPr/>
      <dgm:t>
        <a:bodyPr/>
        <a:lstStyle/>
        <a:p>
          <a:r>
            <a:rPr lang="en-US" sz="1800"/>
            <a:t>Players may reach over    the restraining line to play the ball, as long as the player's foot is NOT on or over the line</a:t>
          </a:r>
        </a:p>
      </dgm:t>
    </dgm:pt>
    <dgm:pt modelId="{6894EF72-4304-A149-A71F-375CEDE85BF3}" type="parTrans" cxnId="{43CB34F7-F7A3-5B4C-A367-EFD3271A315F}">
      <dgm:prSet/>
      <dgm:spPr/>
      <dgm:t>
        <a:bodyPr/>
        <a:lstStyle/>
        <a:p>
          <a:endParaRPr lang="en-US"/>
        </a:p>
      </dgm:t>
    </dgm:pt>
    <dgm:pt modelId="{2614058D-E9BC-F741-8E3E-0F358E39F273}" type="sibTrans" cxnId="{43CB34F7-F7A3-5B4C-A367-EFD3271A315F}">
      <dgm:prSet/>
      <dgm:spPr/>
      <dgm:t>
        <a:bodyPr/>
        <a:lstStyle/>
        <a:p>
          <a:endParaRPr lang="en-US"/>
        </a:p>
      </dgm:t>
    </dgm:pt>
    <dgm:pt modelId="{826ADF6B-9BD4-EF42-BB98-B0A9627B32FE}" type="pres">
      <dgm:prSet presAssocID="{991EA5AB-8B12-411B-840B-BD9028BC603E}" presName="diagram" presStyleCnt="0">
        <dgm:presLayoutVars>
          <dgm:dir/>
          <dgm:resizeHandles val="exact"/>
        </dgm:presLayoutVars>
      </dgm:prSet>
      <dgm:spPr/>
    </dgm:pt>
    <dgm:pt modelId="{1D2D614C-09A3-BA40-8B56-FA43F391A764}" type="pres">
      <dgm:prSet presAssocID="{73125CAC-2CEC-584D-A2FD-37A2A456CA83}" presName="node" presStyleLbl="node1" presStyleIdx="0" presStyleCnt="6">
        <dgm:presLayoutVars>
          <dgm:bulletEnabled val="1"/>
        </dgm:presLayoutVars>
      </dgm:prSet>
      <dgm:spPr/>
    </dgm:pt>
    <dgm:pt modelId="{1E304DC3-FB59-784C-A891-C979BDEB0D17}" type="pres">
      <dgm:prSet presAssocID="{D890F83F-0ED7-8F45-8CF0-5F9959CE2F67}" presName="sibTrans" presStyleCnt="0"/>
      <dgm:spPr/>
    </dgm:pt>
    <dgm:pt modelId="{6C3ECEA6-53AD-4044-9D35-30AF953A7F14}" type="pres">
      <dgm:prSet presAssocID="{E11BE3C5-F2C7-4FEA-9DAF-DAF5A03E4931}" presName="node" presStyleLbl="node1" presStyleIdx="1" presStyleCnt="6">
        <dgm:presLayoutVars>
          <dgm:bulletEnabled val="1"/>
        </dgm:presLayoutVars>
      </dgm:prSet>
      <dgm:spPr/>
    </dgm:pt>
    <dgm:pt modelId="{E0EE24C8-DFC9-8E44-9F54-FEB85D2F3A31}" type="pres">
      <dgm:prSet presAssocID="{3606D344-87F1-4757-93FE-17D6973792A6}" presName="sibTrans" presStyleCnt="0"/>
      <dgm:spPr/>
    </dgm:pt>
    <dgm:pt modelId="{8ADACF16-FF88-AD45-A606-7EA28817C2C2}" type="pres">
      <dgm:prSet presAssocID="{92E65B45-9BAE-4288-9852-9F7FCFFFFA10}" presName="node" presStyleLbl="node1" presStyleIdx="2" presStyleCnt="6">
        <dgm:presLayoutVars>
          <dgm:bulletEnabled val="1"/>
        </dgm:presLayoutVars>
      </dgm:prSet>
      <dgm:spPr/>
    </dgm:pt>
    <dgm:pt modelId="{38E46716-07D0-6049-9E32-393388180113}" type="pres">
      <dgm:prSet presAssocID="{3C1CC65C-4D0A-4857-B188-8920004CA0B9}" presName="sibTrans" presStyleCnt="0"/>
      <dgm:spPr/>
    </dgm:pt>
    <dgm:pt modelId="{AA105860-91E9-F249-AFDD-736ADEE64E99}" type="pres">
      <dgm:prSet presAssocID="{0C12D8BA-E5F2-4848-92F0-AD304479B50F}" presName="node" presStyleLbl="node1" presStyleIdx="3" presStyleCnt="6">
        <dgm:presLayoutVars>
          <dgm:bulletEnabled val="1"/>
        </dgm:presLayoutVars>
      </dgm:prSet>
      <dgm:spPr/>
    </dgm:pt>
    <dgm:pt modelId="{4F458C0F-05AD-4C4F-8619-5ECC537E554E}" type="pres">
      <dgm:prSet presAssocID="{693B3C36-27BF-4FFC-9481-8EE651216CDF}" presName="sibTrans" presStyleCnt="0"/>
      <dgm:spPr/>
    </dgm:pt>
    <dgm:pt modelId="{C85CF985-0895-CF4B-A1E5-599102D5644F}" type="pres">
      <dgm:prSet presAssocID="{A4B920E7-C9AB-4099-B60F-15996306C313}" presName="node" presStyleLbl="node1" presStyleIdx="4" presStyleCnt="6">
        <dgm:presLayoutVars>
          <dgm:bulletEnabled val="1"/>
        </dgm:presLayoutVars>
      </dgm:prSet>
      <dgm:spPr/>
    </dgm:pt>
    <dgm:pt modelId="{8DE9A78F-1076-AB4D-8A35-8CADAC53C1F3}" type="pres">
      <dgm:prSet presAssocID="{EC4B703B-DCF3-4116-8E3F-587A01EF8EEC}" presName="sibTrans" presStyleCnt="0"/>
      <dgm:spPr/>
    </dgm:pt>
    <dgm:pt modelId="{9CB2F4A4-0365-6E4D-BD74-FC1A63A84BCD}" type="pres">
      <dgm:prSet presAssocID="{2AAB4530-A82C-004E-A9E3-3677F659AE98}" presName="node" presStyleLbl="node1" presStyleIdx="5" presStyleCnt="6">
        <dgm:presLayoutVars>
          <dgm:bulletEnabled val="1"/>
        </dgm:presLayoutVars>
      </dgm:prSet>
      <dgm:spPr/>
    </dgm:pt>
  </dgm:ptLst>
  <dgm:cxnLst>
    <dgm:cxn modelId="{1515CE08-11D4-46A3-AB47-C537095340F5}" srcId="{991EA5AB-8B12-411B-840B-BD9028BC603E}" destId="{E11BE3C5-F2C7-4FEA-9DAF-DAF5A03E4931}" srcOrd="1" destOrd="0" parTransId="{86478A11-4EE1-4AF9-A314-7AA6CF496FCF}" sibTransId="{3606D344-87F1-4757-93FE-17D6973792A6}"/>
    <dgm:cxn modelId="{37895256-DE42-614C-A79D-DE5C360EE265}" type="presOf" srcId="{92E65B45-9BAE-4288-9852-9F7FCFFFFA10}" destId="{8ADACF16-FF88-AD45-A606-7EA28817C2C2}" srcOrd="0" destOrd="0" presId="urn:microsoft.com/office/officeart/2005/8/layout/default"/>
    <dgm:cxn modelId="{289C3E77-DC4B-2547-8340-AC0E64437043}" srcId="{991EA5AB-8B12-411B-840B-BD9028BC603E}" destId="{73125CAC-2CEC-584D-A2FD-37A2A456CA83}" srcOrd="0" destOrd="0" parTransId="{E55250E0-B2A6-4D40-A217-BB8F3D40E498}" sibTransId="{D890F83F-0ED7-8F45-8CF0-5F9959CE2F67}"/>
    <dgm:cxn modelId="{053D4D88-D12F-A74F-AA9A-FED2E1C77CE9}" type="presOf" srcId="{73125CAC-2CEC-584D-A2FD-37A2A456CA83}" destId="{1D2D614C-09A3-BA40-8B56-FA43F391A764}" srcOrd="0" destOrd="0" presId="urn:microsoft.com/office/officeart/2005/8/layout/default"/>
    <dgm:cxn modelId="{F23E928D-AE51-F542-AA4A-AA2780753094}" type="presOf" srcId="{0C12D8BA-E5F2-4848-92F0-AD304479B50F}" destId="{AA105860-91E9-F249-AFDD-736ADEE64E99}" srcOrd="0" destOrd="0" presId="urn:microsoft.com/office/officeart/2005/8/layout/default"/>
    <dgm:cxn modelId="{8BF7E08D-DCA2-AF40-A9BD-11558CAD9A94}" type="presOf" srcId="{E11BE3C5-F2C7-4FEA-9DAF-DAF5A03E4931}" destId="{6C3ECEA6-53AD-4044-9D35-30AF953A7F14}" srcOrd="0" destOrd="0" presId="urn:microsoft.com/office/officeart/2005/8/layout/default"/>
    <dgm:cxn modelId="{983E36BE-5BDA-4E8C-ABF4-3227137828A7}" srcId="{991EA5AB-8B12-411B-840B-BD9028BC603E}" destId="{A4B920E7-C9AB-4099-B60F-15996306C313}" srcOrd="4" destOrd="0" parTransId="{231F31C8-10E3-40AE-95C6-F9AA1A7EEA12}" sibTransId="{EC4B703B-DCF3-4116-8E3F-587A01EF8EEC}"/>
    <dgm:cxn modelId="{E7F16EC9-04BD-4A45-AA6A-C1A1BFECB74F}" type="presOf" srcId="{2AAB4530-A82C-004E-A9E3-3677F659AE98}" destId="{9CB2F4A4-0365-6E4D-BD74-FC1A63A84BCD}" srcOrd="0" destOrd="0" presId="urn:microsoft.com/office/officeart/2005/8/layout/default"/>
    <dgm:cxn modelId="{2EDF64CB-468D-422F-967F-F5C9DEDB829D}" srcId="{991EA5AB-8B12-411B-840B-BD9028BC603E}" destId="{92E65B45-9BAE-4288-9852-9F7FCFFFFA10}" srcOrd="2" destOrd="0" parTransId="{B3DB0423-B1A1-46AA-A807-84A8296C3322}" sibTransId="{3C1CC65C-4D0A-4857-B188-8920004CA0B9}"/>
    <dgm:cxn modelId="{3B0BC5CC-48ED-4BCF-A7AD-DBDA03F3283E}" srcId="{991EA5AB-8B12-411B-840B-BD9028BC603E}" destId="{0C12D8BA-E5F2-4848-92F0-AD304479B50F}" srcOrd="3" destOrd="0" parTransId="{8F84571A-B102-4A8D-9E22-FB06EB22A248}" sibTransId="{693B3C36-27BF-4FFC-9481-8EE651216CDF}"/>
    <dgm:cxn modelId="{B558C1D0-CB3E-9145-A97B-4200E6523356}" type="presOf" srcId="{991EA5AB-8B12-411B-840B-BD9028BC603E}" destId="{826ADF6B-9BD4-EF42-BB98-B0A9627B32FE}" srcOrd="0" destOrd="0" presId="urn:microsoft.com/office/officeart/2005/8/layout/default"/>
    <dgm:cxn modelId="{E25658D1-3FCA-7340-B206-4FC391566005}" type="presOf" srcId="{A4B920E7-C9AB-4099-B60F-15996306C313}" destId="{C85CF985-0895-CF4B-A1E5-599102D5644F}" srcOrd="0" destOrd="0" presId="urn:microsoft.com/office/officeart/2005/8/layout/default"/>
    <dgm:cxn modelId="{43CB34F7-F7A3-5B4C-A367-EFD3271A315F}" srcId="{991EA5AB-8B12-411B-840B-BD9028BC603E}" destId="{2AAB4530-A82C-004E-A9E3-3677F659AE98}" srcOrd="5" destOrd="0" parTransId="{6894EF72-4304-A149-A71F-375CEDE85BF3}" sibTransId="{2614058D-E9BC-F741-8E3E-0F358E39F273}"/>
    <dgm:cxn modelId="{9C0F1FE8-C0BF-814B-999F-1037F20B9C10}" type="presParOf" srcId="{826ADF6B-9BD4-EF42-BB98-B0A9627B32FE}" destId="{1D2D614C-09A3-BA40-8B56-FA43F391A764}" srcOrd="0" destOrd="0" presId="urn:microsoft.com/office/officeart/2005/8/layout/default"/>
    <dgm:cxn modelId="{46DA33CE-F23C-FF40-92E6-9D4D14EA1227}" type="presParOf" srcId="{826ADF6B-9BD4-EF42-BB98-B0A9627B32FE}" destId="{1E304DC3-FB59-784C-A891-C979BDEB0D17}" srcOrd="1" destOrd="0" presId="urn:microsoft.com/office/officeart/2005/8/layout/default"/>
    <dgm:cxn modelId="{1FF68D51-3284-C14A-A755-1403A85FDE10}" type="presParOf" srcId="{826ADF6B-9BD4-EF42-BB98-B0A9627B32FE}" destId="{6C3ECEA6-53AD-4044-9D35-30AF953A7F14}" srcOrd="2" destOrd="0" presId="urn:microsoft.com/office/officeart/2005/8/layout/default"/>
    <dgm:cxn modelId="{AA0356C2-8903-304E-A9B5-A1DF453A7BEA}" type="presParOf" srcId="{826ADF6B-9BD4-EF42-BB98-B0A9627B32FE}" destId="{E0EE24C8-DFC9-8E44-9F54-FEB85D2F3A31}" srcOrd="3" destOrd="0" presId="urn:microsoft.com/office/officeart/2005/8/layout/default"/>
    <dgm:cxn modelId="{781EF050-1FF3-8A4D-93FC-D797FCD49472}" type="presParOf" srcId="{826ADF6B-9BD4-EF42-BB98-B0A9627B32FE}" destId="{8ADACF16-FF88-AD45-A606-7EA28817C2C2}" srcOrd="4" destOrd="0" presId="urn:microsoft.com/office/officeart/2005/8/layout/default"/>
    <dgm:cxn modelId="{57E77259-0D31-DE4C-A082-424C457EC370}" type="presParOf" srcId="{826ADF6B-9BD4-EF42-BB98-B0A9627B32FE}" destId="{38E46716-07D0-6049-9E32-393388180113}" srcOrd="5" destOrd="0" presId="urn:microsoft.com/office/officeart/2005/8/layout/default"/>
    <dgm:cxn modelId="{554D4FC8-1CD2-5046-ACA0-1EFC8818E26C}" type="presParOf" srcId="{826ADF6B-9BD4-EF42-BB98-B0A9627B32FE}" destId="{AA105860-91E9-F249-AFDD-736ADEE64E99}" srcOrd="6" destOrd="0" presId="urn:microsoft.com/office/officeart/2005/8/layout/default"/>
    <dgm:cxn modelId="{404922C4-D030-6B42-8BDB-92670FEB07F8}" type="presParOf" srcId="{826ADF6B-9BD4-EF42-BB98-B0A9627B32FE}" destId="{4F458C0F-05AD-4C4F-8619-5ECC537E554E}" srcOrd="7" destOrd="0" presId="urn:microsoft.com/office/officeart/2005/8/layout/default"/>
    <dgm:cxn modelId="{4F072CD8-78C0-1D44-93FA-BAA18DAB77EA}" type="presParOf" srcId="{826ADF6B-9BD4-EF42-BB98-B0A9627B32FE}" destId="{C85CF985-0895-CF4B-A1E5-599102D5644F}" srcOrd="8" destOrd="0" presId="urn:microsoft.com/office/officeart/2005/8/layout/default"/>
    <dgm:cxn modelId="{4349E829-984A-EB41-8288-7B85BF7790BF}" type="presParOf" srcId="{826ADF6B-9BD4-EF42-BB98-B0A9627B32FE}" destId="{8DE9A78F-1076-AB4D-8A35-8CADAC53C1F3}" srcOrd="9" destOrd="0" presId="urn:microsoft.com/office/officeart/2005/8/layout/default"/>
    <dgm:cxn modelId="{8B96591C-FC89-4241-B549-E1E4E231189A}" type="presParOf" srcId="{826ADF6B-9BD4-EF42-BB98-B0A9627B32FE}" destId="{9CB2F4A4-0365-6E4D-BD74-FC1A63A84BCD}"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86F41-E4A0-7B40-AB0E-C75C3A46255D}">
      <dsp:nvSpPr>
        <dsp:cNvPr id="0" name=""/>
        <dsp:cNvSpPr/>
      </dsp:nvSpPr>
      <dsp:spPr>
        <a:xfrm>
          <a:off x="2643"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Unsafe Weather Situation</a:t>
          </a:r>
        </a:p>
      </dsp:txBody>
      <dsp:txXfrm>
        <a:off x="2643" y="1708110"/>
        <a:ext cx="2770431" cy="1708110"/>
      </dsp:txXfrm>
    </dsp:sp>
    <dsp:sp modelId="{CFA939F3-49BB-9043-A565-CBA3AD0FF433}">
      <dsp:nvSpPr>
        <dsp:cNvPr id="0" name=""/>
        <dsp:cNvSpPr/>
      </dsp:nvSpPr>
      <dsp:spPr>
        <a:xfrm>
          <a:off x="676858" y="256216"/>
          <a:ext cx="1422001" cy="142200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9000" r="-4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9AC407-2674-2040-8CC2-747A6CCD6FC8}">
      <dsp:nvSpPr>
        <dsp:cNvPr id="0" name=""/>
        <dsp:cNvSpPr/>
      </dsp:nvSpPr>
      <dsp:spPr>
        <a:xfrm>
          <a:off x="2856187"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Issues with the Clock</a:t>
          </a:r>
        </a:p>
      </dsp:txBody>
      <dsp:txXfrm>
        <a:off x="2856187" y="1708110"/>
        <a:ext cx="2770431" cy="1708110"/>
      </dsp:txXfrm>
    </dsp:sp>
    <dsp:sp modelId="{0853DA56-F77D-7541-8F55-76DDC61EE1F8}">
      <dsp:nvSpPr>
        <dsp:cNvPr id="0" name=""/>
        <dsp:cNvSpPr/>
      </dsp:nvSpPr>
      <dsp:spPr>
        <a:xfrm>
          <a:off x="3530402" y="256216"/>
          <a:ext cx="1422001" cy="142200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72E455-5D52-6B4E-844B-4FF8447DF152}">
      <dsp:nvSpPr>
        <dsp:cNvPr id="0" name=""/>
        <dsp:cNvSpPr/>
      </dsp:nvSpPr>
      <dsp:spPr>
        <a:xfrm>
          <a:off x="5709732"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Animal, Spectator, or other non-player comes onto the field</a:t>
          </a:r>
        </a:p>
      </dsp:txBody>
      <dsp:txXfrm>
        <a:off x="5709732" y="1708110"/>
        <a:ext cx="2770431" cy="1708110"/>
      </dsp:txXfrm>
    </dsp:sp>
    <dsp:sp modelId="{FA2B2D3B-3110-4640-94D7-3AE8240EA784}">
      <dsp:nvSpPr>
        <dsp:cNvPr id="0" name=""/>
        <dsp:cNvSpPr/>
      </dsp:nvSpPr>
      <dsp:spPr>
        <a:xfrm>
          <a:off x="6383947" y="256216"/>
          <a:ext cx="1422001" cy="142200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734327-C241-664B-9C7F-9416134B3184}">
      <dsp:nvSpPr>
        <dsp:cNvPr id="0" name=""/>
        <dsp:cNvSpPr/>
      </dsp:nvSpPr>
      <dsp:spPr>
        <a:xfrm>
          <a:off x="8563277"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Any other situation that is unsafe or could cause delay to the game</a:t>
          </a:r>
        </a:p>
      </dsp:txBody>
      <dsp:txXfrm>
        <a:off x="8563277" y="1708110"/>
        <a:ext cx="2770431" cy="1708110"/>
      </dsp:txXfrm>
    </dsp:sp>
    <dsp:sp modelId="{DB9AB1F4-21B1-E24E-9844-932D3C6AD773}">
      <dsp:nvSpPr>
        <dsp:cNvPr id="0" name=""/>
        <dsp:cNvSpPr/>
      </dsp:nvSpPr>
      <dsp:spPr>
        <a:xfrm>
          <a:off x="9237492" y="256216"/>
          <a:ext cx="1422001" cy="142200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53738F-7CA5-194B-8AFF-9A2A5C22B10A}">
      <dsp:nvSpPr>
        <dsp:cNvPr id="0" name=""/>
        <dsp:cNvSpPr/>
      </dsp:nvSpPr>
      <dsp:spPr>
        <a:xfrm>
          <a:off x="453454" y="3416220"/>
          <a:ext cx="10429443" cy="640541"/>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32EE0-4B3A-AF47-B49F-2108AC685EA5}">
      <dsp:nvSpPr>
        <dsp:cNvPr id="0" name=""/>
        <dsp:cNvSpPr/>
      </dsp:nvSpPr>
      <dsp:spPr>
        <a:xfrm>
          <a:off x="5307" y="175111"/>
          <a:ext cx="1586258" cy="12194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official calls a timeout</a:t>
          </a:r>
        </a:p>
      </dsp:txBody>
      <dsp:txXfrm>
        <a:off x="41023" y="210827"/>
        <a:ext cx="1514826" cy="1148004"/>
      </dsp:txXfrm>
    </dsp:sp>
    <dsp:sp modelId="{6F5C5826-DDB2-4C4B-A90C-CCC8683CE8FB}">
      <dsp:nvSpPr>
        <dsp:cNvPr id="0" name=""/>
        <dsp:cNvSpPr/>
      </dsp:nvSpPr>
      <dsp:spPr>
        <a:xfrm>
          <a:off x="1750191" y="588133"/>
          <a:ext cx="336286" cy="3933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50191" y="666811"/>
        <a:ext cx="235400" cy="236036"/>
      </dsp:txXfrm>
    </dsp:sp>
    <dsp:sp modelId="{46A16F20-FB2E-FF4B-9268-F4AAACE4643B}">
      <dsp:nvSpPr>
        <dsp:cNvPr id="0" name=""/>
        <dsp:cNvSpPr/>
      </dsp:nvSpPr>
      <dsp:spPr>
        <a:xfrm>
          <a:off x="2226069" y="175111"/>
          <a:ext cx="1586258" cy="12194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Removes the illegal substitute</a:t>
          </a:r>
        </a:p>
      </dsp:txBody>
      <dsp:txXfrm>
        <a:off x="2261785" y="210827"/>
        <a:ext cx="1514826" cy="1148004"/>
      </dsp:txXfrm>
    </dsp:sp>
    <dsp:sp modelId="{228AD492-C9B3-0C42-8A81-A591FA362F69}">
      <dsp:nvSpPr>
        <dsp:cNvPr id="0" name=""/>
        <dsp:cNvSpPr/>
      </dsp:nvSpPr>
      <dsp:spPr>
        <a:xfrm>
          <a:off x="3970954" y="588133"/>
          <a:ext cx="336286" cy="3933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70954" y="666811"/>
        <a:ext cx="235400" cy="236036"/>
      </dsp:txXfrm>
    </dsp:sp>
    <dsp:sp modelId="{68672D7C-844C-2040-9200-BE32A3CFB580}">
      <dsp:nvSpPr>
        <dsp:cNvPr id="0" name=""/>
        <dsp:cNvSpPr/>
      </dsp:nvSpPr>
      <dsp:spPr>
        <a:xfrm>
          <a:off x="4446831" y="175111"/>
          <a:ext cx="1586258" cy="12194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Awards a free position for the opposing team </a:t>
          </a:r>
        </a:p>
      </dsp:txBody>
      <dsp:txXfrm>
        <a:off x="4482547" y="210827"/>
        <a:ext cx="1514826" cy="11480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2B7DF-F88D-43E0-A5C0-20321D0F6628}">
      <dsp:nvSpPr>
        <dsp:cNvPr id="0" name=""/>
        <dsp:cNvSpPr/>
      </dsp:nvSpPr>
      <dsp:spPr>
        <a:xfrm rot="5400000">
          <a:off x="3454754" y="-541958"/>
          <a:ext cx="2781094" cy="45602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a:t>The whole ball passes completely over the goal line, between the goal posts</a:t>
          </a:r>
        </a:p>
        <a:p>
          <a:pPr marL="228600" lvl="1" indent="-228600" algn="l" defTabSz="889000" rtl="0">
            <a:lnSpc>
              <a:spcPct val="90000"/>
            </a:lnSpc>
            <a:spcBef>
              <a:spcPct val="0"/>
            </a:spcBef>
            <a:spcAft>
              <a:spcPct val="15000"/>
            </a:spcAft>
            <a:buChar char="•"/>
          </a:pPr>
          <a:r>
            <a:rPr lang="en-US" sz="2000" kern="1200"/>
            <a:t>The ball has been shot with the legal crosse of an attack player</a:t>
          </a:r>
        </a:p>
        <a:p>
          <a:pPr marL="228600" lvl="1" indent="-228600" algn="l" defTabSz="889000" rtl="0">
            <a:lnSpc>
              <a:spcPct val="90000"/>
            </a:lnSpc>
            <a:spcBef>
              <a:spcPct val="0"/>
            </a:spcBef>
            <a:spcAft>
              <a:spcPct val="15000"/>
            </a:spcAft>
            <a:buChar char="•"/>
          </a:pPr>
          <a:r>
            <a:rPr lang="en-US" sz="2000" kern="1200"/>
            <a:t>The ball goes off the crosse or body of a defender</a:t>
          </a:r>
          <a:endParaRPr lang="en-US" sz="2000" kern="1200">
            <a:highlight>
              <a:srgbClr val="FFFF00"/>
            </a:highlight>
          </a:endParaRPr>
        </a:p>
        <a:p>
          <a:pPr marL="228600" lvl="1" indent="-228600" algn="l" defTabSz="889000" rtl="0">
            <a:lnSpc>
              <a:spcPct val="90000"/>
            </a:lnSpc>
            <a:spcBef>
              <a:spcPct val="0"/>
            </a:spcBef>
            <a:spcAft>
              <a:spcPct val="15000"/>
            </a:spcAft>
            <a:buChar char="•"/>
          </a:pPr>
          <a:r>
            <a:rPr lang="en-US" sz="2000" u="sng" kern="1200">
              <a:highlight>
                <a:srgbClr val="FFFF00"/>
              </a:highlight>
            </a:rPr>
            <a:t>The ball is released from the crosse before time expires </a:t>
          </a:r>
        </a:p>
      </dsp:txBody>
      <dsp:txXfrm rot="-5400000">
        <a:off x="2565159" y="483399"/>
        <a:ext cx="4424522" cy="2509570"/>
      </dsp:txXfrm>
    </dsp:sp>
    <dsp:sp modelId="{C228ADA4-F71F-47E3-8729-11FF51C40AB9}">
      <dsp:nvSpPr>
        <dsp:cNvPr id="0" name=""/>
        <dsp:cNvSpPr/>
      </dsp:nvSpPr>
      <dsp:spPr>
        <a:xfrm>
          <a:off x="0" y="0"/>
          <a:ext cx="2565159" cy="34763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rtl="0">
            <a:lnSpc>
              <a:spcPct val="90000"/>
            </a:lnSpc>
            <a:spcBef>
              <a:spcPct val="0"/>
            </a:spcBef>
            <a:spcAft>
              <a:spcPct val="35000"/>
            </a:spcAft>
            <a:buNone/>
          </a:pPr>
          <a:r>
            <a:rPr lang="en-US" sz="5400" kern="1200"/>
            <a:t>A goal is scored when:</a:t>
          </a:r>
        </a:p>
      </dsp:txBody>
      <dsp:txXfrm>
        <a:off x="125221" y="125221"/>
        <a:ext cx="2314717" cy="32259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738BC-FB8C-46F9-9E03-6C4084D4E413}">
      <dsp:nvSpPr>
        <dsp:cNvPr id="0" name=""/>
        <dsp:cNvSpPr/>
      </dsp:nvSpPr>
      <dsp:spPr>
        <a:xfrm rot="5400000">
          <a:off x="3505075" y="-585586"/>
          <a:ext cx="2729905" cy="4583555"/>
        </a:xfrm>
        <a:prstGeom prst="round2SameRect">
          <a:avLst/>
        </a:prstGeom>
        <a:solidFill>
          <a:schemeClr val="bg1">
            <a:lumMod val="85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t>The ball is put through the goal by a non-player (official)</a:t>
          </a:r>
        </a:p>
        <a:p>
          <a:pPr marL="114300" lvl="1" indent="-114300" algn="l" defTabSz="622300" rtl="0">
            <a:lnSpc>
              <a:spcPct val="90000"/>
            </a:lnSpc>
            <a:spcBef>
              <a:spcPct val="0"/>
            </a:spcBef>
            <a:spcAft>
              <a:spcPct val="15000"/>
            </a:spcAft>
            <a:buChar char="•"/>
          </a:pPr>
          <a:r>
            <a:rPr lang="en-US" sz="1400" kern="1200"/>
            <a:t>The ball comes off the body of an attacker</a:t>
          </a:r>
        </a:p>
        <a:p>
          <a:pPr marL="114300" lvl="1" indent="-114300" algn="l" defTabSz="622300">
            <a:lnSpc>
              <a:spcPct val="90000"/>
            </a:lnSpc>
            <a:spcBef>
              <a:spcPct val="0"/>
            </a:spcBef>
            <a:spcAft>
              <a:spcPct val="15000"/>
            </a:spcAft>
            <a:buChar char="•"/>
          </a:pPr>
          <a:r>
            <a:rPr lang="en-US" sz="1400" kern="1200"/>
            <a:t>The attack player steps on or over the goal circle</a:t>
          </a:r>
        </a:p>
        <a:p>
          <a:pPr marL="114300" lvl="1" indent="-114300" algn="l" defTabSz="622300" rtl="0">
            <a:lnSpc>
              <a:spcPct val="90000"/>
            </a:lnSpc>
            <a:spcBef>
              <a:spcPct val="0"/>
            </a:spcBef>
            <a:spcAft>
              <a:spcPct val="15000"/>
            </a:spcAft>
            <a:buChar char="•"/>
          </a:pPr>
          <a:r>
            <a:rPr lang="en-US" sz="1400" kern="1200" dirty="0"/>
            <a:t>A foul by the attack occurs on the shot (dangerous follow through, dangerous propel, goal circle violation, offsides, attacking team has an illegal player on the field)</a:t>
          </a:r>
        </a:p>
        <a:p>
          <a:pPr marL="114300" lvl="1" indent="-114300" algn="l" defTabSz="622300" rtl="0">
            <a:lnSpc>
              <a:spcPct val="90000"/>
            </a:lnSpc>
            <a:spcBef>
              <a:spcPct val="0"/>
            </a:spcBef>
            <a:spcAft>
              <a:spcPct val="15000"/>
            </a:spcAft>
            <a:buChar char="•"/>
          </a:pPr>
          <a:r>
            <a:rPr lang="en-US" sz="1400" kern="1200"/>
            <a:t>The goal is scored with an illegal crosse</a:t>
          </a:r>
        </a:p>
        <a:p>
          <a:pPr marL="114300" lvl="1" indent="-114300" algn="l" defTabSz="622300" rtl="0">
            <a:lnSpc>
              <a:spcPct val="90000"/>
            </a:lnSpc>
            <a:spcBef>
              <a:spcPct val="0"/>
            </a:spcBef>
            <a:spcAft>
              <a:spcPct val="15000"/>
            </a:spcAft>
            <a:buChar char="•"/>
          </a:pPr>
          <a:r>
            <a:rPr lang="en-US" sz="1400" kern="1200"/>
            <a:t>The ball enters the goal from the attacking team’s goalkeeper </a:t>
          </a:r>
        </a:p>
      </dsp:txBody>
      <dsp:txXfrm rot="-5400000">
        <a:off x="2578251" y="474501"/>
        <a:ext cx="4450292" cy="2463379"/>
      </dsp:txXfrm>
    </dsp:sp>
    <dsp:sp modelId="{A46C14CB-A36E-48F0-9052-707F66A144A3}">
      <dsp:nvSpPr>
        <dsp:cNvPr id="0" name=""/>
        <dsp:cNvSpPr/>
      </dsp:nvSpPr>
      <dsp:spPr>
        <a:xfrm>
          <a:off x="0" y="0"/>
          <a:ext cx="2578250" cy="3412382"/>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rtl="0">
            <a:lnSpc>
              <a:spcPct val="90000"/>
            </a:lnSpc>
            <a:spcBef>
              <a:spcPct val="0"/>
            </a:spcBef>
            <a:spcAft>
              <a:spcPct val="35000"/>
            </a:spcAft>
            <a:buNone/>
          </a:pPr>
          <a:r>
            <a:rPr lang="en-US" sz="5300" kern="1200"/>
            <a:t>A goal is </a:t>
          </a:r>
          <a:r>
            <a:rPr lang="en-US" sz="5300" u="sng" kern="1200">
              <a:latin typeface="Calibri Light" panose="020F0302020204030204"/>
            </a:rPr>
            <a:t>NOT</a:t>
          </a:r>
          <a:r>
            <a:rPr lang="en-US" sz="5300" u="sng" kern="1200"/>
            <a:t> </a:t>
          </a:r>
          <a:r>
            <a:rPr lang="en-US" sz="5300" kern="1200"/>
            <a:t>scored when:</a:t>
          </a:r>
        </a:p>
      </dsp:txBody>
      <dsp:txXfrm>
        <a:off x="125860" y="125860"/>
        <a:ext cx="2326530" cy="3160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D614C-09A3-BA40-8B56-FA43F391A764}">
      <dsp:nvSpPr>
        <dsp:cNvPr id="0" name=""/>
        <dsp:cNvSpPr/>
      </dsp:nvSpPr>
      <dsp:spPr>
        <a:xfrm>
          <a:off x="506194" y="3185"/>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Crosses are held in the air, parallel to and above the center line</a:t>
          </a:r>
        </a:p>
      </dsp:txBody>
      <dsp:txXfrm>
        <a:off x="506194" y="3185"/>
        <a:ext cx="2711053" cy="1626631"/>
      </dsp:txXfrm>
    </dsp:sp>
    <dsp:sp modelId="{6C3ECEA6-53AD-4044-9D35-30AF953A7F14}">
      <dsp:nvSpPr>
        <dsp:cNvPr id="0" name=""/>
        <dsp:cNvSpPr/>
      </dsp:nvSpPr>
      <dsp:spPr>
        <a:xfrm>
          <a:off x="3488352" y="3185"/>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Players taking the draw must remain motionless, except for head movement, until the whistle after the official says “ready” </a:t>
          </a:r>
        </a:p>
      </dsp:txBody>
      <dsp:txXfrm>
        <a:off x="3488352" y="3185"/>
        <a:ext cx="2711053" cy="1626631"/>
      </dsp:txXfrm>
    </dsp:sp>
    <dsp:sp modelId="{8ADACF16-FF88-AD45-A606-7EA28817C2C2}">
      <dsp:nvSpPr>
        <dsp:cNvPr id="0" name=""/>
        <dsp:cNvSpPr/>
      </dsp:nvSpPr>
      <dsp:spPr>
        <a:xfrm>
          <a:off x="506194" y="1900922"/>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The first motion of the draw must be UP</a:t>
          </a:r>
        </a:p>
      </dsp:txBody>
      <dsp:txXfrm>
        <a:off x="506194" y="1900922"/>
        <a:ext cx="2711053" cy="1626631"/>
      </dsp:txXfrm>
    </dsp:sp>
    <dsp:sp modelId="{AA105860-91E9-F249-AFDD-736ADEE64E99}">
      <dsp:nvSpPr>
        <dsp:cNvPr id="0" name=""/>
        <dsp:cNvSpPr/>
      </dsp:nvSpPr>
      <dsp:spPr>
        <a:xfrm>
          <a:off x="3488352" y="1900922"/>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No players may step on or over the center circle      until the whistle</a:t>
          </a:r>
        </a:p>
      </dsp:txBody>
      <dsp:txXfrm>
        <a:off x="3488352" y="1900922"/>
        <a:ext cx="2711053" cy="1626631"/>
      </dsp:txXfrm>
    </dsp:sp>
    <dsp:sp modelId="{C85CF985-0895-CF4B-A1E5-599102D5644F}">
      <dsp:nvSpPr>
        <dsp:cNvPr id="0" name=""/>
        <dsp:cNvSpPr/>
      </dsp:nvSpPr>
      <dsp:spPr>
        <a:xfrm>
          <a:off x="506194" y="3798659"/>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No players may step on or over the restraining line before the official signals "possession"</a:t>
          </a:r>
        </a:p>
      </dsp:txBody>
      <dsp:txXfrm>
        <a:off x="506194" y="3798659"/>
        <a:ext cx="2711053" cy="1626631"/>
      </dsp:txXfrm>
    </dsp:sp>
    <dsp:sp modelId="{9CB2F4A4-0365-6E4D-BD74-FC1A63A84BCD}">
      <dsp:nvSpPr>
        <dsp:cNvPr id="0" name=""/>
        <dsp:cNvSpPr/>
      </dsp:nvSpPr>
      <dsp:spPr>
        <a:xfrm>
          <a:off x="3488352" y="3798659"/>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Players may reach over    the restraining line to play the ball, as long as the player's foot is NOT on or over the line</a:t>
          </a:r>
        </a:p>
      </dsp:txBody>
      <dsp:txXfrm>
        <a:off x="3488352" y="3798659"/>
        <a:ext cx="2711053" cy="162663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2/6/25</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BF3309-62E5-445C-8722-1293A1205D77}" type="datetimeFigureOut">
              <a:rPr lang="en-US" smtClean="0"/>
              <a:t>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94448C-BCB7-4E79-8882-BA515112B4DA}" type="slidenum">
              <a:rPr lang="en-US" smtClean="0"/>
              <a:t>‹#›</a:t>
            </a:fld>
            <a:endParaRPr lang="en-US"/>
          </a:p>
        </p:txBody>
      </p:sp>
    </p:spTree>
    <p:extLst>
      <p:ext uri="{BB962C8B-B14F-4D97-AF65-F5344CB8AC3E}">
        <p14:creationId xmlns:p14="http://schemas.microsoft.com/office/powerpoint/2010/main" val="291400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4448C-BCB7-4E79-8882-BA515112B4DA}" type="slidenum">
              <a:rPr lang="en-US" smtClean="0"/>
              <a:t>1</a:t>
            </a:fld>
            <a:endParaRPr lang="en-US"/>
          </a:p>
        </p:txBody>
      </p:sp>
    </p:spTree>
    <p:extLst>
      <p:ext uri="{BB962C8B-B14F-4D97-AF65-F5344CB8AC3E}">
        <p14:creationId xmlns:p14="http://schemas.microsoft.com/office/powerpoint/2010/main" val="4155516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Click through slide to review Overtime Period procedures (8 clicks total)</a:t>
            </a:r>
          </a:p>
          <a:p>
            <a:r>
              <a:rPr lang="en-US"/>
              <a:t>When the score is tied at the end of regular playing time, a sudden victory overtime will be played.</a:t>
            </a:r>
            <a:endParaRPr lang="en-US">
              <a:ea typeface="Calibri"/>
              <a:cs typeface="Calibri"/>
            </a:endParaRPr>
          </a:p>
          <a:p>
            <a:r>
              <a:rPr lang="en-US"/>
              <a:t>1. Both teams will have a five-minute rest period.</a:t>
            </a:r>
            <a:endParaRPr lang="en-US">
              <a:ea typeface="Calibri"/>
              <a:cs typeface="Calibri"/>
            </a:endParaRPr>
          </a:p>
          <a:p>
            <a:r>
              <a:rPr lang="en-US"/>
              <a:t>2. A coin toss (visiting captain calls) will determine choice of ends.</a:t>
            </a:r>
            <a:endParaRPr lang="en-US">
              <a:ea typeface="Calibri"/>
              <a:cs typeface="Calibri"/>
            </a:endParaRPr>
          </a:p>
          <a:p>
            <a:r>
              <a:rPr lang="en-US"/>
              <a:t>3. The winner will be decided by “sudden victory”. The team scoring the first goal wins. </a:t>
            </a:r>
          </a:p>
          <a:p>
            <a:endParaRPr lang="en-US"/>
          </a:p>
          <a:p>
            <a:r>
              <a:rPr lang="en-US">
                <a:ea typeface="Calibri"/>
                <a:cs typeface="Calibri"/>
              </a:rPr>
              <a:t>Overtime is a 6 minutes (</a:t>
            </a:r>
            <a:r>
              <a:rPr lang="en-US"/>
              <a:t>A three-minute period will be played, if neither team scores a goal, another three-minute period will be played.  </a:t>
            </a:r>
            <a:r>
              <a:rPr lang="en-US" b="1"/>
              <a:t>(click)</a:t>
            </a:r>
            <a:endParaRPr lang="en-US" b="1">
              <a:ea typeface="Calibri"/>
              <a:cs typeface="Calibri"/>
            </a:endParaRPr>
          </a:p>
          <a:p>
            <a:r>
              <a:rPr lang="en-US">
                <a:ea typeface="Calibri"/>
                <a:cs typeface="Calibri"/>
              </a:rPr>
              <a:t>Clock will stop</a:t>
            </a:r>
            <a:r>
              <a:rPr lang="en-US"/>
              <a:t> on all whistles in the CSA</a:t>
            </a:r>
            <a:r>
              <a:rPr lang="en-US">
                <a:ea typeface="Calibri"/>
                <a:cs typeface="Calibri"/>
              </a:rPr>
              <a:t> </a:t>
            </a:r>
            <a:r>
              <a:rPr lang="en-US" b="1"/>
              <a:t>(click)</a:t>
            </a:r>
            <a:endParaRPr lang="en-US"/>
          </a:p>
          <a:p>
            <a:r>
              <a:rPr lang="en-US"/>
              <a:t>At the end of the first 3 minute period, teams shall change ends, </a:t>
            </a:r>
            <a:r>
              <a:rPr lang="en-US" b="1"/>
              <a:t>(click) </a:t>
            </a:r>
            <a:r>
              <a:rPr lang="en-US"/>
              <a:t>with no coaching. </a:t>
            </a:r>
            <a:r>
              <a:rPr lang="en-US" b="1"/>
              <a:t>(click)</a:t>
            </a:r>
            <a:endParaRPr lang="en-US">
              <a:ea typeface="Calibri"/>
              <a:cs typeface="Calibri"/>
            </a:endParaRPr>
          </a:p>
          <a:p>
            <a:r>
              <a:rPr lang="en-US">
                <a:ea typeface="Calibri"/>
                <a:cs typeface="Calibri"/>
              </a:rPr>
              <a:t>A draw will start each 3 minute period </a:t>
            </a:r>
            <a:r>
              <a:rPr lang="en-US" b="1"/>
              <a:t>(click)</a:t>
            </a:r>
            <a:endParaRPr lang="en-US"/>
          </a:p>
          <a:p>
            <a:r>
              <a:rPr lang="en-US"/>
              <a:t>4. If no winner is determined after the completion of the six minutes of playing time, the teams will have a three-minute</a:t>
            </a:r>
            <a:endParaRPr lang="en-US">
              <a:ea typeface="Calibri"/>
              <a:cs typeface="Calibri"/>
            </a:endParaRPr>
          </a:p>
          <a:p>
            <a:r>
              <a:rPr lang="en-US"/>
              <a:t>rest period (substitutions are allowed at this time) and change ends. </a:t>
            </a:r>
            <a:r>
              <a:rPr lang="en-US" b="1"/>
              <a:t>(click)</a:t>
            </a:r>
            <a:endParaRPr lang="en-US" b="1">
              <a:ea typeface="Calibri"/>
              <a:cs typeface="Calibri"/>
            </a:endParaRPr>
          </a:p>
          <a:p>
            <a:endParaRPr lang="en-US"/>
          </a:p>
          <a:p>
            <a:r>
              <a:rPr lang="en-US"/>
              <a:t>Game will be restarted with a center draw for the next six-minute overtime (two 3-minute periods with a change of ends after three minutes.) </a:t>
            </a:r>
            <a:r>
              <a:rPr lang="en-US" b="1"/>
              <a:t>(click)</a:t>
            </a:r>
            <a:endParaRPr lang="en-US" b="1">
              <a:ea typeface="Calibri"/>
              <a:cs typeface="Calibri"/>
            </a:endParaRPr>
          </a:p>
          <a:p>
            <a:r>
              <a:rPr lang="en-US"/>
              <a:t>This will continue until</a:t>
            </a:r>
            <a:endParaRPr lang="en-US">
              <a:ea typeface="Calibri"/>
              <a:cs typeface="Calibri"/>
            </a:endParaRPr>
          </a:p>
          <a:p>
            <a:r>
              <a:rPr lang="en-US"/>
              <a:t>there is a winner.</a:t>
            </a:r>
            <a:endParaRPr lang="en-US">
              <a:ea typeface="Calibri"/>
              <a:cs typeface="Calibri"/>
            </a:endParaRPr>
          </a:p>
          <a:p>
            <a:r>
              <a:rPr lang="en-US"/>
              <a:t>5. Each team will have one timeout for the entire duration of the overtime.</a:t>
            </a:r>
            <a:endParaRPr lang="en-US">
              <a:ea typeface="Calibri"/>
              <a:cs typeface="Calibri"/>
            </a:endParaRPr>
          </a:p>
          <a:p>
            <a:r>
              <a:rPr lang="en-US"/>
              <a:t>6. The Alternate Possession (AP) procedure will be continuous from the game (not reestablished at the coin toss).</a:t>
            </a:r>
            <a:endParaRPr lang="en-US">
              <a:ea typeface="Calibri"/>
              <a:cs typeface="Calibri"/>
            </a:endParaRPr>
          </a:p>
          <a:p>
            <a:r>
              <a:rPr lang="en-US"/>
              <a:t>7. Individual state association guidelines may alter overtime procedures.</a:t>
            </a:r>
            <a:endParaRPr lang="en-US">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10</a:t>
            </a:fld>
            <a:endParaRPr lang="en-US"/>
          </a:p>
        </p:txBody>
      </p:sp>
    </p:spTree>
    <p:extLst>
      <p:ext uri="{BB962C8B-B14F-4D97-AF65-F5344CB8AC3E}">
        <p14:creationId xmlns:p14="http://schemas.microsoft.com/office/powerpoint/2010/main" val="3180577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Rule 4, section 7 in the USL rulebook for review.</a:t>
            </a:r>
            <a:r>
              <a:rPr lang="en-US"/>
              <a:t>  </a:t>
            </a:r>
          </a:p>
          <a:p>
            <a:endParaRPr lang="en-US"/>
          </a:p>
          <a:p>
            <a:r>
              <a:rPr lang="en-US"/>
              <a:t>1. If substituting during play, the player going into the game may not enter the team’s substitution area until the arrival of the player</a:t>
            </a:r>
            <a:endParaRPr lang="en-US">
              <a:cs typeface="Calibri"/>
            </a:endParaRPr>
          </a:p>
          <a:p>
            <a:r>
              <a:rPr lang="en-US"/>
              <a:t>she is replacing is imminent. Note: a player in the act of running to the substitution area is considered imminent.</a:t>
            </a:r>
            <a:endParaRPr lang="en-US">
              <a:ea typeface="Calibri"/>
              <a:cs typeface="Calibri"/>
            </a:endParaRPr>
          </a:p>
          <a:p>
            <a:r>
              <a:rPr lang="en-US"/>
              <a:t>2. If substituting after a goal has been scored (no time out,) the substitution must be through the substitution area.</a:t>
            </a:r>
            <a:endParaRPr lang="en-US">
              <a:ea typeface="Calibri"/>
              <a:cs typeface="Calibri"/>
            </a:endParaRPr>
          </a:p>
          <a:p>
            <a:r>
              <a:rPr lang="en-US"/>
              <a:t>3. A substitution may not take place after the official’s hand is in contact with both centers’ sticks at the draw.</a:t>
            </a:r>
            <a:endParaRPr lang="en-US">
              <a:ea typeface="Calibri"/>
              <a:cs typeface="Calibri"/>
            </a:endParaRPr>
          </a:p>
          <a:p>
            <a:r>
              <a:rPr lang="en-US"/>
              <a:t>4. During a team possession timeout, substitutions are allowed, with exception to the player being awarded the ball and</a:t>
            </a:r>
            <a:endParaRPr lang="en-US">
              <a:ea typeface="Calibri"/>
              <a:cs typeface="Calibri"/>
            </a:endParaRPr>
          </a:p>
          <a:p>
            <a:r>
              <a:rPr lang="en-US"/>
              <a:t>the offender if the possession time out was called following the whistle for a foul.</a:t>
            </a:r>
            <a:endParaRPr lang="en-US">
              <a:ea typeface="Calibri"/>
              <a:cs typeface="Calibri"/>
            </a:endParaRPr>
          </a:p>
          <a:p>
            <a:r>
              <a:rPr lang="en-US"/>
              <a:t>5. During an injury timeout, the player substituting for the injured player taking a free position must assume the spot</a:t>
            </a:r>
            <a:endParaRPr lang="en-US">
              <a:ea typeface="Calibri"/>
              <a:cs typeface="Calibri"/>
            </a:endParaRPr>
          </a:p>
          <a:p>
            <a:r>
              <a:rPr lang="en-US"/>
              <a:t>vacated by the injured player who is leaving the field. Other players may substitute.</a:t>
            </a:r>
            <a:endParaRPr lang="en-US">
              <a:ea typeface="Calibri"/>
              <a:cs typeface="Calibri"/>
            </a:endParaRPr>
          </a:p>
          <a:p>
            <a:r>
              <a:rPr lang="en-US"/>
              <a:t>6. In the event of an injured goalkeeper, if the backup goalkeeper is in the game as a field player, the new goalkeeper</a:t>
            </a:r>
            <a:endParaRPr lang="en-US">
              <a:ea typeface="Calibri"/>
              <a:cs typeface="Calibri"/>
            </a:endParaRPr>
          </a:p>
          <a:p>
            <a:r>
              <a:rPr lang="en-US"/>
              <a:t>will be permitted the time to put on the goalkeeper equipment and replace the injured goalkeeper. A player from the</a:t>
            </a:r>
            <a:endParaRPr lang="en-US">
              <a:ea typeface="Calibri"/>
              <a:cs typeface="Calibri"/>
            </a:endParaRPr>
          </a:p>
          <a:p>
            <a:r>
              <a:rPr lang="en-US"/>
              <a:t>bench may replace the field player.</a:t>
            </a:r>
            <a:endParaRPr lang="en-US">
              <a:ea typeface="Calibri"/>
              <a:cs typeface="Calibri"/>
            </a:endParaRPr>
          </a:p>
          <a:p>
            <a:r>
              <a:rPr lang="en-US"/>
              <a:t>7. Substitutions are permitted during redraws.</a:t>
            </a:r>
          </a:p>
          <a:p>
            <a:endParaRPr lang="en-US">
              <a:ea typeface="Calibri"/>
              <a:cs typeface="Calibri"/>
            </a:endParaRPr>
          </a:p>
          <a:p>
            <a:r>
              <a:rPr lang="en-US">
                <a:ea typeface="Calibri"/>
                <a:cs typeface="Calibri"/>
              </a:rPr>
              <a:t>Coaches must remain within their own coaching area except when entering the substitution area to exchange a crosse with a player on the field</a:t>
            </a:r>
          </a:p>
        </p:txBody>
      </p:sp>
      <p:sp>
        <p:nvSpPr>
          <p:cNvPr id="4" name="Slide Number Placeholder 3"/>
          <p:cNvSpPr>
            <a:spLocks noGrp="1"/>
          </p:cNvSpPr>
          <p:nvPr>
            <p:ph type="sldNum" sz="quarter" idx="10"/>
          </p:nvPr>
        </p:nvSpPr>
        <p:spPr/>
        <p:txBody>
          <a:bodyPr/>
          <a:lstStyle/>
          <a:p>
            <a:fld id="{4FC98FB4-9055-374E-8096-38433922D76C}" type="slidenum">
              <a:rPr lang="en-US" smtClean="0"/>
              <a:t>11</a:t>
            </a:fld>
            <a:endParaRPr lang="en-US"/>
          </a:p>
        </p:txBody>
      </p:sp>
    </p:spTree>
    <p:extLst>
      <p:ext uri="{BB962C8B-B14F-4D97-AF65-F5344CB8AC3E}">
        <p14:creationId xmlns:p14="http://schemas.microsoft.com/office/powerpoint/2010/main" val="1587944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Use Rule 4, section 7 in the USL rulebook for review</a:t>
            </a:r>
            <a:r>
              <a:rPr lang="en-US"/>
              <a:t>.</a:t>
            </a:r>
          </a:p>
          <a:p>
            <a:pPr>
              <a:defRPr/>
            </a:pPr>
            <a:r>
              <a:rPr lang="en-US">
                <a:ea typeface="Calibri"/>
                <a:cs typeface="Calibri"/>
              </a:rPr>
              <a:t>Read through the 5 blue boxes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Penalty for Illegal Substitute is a free position for the opposing team at the spot where play was to resume before the foul occurred.  If the spot cannot be determined, play will resume at the spot where the ball was when the foul was discovered.</a:t>
            </a:r>
          </a:p>
          <a:p>
            <a:pPr>
              <a:defRPr/>
            </a:pPr>
            <a:r>
              <a:rPr lang="en-US">
                <a:ea typeface="Calibri"/>
                <a:cs typeface="Calibri"/>
              </a:rPr>
              <a:t>Read yellow and red boxes</a:t>
            </a:r>
            <a:endParaRPr lang="en-US"/>
          </a:p>
          <a:p>
            <a:pPr>
              <a:defRPr/>
            </a:pPr>
            <a:r>
              <a:rPr lang="en-US">
                <a:ea typeface="Calibri"/>
                <a:cs typeface="Calibri"/>
              </a:rPr>
              <a:t>Penalty for these Illegal Substitution is coach misconduct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12</a:t>
            </a:fld>
            <a:endParaRPr lang="en-US"/>
          </a:p>
        </p:txBody>
      </p:sp>
    </p:spTree>
    <p:extLst>
      <p:ext uri="{BB962C8B-B14F-4D97-AF65-F5344CB8AC3E}">
        <p14:creationId xmlns:p14="http://schemas.microsoft.com/office/powerpoint/2010/main" val="505411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 goal is scored when the ball passes wholly over the goal line into the goal, propelled by an attacking player’s stick or by the</a:t>
            </a:r>
          </a:p>
          <a:p>
            <a:pPr>
              <a:defRPr/>
            </a:pPr>
            <a:r>
              <a:rPr lang="en-US" dirty="0"/>
              <a:t>stick or person of the defending team (including the defensive goalkeeper).</a:t>
            </a:r>
          </a:p>
          <a:p>
            <a:pPr>
              <a:defRPr/>
            </a:pPr>
            <a:endParaRPr lang="en-US" dirty="0">
              <a:cs typeface="Calibri" panose="020F0502020204030204"/>
            </a:endParaRPr>
          </a:p>
          <a:p>
            <a:pPr>
              <a:defRPr/>
            </a:pPr>
            <a:r>
              <a:rPr lang="en-US" dirty="0"/>
              <a:t>A goal scored with a non-NOCSAE “approved” ball will stand. The ball will be replaced with an approved ball prior to the</a:t>
            </a:r>
          </a:p>
          <a:p>
            <a:pPr>
              <a:defRPr/>
            </a:pPr>
            <a:r>
              <a:rPr lang="en-US" dirty="0"/>
              <a:t>ensuing draw.</a:t>
            </a:r>
          </a:p>
          <a:p>
            <a:pPr>
              <a:defRPr/>
            </a:pPr>
            <a:endParaRPr lang="en-US" dirty="0"/>
          </a:p>
          <a:p>
            <a:pPr>
              <a:defRPr/>
            </a:pPr>
            <a:r>
              <a:rPr lang="en-US" dirty="0"/>
              <a:t>As a Lead Official, after a shot from close to the goal circle, watch the player’s follow through and body movement, and</a:t>
            </a:r>
            <a:endParaRPr lang="en-US" dirty="0">
              <a:cs typeface="Calibri"/>
            </a:endParaRPr>
          </a:p>
          <a:p>
            <a:pPr>
              <a:defRPr/>
            </a:pPr>
            <a:r>
              <a:rPr lang="en-US" dirty="0"/>
              <a:t>if the ball goes into the goal cage. If the ball does enter the goal legally, hold the whistle a little longer to watch for any</a:t>
            </a:r>
            <a:endParaRPr lang="en-US" dirty="0">
              <a:cs typeface="Calibri"/>
            </a:endParaRPr>
          </a:p>
          <a:p>
            <a:pPr>
              <a:defRPr/>
            </a:pPr>
            <a:r>
              <a:rPr lang="en-US" dirty="0"/>
              <a:t>goal circle violations. </a:t>
            </a:r>
          </a:p>
          <a:p>
            <a:pPr>
              <a:defRPr/>
            </a:pPr>
            <a:endParaRPr lang="en-US" dirty="0"/>
          </a:p>
          <a:p>
            <a:pPr>
              <a:defRPr/>
            </a:pPr>
            <a:r>
              <a:rPr lang="en-US" dirty="0"/>
              <a:t>Make eye contact with your partner(s) to be sure no other fouls have occurred that may cause</a:t>
            </a:r>
            <a:endParaRPr lang="en-US" dirty="0">
              <a:cs typeface="Calibri"/>
            </a:endParaRPr>
          </a:p>
          <a:p>
            <a:pPr>
              <a:defRPr/>
            </a:pPr>
            <a:r>
              <a:rPr lang="en-US" dirty="0"/>
              <a:t>the goal to be disallowed. </a:t>
            </a:r>
            <a:endParaRPr lang="en-US" dirty="0">
              <a:cs typeface="Calibri"/>
            </a:endParaRPr>
          </a:p>
          <a:p>
            <a:pPr>
              <a:defRPr/>
            </a:pPr>
            <a:endParaRPr lang="en-US" dirty="0"/>
          </a:p>
          <a:p>
            <a:pPr marL="0" marR="0" lvl="0" indent="0" algn="l" defTabSz="914400">
              <a:lnSpc>
                <a:spcPct val="100000"/>
              </a:lnSpc>
              <a:spcBef>
                <a:spcPts val="0"/>
              </a:spcBef>
              <a:spcAft>
                <a:spcPts val="0"/>
              </a:spcAft>
              <a:buClrTx/>
              <a:buSzTx/>
              <a:buFontTx/>
              <a:buNone/>
              <a:tabLst/>
              <a:defRP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13</a:t>
            </a:fld>
            <a:endParaRPr lang="en-US"/>
          </a:p>
        </p:txBody>
      </p:sp>
    </p:spTree>
    <p:extLst>
      <p:ext uri="{BB962C8B-B14F-4D97-AF65-F5344CB8AC3E}">
        <p14:creationId xmlns:p14="http://schemas.microsoft.com/office/powerpoint/2010/main" val="49932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a:p>
            <a:pPr marL="0" marR="0" lvl="0" indent="0" algn="l" defTabSz="914400">
              <a:lnSpc>
                <a:spcPct val="100000"/>
              </a:lnSpc>
              <a:spcBef>
                <a:spcPts val="0"/>
              </a:spcBef>
              <a:spcAft>
                <a:spcPts val="0"/>
              </a:spcAft>
              <a:buClrTx/>
              <a:buSzTx/>
              <a:buFontTx/>
              <a:buNone/>
              <a:tabLst/>
              <a:defRPr/>
            </a:pPr>
            <a:endParaRPr lang="en-US" dirty="0"/>
          </a:p>
          <a:p>
            <a:pPr>
              <a:defRPr/>
            </a:pPr>
            <a:r>
              <a:rPr lang="en-US" dirty="0">
                <a:cs typeface="Calibri"/>
              </a:rPr>
              <a:t>Read above slide</a:t>
            </a:r>
            <a:endParaRPr lang="en-US" dirty="0"/>
          </a:p>
          <a:p>
            <a:pPr>
              <a:defRPr/>
            </a:pPr>
            <a:endParaRPr lang="en-US" dirty="0"/>
          </a:p>
          <a:p>
            <a:pPr marL="0" marR="0" lvl="0" indent="0" algn="l" defTabSz="914400">
              <a:lnSpc>
                <a:spcPct val="100000"/>
              </a:lnSpc>
              <a:spcBef>
                <a:spcPts val="0"/>
              </a:spcBef>
              <a:spcAft>
                <a:spcPts val="0"/>
              </a:spcAft>
              <a:buClrTx/>
              <a:buSzTx/>
              <a:buFontTx/>
              <a:buNone/>
              <a:tabLst/>
              <a:defRPr/>
            </a:pPr>
            <a:r>
              <a:rPr lang="en-US" dirty="0"/>
              <a:t>If the ball</a:t>
            </a:r>
            <a:r>
              <a:rPr lang="en-US" baseline="0" dirty="0"/>
              <a:t> goes off the official into the goal, is it a goal? (no)</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the goalie clears the ball from one end of the field and it goes into the other goal, does it count? (no)</a:t>
            </a:r>
            <a:endParaRPr lang="en-US" baseline="0" dirty="0">
              <a:cs typeface="Calibri"/>
            </a:endParaRP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if a team scores and then the official realizes they are offside? (no goal. Ball awarded to the opposing GK in her circle.)</a:t>
            </a:r>
            <a:endParaRPr lang="en-US" dirty="0">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14</a:t>
            </a:fld>
            <a:endParaRPr lang="en-US"/>
          </a:p>
        </p:txBody>
      </p:sp>
    </p:spTree>
    <p:extLst>
      <p:ext uri="{BB962C8B-B14F-4D97-AF65-F5344CB8AC3E}">
        <p14:creationId xmlns:p14="http://schemas.microsoft.com/office/powerpoint/2010/main" val="3750892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discuss the rules pertaining to the draw. </a:t>
            </a:r>
            <a:r>
              <a:rPr lang="en-US" b="1"/>
              <a:t>(click)</a:t>
            </a:r>
          </a:p>
          <a:p>
            <a:endParaRPr lang="en-US" b="1"/>
          </a:p>
          <a:p>
            <a:r>
              <a:rPr lang="en-US"/>
              <a:t>“Toe the line” – One foot touching the edge of the line. </a:t>
            </a:r>
            <a:r>
              <a:rPr lang="en-US" b="1"/>
              <a:t>(click) </a:t>
            </a:r>
            <a:r>
              <a:rPr lang="en-US"/>
              <a:t>Both feet must be on the same side of the center line behind the player’s crosse. </a:t>
            </a:r>
            <a:r>
              <a:rPr lang="en-US" b="1"/>
              <a:t>(click)</a:t>
            </a:r>
          </a:p>
          <a:p>
            <a:r>
              <a:rPr lang="en-US">
                <a:ea typeface="Calibri"/>
                <a:cs typeface="Calibri"/>
              </a:rPr>
              <a:t>A maximum of three players from each team may be between the restraining lines during the draw until the restraining line is released </a:t>
            </a:r>
            <a:r>
              <a:rPr lang="en-US" b="1"/>
              <a:t>(click)</a:t>
            </a:r>
            <a:endParaRPr lang="en-US"/>
          </a:p>
          <a:p>
            <a:endParaRPr lang="en-US"/>
          </a:p>
          <a:p>
            <a:r>
              <a:rPr lang="en-US"/>
              <a:t>All other players must be below either restraining line.   “Below Restraining Lines” – on the side of the lines closer to the goals. </a:t>
            </a:r>
            <a:r>
              <a:rPr lang="en-US" b="1"/>
              <a:t>(click)</a:t>
            </a:r>
            <a:endParaRPr lang="en-US">
              <a:ea typeface="Calibri"/>
              <a:cs typeface="Calibri"/>
            </a:endParaRPr>
          </a:p>
          <a:p>
            <a:endParaRPr lang="en-US"/>
          </a:p>
          <a:p>
            <a:r>
              <a:rPr lang="en-US"/>
              <a:t>Goalies cannot be between the restraining lines, but do not have to be in the goal circle to start.</a:t>
            </a:r>
            <a:endParaRPr lang="en-US">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16</a:t>
            </a:fld>
            <a:endParaRPr lang="en-US"/>
          </a:p>
        </p:txBody>
      </p:sp>
    </p:spTree>
    <p:extLst>
      <p:ext uri="{BB962C8B-B14F-4D97-AF65-F5344CB8AC3E}">
        <p14:creationId xmlns:p14="http://schemas.microsoft.com/office/powerpoint/2010/main" val="217136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Crosses are held in the air, above each player’s hip level and back to back, so that the players’ crosses are between the ball and the goal they are defending.</a:t>
            </a:r>
          </a:p>
          <a:p>
            <a:endParaRPr lang="en-US">
              <a:cs typeface="Calibri"/>
            </a:endParaRPr>
          </a:p>
          <a:p>
            <a:r>
              <a:rPr lang="en-US"/>
              <a:t>The stick (handle and head combined) is held in the air, above hip level. The sticks are aligned</a:t>
            </a:r>
            <a:endParaRPr lang="en-US">
              <a:cs typeface="Calibri"/>
            </a:endParaRPr>
          </a:p>
          <a:p>
            <a:r>
              <a:rPr lang="en-US"/>
              <a:t>“lower side to lower side” with the entire length of both sticks within the vertical plane over the center line, parallel</a:t>
            </a:r>
            <a:endParaRPr lang="en-US">
              <a:cs typeface="Calibri"/>
            </a:endParaRPr>
          </a:p>
          <a:p>
            <a:r>
              <a:rPr lang="en-US"/>
              <a:t>to the center line and open to the goal they are defending. The lower side is the wood of a wooden stick and the right</a:t>
            </a:r>
            <a:endParaRPr lang="en-US">
              <a:cs typeface="Calibri"/>
            </a:endParaRPr>
          </a:p>
          <a:p>
            <a:r>
              <a:rPr lang="en-US"/>
              <a:t>side of the molded head stick pocket when looking at the front of the stick.</a:t>
            </a:r>
            <a:endParaRPr lang="en-US">
              <a:cs typeface="Calibri"/>
            </a:endParaRPr>
          </a:p>
          <a:p>
            <a:r>
              <a:rPr lang="en-US"/>
              <a:t>2. The players’ sticks are between the ball and the goal they are defending.</a:t>
            </a:r>
            <a:endParaRPr lang="en-US">
              <a:cs typeface="Calibri"/>
            </a:endParaRPr>
          </a:p>
          <a:p>
            <a:r>
              <a:rPr lang="en-US"/>
              <a:t>3. A player’s top hand may not contact any part of the sidewall or pocket. The throat is not considered part of the</a:t>
            </a:r>
            <a:endParaRPr lang="en-US">
              <a:cs typeface="Calibri"/>
            </a:endParaRPr>
          </a:p>
          <a:p>
            <a:r>
              <a:rPr lang="en-US"/>
              <a:t>sidewall.</a:t>
            </a:r>
            <a:endParaRPr lang="en-US">
              <a:cs typeface="Calibri"/>
            </a:endParaRPr>
          </a:p>
          <a:p>
            <a:r>
              <a:rPr lang="en-US"/>
              <a:t>4. The official rests the sides of the sticks lightly on the palm of her hand. Prior to placing the ball between the sticks, the</a:t>
            </a:r>
          </a:p>
          <a:p>
            <a:r>
              <a:rPr lang="en-US"/>
              <a:t>official must verify that a NOCSAE ball is in use.</a:t>
            </a:r>
          </a:p>
          <a:p>
            <a:endParaRPr lang="en-US">
              <a:cs typeface="Calibri" panose="020F0502020204030204"/>
            </a:endParaRPr>
          </a:p>
          <a:p>
            <a:r>
              <a:rPr lang="en-US">
                <a:cs typeface="Calibri" panose="020F0502020204030204"/>
              </a:rPr>
              <a:t>The draw skill will be difficult to just see and read about.  This is one skill that will be done with your field training</a:t>
            </a:r>
          </a:p>
        </p:txBody>
      </p:sp>
      <p:sp>
        <p:nvSpPr>
          <p:cNvPr id="4" name="Slide Number Placeholder 3"/>
          <p:cNvSpPr>
            <a:spLocks noGrp="1"/>
          </p:cNvSpPr>
          <p:nvPr>
            <p:ph type="sldNum" sz="quarter" idx="5"/>
          </p:nvPr>
        </p:nvSpPr>
        <p:spPr/>
        <p:txBody>
          <a:bodyPr/>
          <a:lstStyle/>
          <a:p>
            <a:fld id="{4FC98FB4-9055-374E-8096-38433922D76C}" type="slidenum">
              <a:rPr lang="en-US" smtClean="0"/>
              <a:t>17</a:t>
            </a:fld>
            <a:endParaRPr lang="en-US"/>
          </a:p>
        </p:txBody>
      </p:sp>
    </p:spTree>
    <p:extLst>
      <p:ext uri="{BB962C8B-B14F-4D97-AF65-F5344CB8AC3E}">
        <p14:creationId xmlns:p14="http://schemas.microsoft.com/office/powerpoint/2010/main" val="2641127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crosses are held in the air, above each player's hip level with the lower side above the center line and back to back, so that the players crosses are between the ball and the goal the player is defending</a:t>
            </a:r>
            <a:endParaRPr lang="en-US" dirty="0"/>
          </a:p>
          <a:p>
            <a:endParaRPr lang="en-US" dirty="0"/>
          </a:p>
          <a:p>
            <a:r>
              <a:rPr lang="en-US" dirty="0"/>
              <a:t>Once positioned, the ball is placed between the backsides of the sticks</a:t>
            </a:r>
            <a:endParaRPr lang="en-US" dirty="0">
              <a:cs typeface="Calibri" panose="020F0502020204030204"/>
            </a:endParaRPr>
          </a:p>
          <a:p>
            <a:r>
              <a:rPr lang="en-US" dirty="0"/>
              <a:t>in the upper third of the head, at the widest part of the head.</a:t>
            </a:r>
            <a:endParaRPr lang="en-US" dirty="0">
              <a:cs typeface="Calibri"/>
            </a:endParaRPr>
          </a:p>
          <a:p>
            <a:endParaRPr lang="en-US" dirty="0"/>
          </a:p>
          <a:p>
            <a:r>
              <a:rPr lang="en-US" dirty="0"/>
              <a:t>When setting up the draw, the official should be aware of possible height differentials between the centers and place</a:t>
            </a:r>
            <a:endParaRPr lang="en-US" dirty="0">
              <a:cs typeface="Calibri"/>
            </a:endParaRPr>
          </a:p>
          <a:p>
            <a:r>
              <a:rPr lang="en-US" dirty="0"/>
              <a:t>sticks in such a way that neither player gains an advantage.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1994448C-BCB7-4E79-8882-BA515112B4DA}" type="slidenum">
              <a:rPr lang="en-US" smtClean="0"/>
              <a:t>18</a:t>
            </a:fld>
            <a:endParaRPr lang="en-US"/>
          </a:p>
        </p:txBody>
      </p:sp>
    </p:spTree>
    <p:extLst>
      <p:ext uri="{BB962C8B-B14F-4D97-AF65-F5344CB8AC3E}">
        <p14:creationId xmlns:p14="http://schemas.microsoft.com/office/powerpoint/2010/main" val="2552700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slide</a:t>
            </a:r>
          </a:p>
          <a:p>
            <a:endParaRPr lang="en-US">
              <a:cs typeface="Calibri"/>
            </a:endParaRPr>
          </a:p>
          <a:p>
            <a:r>
              <a:rPr lang="en-US">
                <a:cs typeface="Calibri"/>
              </a:rPr>
              <a:t>The lower side of the crosse is defined as the right side of the crosse as the player looks at it with the open pocket facing the player's goal keeper </a:t>
            </a:r>
            <a:r>
              <a:rPr lang="en-US" b="1">
                <a:cs typeface="Calibri"/>
              </a:rPr>
              <a:t>(Click) (Click)</a:t>
            </a:r>
          </a:p>
        </p:txBody>
      </p:sp>
      <p:sp>
        <p:nvSpPr>
          <p:cNvPr id="4" name="Slide Number Placeholder 3"/>
          <p:cNvSpPr>
            <a:spLocks noGrp="1"/>
          </p:cNvSpPr>
          <p:nvPr>
            <p:ph type="sldNum" sz="quarter" idx="5"/>
          </p:nvPr>
        </p:nvSpPr>
        <p:spPr/>
        <p:txBody>
          <a:bodyPr/>
          <a:lstStyle/>
          <a:p>
            <a:fld id="{4FC98FB4-9055-374E-8096-38433922D76C}" type="slidenum">
              <a:rPr lang="en-US" smtClean="0"/>
              <a:t>19</a:t>
            </a:fld>
            <a:endParaRPr lang="en-US"/>
          </a:p>
        </p:txBody>
      </p:sp>
    </p:spTree>
    <p:extLst>
      <p:ext uri="{BB962C8B-B14F-4D97-AF65-F5344CB8AC3E}">
        <p14:creationId xmlns:p14="http://schemas.microsoft.com/office/powerpoint/2010/main" val="3236857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Does anyone see any issues with this set up?</a:t>
            </a:r>
            <a:endParaRPr lang="en-US"/>
          </a:p>
          <a:p>
            <a:pPr>
              <a:defRPr/>
            </a:pPr>
            <a:r>
              <a:rPr lang="en-US"/>
              <a:t>Problems: Not Toeing line and crosses not over line, ball not in upper third.</a:t>
            </a:r>
            <a:endParaRPr lang="en-US" sz="1200">
              <a:effectLst/>
              <a:latin typeface="Tahoma"/>
              <a:ea typeface="Times New Roman"/>
              <a:cs typeface="Tahoma"/>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20</a:t>
            </a:fld>
            <a:endParaRPr lang="en-US"/>
          </a:p>
        </p:txBody>
      </p:sp>
    </p:spTree>
    <p:extLst>
      <p:ext uri="{BB962C8B-B14F-4D97-AF65-F5344CB8AC3E}">
        <p14:creationId xmlns:p14="http://schemas.microsoft.com/office/powerpoint/2010/main" val="166241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cs typeface="Calibri"/>
              </a:rPr>
              <a:t>In 2025, the duration of a game is 48 minutes divided into four 12-minute quarters.</a:t>
            </a:r>
            <a:endParaRPr lang="en-US" dirty="0"/>
          </a:p>
          <a:p>
            <a:r>
              <a:rPr lang="en-US" dirty="0">
                <a:cs typeface="Calibri" panose="020F0502020204030204"/>
              </a:rPr>
              <a:t>This allows coaches to provide instruction more frequently </a:t>
            </a:r>
          </a:p>
          <a:p>
            <a:endParaRPr lang="en-US" dirty="0">
              <a:cs typeface="Calibri" panose="020F0502020204030204"/>
            </a:endParaRPr>
          </a:p>
          <a:p>
            <a:r>
              <a:rPr lang="en-US" dirty="0">
                <a:cs typeface="+mn-lt"/>
              </a:rPr>
              <a:t>Halftime is decided at the captain &amp; coaches meeting and can be up to 10 minutes, but can also be less if agreed upon</a:t>
            </a:r>
            <a:br>
              <a:rPr lang="en-US" dirty="0">
                <a:cs typeface="+mn-lt"/>
              </a:rPr>
            </a:br>
            <a:endParaRPr lang="en-US" dirty="0">
              <a:cs typeface="Calibri"/>
            </a:endParaRPr>
          </a:p>
          <a:p>
            <a:pPr>
              <a:defRPr/>
            </a:pPr>
            <a:r>
              <a:rPr lang="en-US" dirty="0">
                <a:cs typeface="Calibri"/>
              </a:rPr>
              <a:t>The clock will stop on official's timeout signal and after each goal signal.  </a:t>
            </a:r>
          </a:p>
          <a:p>
            <a:pPr>
              <a:defRPr/>
            </a:pPr>
            <a:endParaRPr lang="en-US" dirty="0">
              <a:cs typeface="Calibri"/>
            </a:endParaRPr>
          </a:p>
          <a:p>
            <a:pPr>
              <a:defRPr/>
            </a:pPr>
            <a:r>
              <a:rPr lang="en-US" dirty="0">
                <a:cs typeface="Calibri"/>
              </a:rPr>
              <a:t>It will also stop on every whistle inside the Critical Scoring Area (CSA) during the last minute of each quarter (unless there is a 10-goal differential).</a:t>
            </a:r>
            <a:endParaRPr lang="en-US" dirty="0">
              <a:ea typeface="Calibri"/>
              <a:cs typeface="Calibri"/>
            </a:endParaRPr>
          </a:p>
          <a:p>
            <a:r>
              <a:rPr lang="en-US" dirty="0">
                <a:cs typeface="Calibri"/>
              </a:rPr>
              <a:t> and also stop on every whistle inside the CSA during all of overtime</a:t>
            </a:r>
          </a:p>
          <a:p>
            <a:br>
              <a:rPr lang="en-US" dirty="0">
                <a:cs typeface="+mn-lt"/>
              </a:rPr>
            </a:br>
            <a:r>
              <a:rPr lang="en-US" i="1" dirty="0"/>
              <a:t>Be sure to share timing notes, half time, etc. with the game timer so they are aware of the parameters of the game.</a:t>
            </a:r>
            <a:endParaRPr lang="en-US" i="1" dirty="0">
              <a:cs typeface="Calibri" panose="020F0502020204030204"/>
            </a:endParaRPr>
          </a:p>
          <a:p>
            <a:endParaRPr lang="en-US" dirty="0"/>
          </a:p>
          <a:p>
            <a:r>
              <a:rPr lang="en-US" i="1" dirty="0"/>
              <a:t>Sub-varsity games may have</a:t>
            </a:r>
            <a:r>
              <a:rPr lang="en-US" i="1" baseline="0" dirty="0"/>
              <a:t> different playing times.  </a:t>
            </a:r>
            <a:endParaRPr lang="en-US" i="1" dirty="0"/>
          </a:p>
        </p:txBody>
      </p:sp>
      <p:sp>
        <p:nvSpPr>
          <p:cNvPr id="4" name="Slide Number Placeholder 3"/>
          <p:cNvSpPr>
            <a:spLocks noGrp="1"/>
          </p:cNvSpPr>
          <p:nvPr>
            <p:ph type="sldNum" sz="quarter" idx="10"/>
          </p:nvPr>
        </p:nvSpPr>
        <p:spPr/>
        <p:txBody>
          <a:bodyPr/>
          <a:lstStyle/>
          <a:p>
            <a:fld id="{4FC98FB4-9055-374E-8096-38433922D76C}" type="slidenum">
              <a:rPr lang="en-US" smtClean="0"/>
              <a:t>2</a:t>
            </a:fld>
            <a:endParaRPr lang="en-US"/>
          </a:p>
        </p:txBody>
      </p:sp>
    </p:spTree>
    <p:extLst>
      <p:ext uri="{BB962C8B-B14F-4D97-AF65-F5344CB8AC3E}">
        <p14:creationId xmlns:p14="http://schemas.microsoft.com/office/powerpoint/2010/main" val="19606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Once the ball has been placed between the sticks, the official makes sure that the players are all set before removing</a:t>
            </a:r>
            <a:endParaRPr lang="en-US">
              <a:ea typeface="Calibri"/>
              <a:cs typeface="Calibri"/>
            </a:endParaRPr>
          </a:p>
          <a:p>
            <a:r>
              <a:rPr lang="en-US"/>
              <a:t>her hand. The word “ready” followed by the whistle indicates the start of play. The official says “ready” as she begins to</a:t>
            </a:r>
            <a:endParaRPr lang="en-US">
              <a:cs typeface="Calibri"/>
            </a:endParaRPr>
          </a:p>
          <a:p>
            <a:r>
              <a:rPr lang="en-US"/>
              <a:t>step away from the players, then blows the whistle and lowers her arm while moving backwards.</a:t>
            </a:r>
            <a:endParaRPr lang="en-US">
              <a:cs typeface="Calibri"/>
            </a:endParaRPr>
          </a:p>
          <a:p>
            <a:endParaRPr lang="en-US"/>
          </a:p>
          <a:p>
            <a:r>
              <a:rPr lang="en-US"/>
              <a:t> On “ready” the two centers must remain motionless, except for head movement, until the whistle.</a:t>
            </a:r>
            <a:endParaRPr lang="en-US">
              <a:cs typeface="Calibri"/>
            </a:endParaRPr>
          </a:p>
          <a:p>
            <a:endParaRPr lang="en-US"/>
          </a:p>
          <a:p>
            <a:r>
              <a:rPr lang="en-US"/>
              <a:t>While officials may vary the time interval between the word “ready” and the whistle to avoid anticipation of the signal</a:t>
            </a:r>
            <a:endParaRPr lang="en-US">
              <a:cs typeface="Calibri"/>
            </a:endParaRPr>
          </a:p>
          <a:p>
            <a:r>
              <a:rPr lang="en-US"/>
              <a:t>to start play, they must also realize that asking the two players to remain motionless for an extended period of time is</a:t>
            </a:r>
            <a:endParaRPr lang="en-US">
              <a:cs typeface="Calibri"/>
            </a:endParaRPr>
          </a:p>
          <a:p>
            <a:r>
              <a:rPr lang="en-US"/>
              <a:t>unfair.</a:t>
            </a:r>
            <a:endParaRPr lang="en-US">
              <a:cs typeface="Calibri"/>
            </a:endParaRPr>
          </a:p>
          <a:p>
            <a:endParaRPr lang="en-US"/>
          </a:p>
          <a:p>
            <a:r>
              <a:rPr lang="en-US"/>
              <a:t>On the whistle, the players draw up. The official does not have to be outside the circle before blowing the whistle.</a:t>
            </a:r>
            <a:endParaRPr lang="en-US">
              <a:cs typeface="Calibri"/>
            </a:endParaRPr>
          </a:p>
          <a:p>
            <a:r>
              <a:rPr lang="en-US"/>
              <a:t>Players may not enter the field after the official’s hand is on the sticks for the draw until a player has gained possession of</a:t>
            </a:r>
            <a:endParaRPr lang="en-US">
              <a:cs typeface="Calibri"/>
            </a:endParaRPr>
          </a:p>
          <a:p>
            <a:r>
              <a:rPr lang="en-US"/>
              <a:t>the ball, the ball goes out of bounds or crosses the restraining line, or a whistle stops play for a foul.</a:t>
            </a:r>
            <a:endParaRPr lang="en-US">
              <a:cs typeface="Calibri"/>
            </a:endParaRPr>
          </a:p>
          <a:p>
            <a:endParaRPr lang="en-US"/>
          </a:p>
          <a:p>
            <a:r>
              <a:rPr lang="en-US"/>
              <a:t>The official administering the draw is the one who calls any illegal draws involving the two centers.</a:t>
            </a:r>
            <a:endParaRPr lang="en-US">
              <a:ea typeface="Calibri"/>
              <a:cs typeface="Calibri"/>
            </a:endParaRPr>
          </a:p>
          <a:p>
            <a:endParaRPr lang="en-US"/>
          </a:p>
          <a:p>
            <a:r>
              <a:rPr lang="en-US"/>
              <a:t>What is an illegal draw? (drawing too soon, not drawing, touch</a:t>
            </a:r>
            <a:r>
              <a:rPr lang="en-US" baseline="0"/>
              <a:t>ing side wall on draw, ball not over their heads, motion of the crosse is not up, player moves after officials says “ready”.)</a:t>
            </a:r>
            <a:r>
              <a:rPr lang="en-US">
                <a:latin typeface="Tahoma"/>
                <a:cs typeface="Tahoma"/>
              </a:rPr>
              <a:t> </a:t>
            </a:r>
            <a:endParaRPr lang="en-US">
              <a:solidFill>
                <a:srgbClr val="000000"/>
              </a:solidFill>
              <a:latin typeface="Calibri" panose="020F0502020204030204"/>
              <a:ea typeface="Times New Roman"/>
              <a:cs typeface="Calibri" panose="020F0502020204030204"/>
            </a:endParaRPr>
          </a:p>
          <a:p>
            <a:endParaRPr lang="en-US">
              <a:latin typeface="Tahoma"/>
              <a:ea typeface="Times New Roman"/>
              <a:cs typeface="Tahoma"/>
            </a:endParaRPr>
          </a:p>
          <a:p>
            <a:r>
              <a:rPr lang="en-US">
                <a:solidFill>
                  <a:srgbClr val="000000"/>
                </a:solidFill>
                <a:latin typeface="Tahoma"/>
                <a:ea typeface="Times New Roman"/>
                <a:cs typeface="Tahoma"/>
              </a:rPr>
              <a:t>(For Field Training or in Person Classroom)  Demonstrate</a:t>
            </a:r>
            <a:r>
              <a:rPr lang="en-US" sz="1200">
                <a:solidFill>
                  <a:srgbClr val="000000"/>
                </a:solidFill>
                <a:effectLst/>
                <a:latin typeface="Tahoma"/>
                <a:ea typeface="Times New Roman"/>
                <a:cs typeface="Tahoma"/>
              </a:rPr>
              <a:t> how to set up a draw.</a:t>
            </a:r>
            <a:endParaRPr lang="en-US">
              <a:solidFill>
                <a:srgbClr val="000000"/>
              </a:solidFill>
              <a:cs typeface="Calibri"/>
            </a:endParaRPr>
          </a:p>
          <a:p>
            <a:r>
              <a:rPr lang="en-US" sz="1200">
                <a:effectLst/>
                <a:latin typeface="Tahoma"/>
                <a:ea typeface="Times New Roman"/>
                <a:cs typeface="Tahoma"/>
              </a:rPr>
              <a:t>Activity:</a:t>
            </a:r>
            <a:r>
              <a:rPr lang="en-US">
                <a:latin typeface="Tahoma"/>
                <a:ea typeface="Times New Roman"/>
                <a:cs typeface="Tahoma"/>
              </a:rPr>
              <a:t> </a:t>
            </a:r>
            <a:r>
              <a:rPr lang="en-US" sz="1200">
                <a:effectLst/>
                <a:latin typeface="Tahoma"/>
                <a:ea typeface="Times New Roman"/>
                <a:cs typeface="Tahoma"/>
              </a:rPr>
              <a:t> Have each participant practice a draw.</a:t>
            </a:r>
            <a:r>
              <a:rPr lang="en-US">
                <a:latin typeface="Tahoma"/>
                <a:ea typeface="Times New Roman"/>
                <a:cs typeface="Tahoma"/>
              </a:rPr>
              <a:t> </a:t>
            </a:r>
            <a:endParaRPr lang="en-US" sz="1400">
              <a:effectLst/>
              <a:latin typeface="Tahoma"/>
              <a:ea typeface="Times New Roman"/>
              <a:cs typeface="Times New Roman"/>
            </a:endParaRPr>
          </a:p>
          <a:p>
            <a:pPr marL="0" marR="0">
              <a:spcBef>
                <a:spcPts val="0"/>
              </a:spcBef>
              <a:spcAft>
                <a:spcPts val="0"/>
              </a:spcAft>
            </a:pPr>
            <a:r>
              <a:rPr lang="en-US" sz="1200">
                <a:effectLst/>
                <a:latin typeface="Tahoma"/>
                <a:ea typeface="Times New Roman"/>
                <a:cs typeface="Tahoma"/>
              </a:rPr>
              <a:t>Demonstrate the mechanic for a re-draw. Have each participant demonstrate the re-draw mechanic.</a:t>
            </a:r>
            <a:endParaRPr lang="en-US">
              <a:cs typeface="Tahoma"/>
            </a:endParaRPr>
          </a:p>
          <a:p>
            <a:r>
              <a:rPr lang="en-US">
                <a:latin typeface="Tahoma"/>
              </a:rPr>
              <a:t>Demonstrate the possession signal.</a:t>
            </a:r>
            <a:endParaRPr lang="en-US">
              <a:latin typeface="Tahoma"/>
              <a:ea typeface="Tahoma"/>
              <a:cs typeface="Tahoma"/>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21</a:t>
            </a:fld>
            <a:endParaRPr lang="en-US"/>
          </a:p>
        </p:txBody>
      </p:sp>
    </p:spTree>
    <p:extLst>
      <p:ext uri="{BB962C8B-B14F-4D97-AF65-F5344CB8AC3E}">
        <p14:creationId xmlns:p14="http://schemas.microsoft.com/office/powerpoint/2010/main" val="3524048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Prepare for starting/restarting play by raising your arm - - starting play occurs when you drop your arm downward and whistle simultaneously.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If you are outside or</a:t>
            </a:r>
            <a:r>
              <a:rPr lang="en-US" i="1" baseline="0"/>
              <a:t> in a large room, try some “whistle training.” Some of your attendees may have never blown a whistle! Make the sound ‘crisp’ and short.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p:txBody>
      </p:sp>
      <p:sp>
        <p:nvSpPr>
          <p:cNvPr id="4" name="Slide Number Placeholder 3"/>
          <p:cNvSpPr>
            <a:spLocks noGrp="1"/>
          </p:cNvSpPr>
          <p:nvPr>
            <p:ph type="sldNum" sz="quarter" idx="10"/>
          </p:nvPr>
        </p:nvSpPr>
        <p:spPr/>
        <p:txBody>
          <a:bodyPr/>
          <a:lstStyle/>
          <a:p>
            <a:fld id="{4FC98FB4-9055-374E-8096-38433922D76C}" type="slidenum">
              <a:rPr lang="en-US" smtClean="0"/>
              <a:t>22</a:t>
            </a:fld>
            <a:endParaRPr lang="en-US"/>
          </a:p>
        </p:txBody>
      </p:sp>
    </p:spTree>
    <p:extLst>
      <p:ext uri="{BB962C8B-B14F-4D97-AF65-F5344CB8AC3E}">
        <p14:creationId xmlns:p14="http://schemas.microsoft.com/office/powerpoint/2010/main" val="1271473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penalty for a foul is a free position. The official indicates where the player taking the free position is to restart play.</a:t>
            </a:r>
          </a:p>
          <a:p>
            <a:r>
              <a:rPr lang="en-US"/>
              <a:t>FPs take place within 4 meters of the spot of the foul, unless specifically directed by rules, or the spot of the foul would disadvantage the non-offending team.  When would something like this happen? Push after a pass, for example. </a:t>
            </a:r>
            <a:endParaRPr lang="en-US">
              <a:ea typeface="Calibri"/>
              <a:cs typeface="Calibri"/>
            </a:endParaRPr>
          </a:p>
          <a:p>
            <a:r>
              <a:rPr lang="en-US"/>
              <a:t>The player committing the foul will be directed either 4m away from the player awarded the free position (in the case of a minor foul), or 4m behind the player awarded the free position (in the case of a major foul).</a:t>
            </a:r>
          </a:p>
          <a:p>
            <a:r>
              <a:rPr lang="en-US"/>
              <a:t>No players shall be within 4m of the player awarded a free position, except when play commences on a self-start and</a:t>
            </a:r>
            <a:endParaRPr lang="en-US">
              <a:ea typeface="Calibri"/>
              <a:cs typeface="Calibri"/>
            </a:endParaRPr>
          </a:p>
          <a:p>
            <a:r>
              <a:rPr lang="en-US"/>
              <a:t>the ball carrier chooses to start play prior to all players moving 4m away.</a:t>
            </a:r>
            <a:r>
              <a:rPr lang="en-US" b="1"/>
              <a:t>(click)</a:t>
            </a:r>
            <a:endParaRPr lang="en-US">
              <a:ea typeface="Calibri"/>
              <a:cs typeface="Calibri"/>
            </a:endParaRPr>
          </a:p>
          <a:p>
            <a:r>
              <a:rPr lang="en-US"/>
              <a:t>No free position may be taken closer than 4m to the boundary line (different from a simple boundary ball) </a:t>
            </a:r>
            <a:r>
              <a:rPr lang="en-US" b="1"/>
              <a:t>(click)</a:t>
            </a:r>
            <a:endParaRPr lang="en-US" b="1">
              <a:ea typeface="Calibri"/>
              <a:cs typeface="Calibri"/>
            </a:endParaRPr>
          </a:p>
          <a:p>
            <a:endParaRPr lang="en-US"/>
          </a:p>
          <a:p>
            <a:r>
              <a:rPr lang="en-US"/>
              <a:t>FPs for defense fouls in the CSA are 8m from the goal circle (which is, conveniently, exactly how far the hashes (inside and outside) and the dots are from the circle!</a:t>
            </a:r>
            <a:endParaRPr lang="en-US">
              <a:ea typeface="Calibri" panose="020F0502020204030204"/>
              <a:cs typeface="Calibri" panose="020F0502020204030204"/>
            </a:endParaRPr>
          </a:p>
          <a:p>
            <a:r>
              <a:rPr lang="en-US"/>
              <a:t>(exception: defender being awarded a free position within her defensive critical scoring area, when the clock has not stopped.  They can pick up the ball at the spot of the foul and self-start.  They do NOT need to move 8m away before they restart play.</a:t>
            </a:r>
            <a:r>
              <a:rPr lang="en-US" b="1"/>
              <a:t>(click)</a:t>
            </a:r>
            <a:endParaRPr lang="en-US" b="1">
              <a:ea typeface="Calibri"/>
              <a:cs typeface="Calibri"/>
            </a:endParaRPr>
          </a:p>
          <a:p>
            <a:endParaRPr lang="en-US">
              <a:cs typeface="Calibri" panose="020F0502020204030204"/>
            </a:endParaRPr>
          </a:p>
          <a:p>
            <a:r>
              <a:rPr lang="en-US"/>
              <a:t>Free positions below the goal line extended and in the critical scoring area shall be taken at the closest dot. </a:t>
            </a:r>
            <a:r>
              <a:rPr lang="en-US" b="1"/>
              <a:t>(click)</a:t>
            </a:r>
            <a:endParaRPr lang="en-US">
              <a:ea typeface="Calibri" panose="020F0502020204030204"/>
              <a:cs typeface="Calibri" panose="020F0502020204030204"/>
            </a:endParaRPr>
          </a:p>
          <a:p>
            <a:endParaRPr lang="en-US">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FPs awarded to goalie in her circle remain in the circle.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FC98FB4-9055-374E-8096-38433922D76C}" type="slidenum">
              <a:rPr lang="en-US" smtClean="0"/>
              <a:t>23</a:t>
            </a:fld>
            <a:endParaRPr lang="en-US"/>
          </a:p>
        </p:txBody>
      </p:sp>
    </p:spTree>
    <p:extLst>
      <p:ext uri="{BB962C8B-B14F-4D97-AF65-F5344CB8AC3E}">
        <p14:creationId xmlns:p14="http://schemas.microsoft.com/office/powerpoint/2010/main" val="411761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Following a whistle blown for a foul outside of the critical scoring area, or for an attack foul in the CSA, the player who is awarded the free position,</a:t>
            </a:r>
          </a:p>
          <a:p>
            <a:r>
              <a:rPr lang="en-US" dirty="0"/>
              <a:t> may continue the course of play without waiting for an additional whistle </a:t>
            </a:r>
            <a:endParaRPr lang="en-US" dirty="0">
              <a:cs typeface="Calibri"/>
            </a:endParaRPr>
          </a:p>
          <a:p>
            <a:r>
              <a:rPr lang="en-US" dirty="0"/>
              <a:t>The player fouled must take the free position within 4 meters of the spot of the foul. The offending player shall move 4m from the player taking the</a:t>
            </a:r>
            <a:endParaRPr lang="en-US" dirty="0">
              <a:cs typeface="Calibri"/>
            </a:endParaRPr>
          </a:p>
          <a:p>
            <a:r>
              <a:rPr lang="en-US" dirty="0"/>
              <a:t>free position as directed by the official. All players must move 4m away from the free position.</a:t>
            </a:r>
            <a:endParaRPr lang="en-US" dirty="0">
              <a:cs typeface="Calibri"/>
            </a:endParaRPr>
          </a:p>
          <a:p>
            <a:endParaRPr lang="en-US" dirty="0"/>
          </a:p>
          <a:p>
            <a:r>
              <a:rPr lang="en-US" dirty="0"/>
              <a:t>How does Self Start work?</a:t>
            </a:r>
            <a:r>
              <a:rPr lang="en-US" b="1" dirty="0"/>
              <a:t>(click)</a:t>
            </a:r>
            <a:endParaRPr lang="en-US" dirty="0"/>
          </a:p>
          <a:p>
            <a:r>
              <a:rPr lang="en-US" dirty="0"/>
              <a:t>X has the ball and O fouls</a:t>
            </a:r>
            <a:r>
              <a:rPr lang="en-US" b="1" dirty="0"/>
              <a:t>.  (click) </a:t>
            </a:r>
            <a:endParaRPr lang="en-US" b="1" dirty="0">
              <a:cs typeface="Calibri"/>
            </a:endParaRPr>
          </a:p>
          <a:p>
            <a:r>
              <a:rPr lang="en-US" dirty="0"/>
              <a:t>Whistle blows and official gives directional and signal. </a:t>
            </a:r>
            <a:r>
              <a:rPr lang="en-US" b="1" dirty="0"/>
              <a:t>(click)</a:t>
            </a:r>
            <a:endParaRPr lang="en-US" b="1" dirty="0">
              <a:cs typeface="Calibri"/>
            </a:endParaRPr>
          </a:p>
          <a:p>
            <a:endParaRPr lang="en-US" b="1" dirty="0">
              <a:cs typeface="Calibri"/>
            </a:endParaRPr>
          </a:p>
          <a:p>
            <a:r>
              <a:rPr lang="en-US" dirty="0"/>
              <a:t>The player fouled (X) must take the free position within 4 meters of the spot of the foul. The offending player (O) shall move 4m from the player taking the</a:t>
            </a:r>
            <a:endParaRPr lang="en-US" dirty="0">
              <a:cs typeface="Calibri"/>
            </a:endParaRPr>
          </a:p>
          <a:p>
            <a:r>
              <a:rPr lang="en-US" dirty="0"/>
              <a:t>free position as directed by the official. All players must move 4m away from the free position.</a:t>
            </a:r>
            <a:endParaRPr lang="en-US" dirty="0">
              <a:cs typeface="Calibri"/>
            </a:endParaRPr>
          </a:p>
          <a:p>
            <a:endParaRPr lang="en-US" b="1" dirty="0">
              <a:cs typeface="Calibri" panose="020F0502020204030204"/>
            </a:endParaRPr>
          </a:p>
          <a:p>
            <a:endParaRPr lang="en-US" dirty="0"/>
          </a:p>
          <a:p>
            <a:r>
              <a:rPr lang="en-US" dirty="0"/>
              <a:t>Play will commence once the ball carrier steps or passes. (To self-start, a player DOES NOT have to come to a momentary pause before commencing play).</a:t>
            </a:r>
          </a:p>
          <a:p>
            <a:r>
              <a:rPr lang="en-US" dirty="0"/>
              <a:t>Once play has commenced, the defenders may engage in play with the ball carrier. A player taking the free position may wait until all players are moved 4m away, and then</a:t>
            </a:r>
            <a:endParaRPr lang="en-US" dirty="0">
              <a:cs typeface="Calibri"/>
            </a:endParaRPr>
          </a:p>
          <a:p>
            <a:r>
              <a:rPr lang="en-US" dirty="0"/>
              <a:t>play may commence on the officials’ whistle.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FC98FB4-9055-374E-8096-38433922D76C}" type="slidenum">
              <a:rPr lang="en-US" smtClean="0"/>
              <a:t>24</a:t>
            </a:fld>
            <a:endParaRPr lang="en-US"/>
          </a:p>
        </p:txBody>
      </p:sp>
    </p:spTree>
    <p:extLst>
      <p:ext uri="{BB962C8B-B14F-4D97-AF65-F5344CB8AC3E}">
        <p14:creationId xmlns:p14="http://schemas.microsoft.com/office/powerpoint/2010/main" val="3031713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talked about where self starts can happen, and how it happens, but When is a Self-Start allowed?</a:t>
            </a:r>
          </a:p>
          <a:p>
            <a:endParaRPr lang="en-US"/>
          </a:p>
          <a:p>
            <a:pPr marL="380365" indent="-380365">
              <a:buFont typeface="Arial,Sans-Serif"/>
              <a:buChar char="•"/>
            </a:pPr>
            <a:r>
              <a:rPr lang="en-US" b="1"/>
              <a:t>When the Ball is outside of the CSA</a:t>
            </a:r>
            <a:endParaRPr lang="en-US"/>
          </a:p>
          <a:p>
            <a:pPr marL="380365" indent="-380365">
              <a:buFont typeface="Arial,Sans-Serif"/>
              <a:buChar char="•"/>
            </a:pPr>
            <a:endParaRPr lang="en-US"/>
          </a:p>
          <a:p>
            <a:pPr marL="380365" indent="-380365">
              <a:buFont typeface="Arial,Sans-Serif"/>
              <a:buChar char="•"/>
            </a:pPr>
            <a:r>
              <a:rPr lang="en-US" b="1"/>
              <a:t>When the Game clock is running</a:t>
            </a:r>
            <a:endParaRPr lang="en-US"/>
          </a:p>
          <a:p>
            <a:pPr marL="380365" indent="-380365">
              <a:buFont typeface="Arial,Sans-Serif"/>
              <a:buChar char="•"/>
            </a:pPr>
            <a:endParaRPr lang="en-US"/>
          </a:p>
          <a:p>
            <a:pPr marL="380365" indent="-380365">
              <a:buFont typeface="Arial,Sans-Serif"/>
              <a:buChar char="•"/>
            </a:pPr>
            <a:r>
              <a:rPr lang="en-US" b="1"/>
              <a:t>And when the Ball is within 4 meters of the spot of the foul</a:t>
            </a:r>
            <a:endParaRPr lang="en-US"/>
          </a:p>
          <a:p>
            <a:endParaRPr lang="en-US">
              <a:cs typeface="Calibri"/>
            </a:endParaRPr>
          </a:p>
          <a:p>
            <a:r>
              <a:rPr lang="en-US"/>
              <a:t>If a player starts more than 4m away, it is NOT a foul.  Whistle to stop play, bring player back to correct spot for restart and allow player to self-start from that location.</a:t>
            </a:r>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25</a:t>
            </a:fld>
            <a:endParaRPr lang="en-US"/>
          </a:p>
        </p:txBody>
      </p:sp>
    </p:spTree>
    <p:extLst>
      <p:ext uri="{BB962C8B-B14F-4D97-AF65-F5344CB8AC3E}">
        <p14:creationId xmlns:p14="http://schemas.microsoft.com/office/powerpoint/2010/main" val="4261855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ball carrier may start immediately, may start from a settled stance or may wait until all other players are 4m away.  If ball carrier does not commence play, official should state “you may start.”  If player still does not go, official may blow whistle.</a:t>
            </a:r>
            <a:endParaRPr lang="en-US">
              <a:cs typeface="Calibri"/>
            </a:endParaRPr>
          </a:p>
          <a:p>
            <a:endParaRPr lang="en-US"/>
          </a:p>
          <a:p>
            <a:r>
              <a:rPr lang="en-US"/>
              <a:t>Once the ball carrier steps or passes, the defenders may engage with the ball carrier.</a:t>
            </a:r>
          </a:p>
          <a:p>
            <a:endParaRPr lang="en-US">
              <a:ea typeface="Calibri" panose="020F0502020204030204"/>
              <a:cs typeface="Calibri"/>
            </a:endParaRPr>
          </a:p>
          <a:p>
            <a:r>
              <a:rPr lang="en-US"/>
              <a:t>Repeatedly self-starting beyond 4m of the spot of the foul</a:t>
            </a:r>
            <a:endParaRPr lang="en-US">
              <a:ea typeface="Calibri" panose="020F0502020204030204"/>
              <a:cs typeface="Calibri" panose="020F0502020204030204"/>
            </a:endParaRPr>
          </a:p>
          <a:p>
            <a:r>
              <a:rPr lang="en-US"/>
              <a:t>may result in a warning and/or Delay of Game penalty.</a:t>
            </a:r>
            <a:endParaRPr lang="en-US">
              <a:ea typeface="Calibri" panose="020F0502020204030204"/>
              <a:cs typeface="Calibri"/>
            </a:endParaRPr>
          </a:p>
          <a:p>
            <a:endParaRPr lang="en-US">
              <a:ea typeface="Calibri" panose="020F0502020204030204"/>
              <a:cs typeface="Calibri"/>
            </a:endParaRPr>
          </a:p>
          <a:p>
            <a:r>
              <a:rPr lang="en-US"/>
              <a:t>Note: Proactive officiating may prevent need for whistle!</a:t>
            </a: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26</a:t>
            </a:fld>
            <a:endParaRPr lang="en-US"/>
          </a:p>
        </p:txBody>
      </p:sp>
    </p:spTree>
    <p:extLst>
      <p:ext uri="{BB962C8B-B14F-4D97-AF65-F5344CB8AC3E}">
        <p14:creationId xmlns:p14="http://schemas.microsoft.com/office/powerpoint/2010/main" val="2533947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to display each segment] </a:t>
            </a:r>
          </a:p>
          <a:p>
            <a:r>
              <a:rPr lang="en-US"/>
              <a:t>The ball carrier is the one who restarts play first.  Defenders, except for the player who fouled and those within 4m of the ball, may not move until the ball carrier either takes a step or passes the ball.  </a:t>
            </a:r>
          </a:p>
          <a:p>
            <a:r>
              <a:rPr lang="en-US"/>
              <a:t>Cradling the ball or rocking back and forth does NOT commence play.</a:t>
            </a:r>
            <a:endParaRPr lang="en-US">
              <a:cs typeface="Calibri"/>
            </a:endParaRPr>
          </a:p>
          <a:p>
            <a:endParaRPr lang="en-US"/>
          </a:p>
          <a:p>
            <a:r>
              <a:rPr lang="en-US"/>
              <a:t>Once the ball carrier steps or passes, the defenders may engage with the ball carrier.</a:t>
            </a:r>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27</a:t>
            </a:fld>
            <a:endParaRPr lang="en-US"/>
          </a:p>
        </p:txBody>
      </p:sp>
    </p:spTree>
    <p:extLst>
      <p:ext uri="{BB962C8B-B14F-4D97-AF65-F5344CB8AC3E}">
        <p14:creationId xmlns:p14="http://schemas.microsoft.com/office/powerpoint/2010/main" val="3789461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Self-start is not an option when:</a:t>
            </a:r>
          </a:p>
          <a:p>
            <a:r>
              <a:rPr lang="en-US"/>
              <a:t>a. The game clock is stopped</a:t>
            </a:r>
            <a:endParaRPr lang="en-US">
              <a:cs typeface="Calibri"/>
            </a:endParaRPr>
          </a:p>
          <a:p>
            <a:r>
              <a:rPr lang="en-US"/>
              <a:t>b. There is a defensive foul in the critical scoring area</a:t>
            </a:r>
            <a:endParaRPr lang="en-US">
              <a:cs typeface="Calibri"/>
            </a:endParaRPr>
          </a:p>
          <a:p>
            <a:r>
              <a:rPr lang="en-US"/>
              <a:t>c. A goal is scored</a:t>
            </a:r>
            <a:endParaRPr lang="en-US">
              <a:cs typeface="Calibri"/>
            </a:endParaRPr>
          </a:p>
          <a:p>
            <a:r>
              <a:rPr lang="en-US"/>
              <a:t>d. There is an offside foul, alternative possession or an inadvertent whistle</a:t>
            </a:r>
            <a:endParaRPr lang="en-US">
              <a:cs typeface="Calibri"/>
            </a:endParaRPr>
          </a:p>
          <a:p>
            <a:endParaRPr lang="en-US">
              <a:ea typeface="Calibri" panose="020F0502020204030204"/>
              <a:cs typeface="Calibri" panose="020F0502020204030204"/>
            </a:endParaRPr>
          </a:p>
          <a:p>
            <a:r>
              <a:rPr lang="en-US">
                <a:ea typeface="Calibri" panose="020F0502020204030204"/>
                <a:cs typeface="Calibri" panose="020F0502020204030204"/>
              </a:rPr>
              <a:t>NOTE: *these are self-starts if there is a 10-goal differential </a:t>
            </a:r>
          </a:p>
          <a:p>
            <a:endParaRPr lang="en-US"/>
          </a:p>
          <a:p>
            <a:r>
              <a:rPr lang="en-US"/>
              <a:t>Proactive officiating is using commands PRIOR to the start/restart of play to prevent a player from making a foul.</a:t>
            </a:r>
            <a:endParaRPr lang="en-US">
              <a:cs typeface="Calibri"/>
            </a:endParaRPr>
          </a:p>
          <a:p>
            <a:endParaRPr lang="en-US"/>
          </a:p>
          <a:p>
            <a:r>
              <a:rPr lang="en-US"/>
              <a:t>For example, you stop the clock to issue a yellow card.  Before you give the ball to the opposing team, you state “On my whistle,” loudly and clearly so the players know they have to wait for a whistle to restart.</a:t>
            </a:r>
            <a:endParaRPr lang="en-US">
              <a:cs typeface="Calibri"/>
            </a:endParaRPr>
          </a:p>
          <a:p>
            <a:endParaRPr lang="en-US"/>
          </a:p>
          <a:p>
            <a:r>
              <a:rPr lang="en-US"/>
              <a:t>For fouls in the 8m, state “center hash and it is on my whistle” to the fouled player.</a:t>
            </a:r>
            <a:endParaRPr lang="en-US">
              <a:cs typeface="Calibri"/>
            </a:endParaRPr>
          </a:p>
          <a:p>
            <a:endParaRPr lang="en-US"/>
          </a:p>
          <a:p>
            <a:r>
              <a:rPr lang="en-US"/>
              <a:t>Reminder: Defense can self start after an attack foul in the CSA – unless the game clock is stopped!  The game clock stops in the last two minutes of each half and on every whistle in overtime.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4FC98FB4-9055-374E-8096-38433922D76C}" type="slidenum">
              <a:rPr lang="en-US" smtClean="0"/>
              <a:t>28</a:t>
            </a:fld>
            <a:endParaRPr lang="en-US"/>
          </a:p>
        </p:txBody>
      </p:sp>
    </p:spTree>
    <p:extLst>
      <p:ext uri="{BB962C8B-B14F-4D97-AF65-F5344CB8AC3E}">
        <p14:creationId xmlns:p14="http://schemas.microsoft.com/office/powerpoint/2010/main" val="3688754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do you call an Alternate Possession? There are six scenarios where AP is called.  [click through the scenarios]</a:t>
            </a:r>
          </a:p>
          <a:p>
            <a:pPr marL="457200" lvl="0" indent="-457200">
              <a:buFont typeface="+mj-lt"/>
              <a:buAutoNum type="arabicPeriod"/>
            </a:pPr>
            <a:r>
              <a:rPr lang="en-US" sz="1200"/>
              <a:t>Ball goes into the goal off a non-player</a:t>
            </a:r>
          </a:p>
          <a:p>
            <a:pPr marL="457200" lvl="0" indent="-457200">
              <a:buFont typeface="+mj-lt"/>
              <a:buAutoNum type="arabicPeriod"/>
            </a:pPr>
            <a:endParaRPr lang="en-US" sz="1200"/>
          </a:p>
          <a:p>
            <a:pPr marL="457200" lvl="0" indent="-457200">
              <a:buFont typeface="+mj-lt"/>
              <a:buAutoNum type="arabicPeriod"/>
            </a:pPr>
            <a:r>
              <a:rPr lang="en-US" sz="1200"/>
              <a:t>The ball goes out of bounds as the result of a shot or deflected shot and two opposing players are equally near the ball</a:t>
            </a:r>
          </a:p>
          <a:p>
            <a:pPr marL="457200" lvl="0" indent="-457200">
              <a:buFont typeface="+mj-lt"/>
              <a:buAutoNum type="arabicPeriod"/>
            </a:pPr>
            <a:endParaRPr lang="en-US" sz="1200"/>
          </a:p>
          <a:p>
            <a:pPr marL="457200" lvl="0" indent="-457200">
              <a:buFont typeface="+mj-lt"/>
              <a:buAutoNum type="arabicPeriod"/>
            </a:pPr>
            <a:r>
              <a:rPr lang="en-US" sz="1200"/>
              <a:t>It cannot be determined which team caused the ball to go out of bounds</a:t>
            </a:r>
          </a:p>
          <a:p>
            <a:pPr marL="457200" lvl="0" indent="-457200">
              <a:buFont typeface="+mj-lt"/>
              <a:buAutoNum type="arabicPeriod"/>
            </a:pPr>
            <a:endParaRPr lang="en-US" sz="1200"/>
          </a:p>
          <a:p>
            <a:pPr marL="457200" lvl="0" indent="-457200">
              <a:buFont typeface="+mj-lt"/>
              <a:buAutoNum type="arabicPeriod"/>
            </a:pPr>
            <a:r>
              <a:rPr lang="en-US" sz="1200"/>
              <a:t>The ball lodges in the clothing of a field player or official</a:t>
            </a:r>
          </a:p>
          <a:p>
            <a:pPr marL="457200" lvl="0" indent="-457200">
              <a:buFont typeface="+mj-lt"/>
              <a:buAutoNum type="arabicPeriod"/>
            </a:pPr>
            <a:endParaRPr lang="en-US" sz="1200"/>
          </a:p>
          <a:p>
            <a:pPr marL="457200" lvl="0" indent="-457200">
              <a:buFont typeface="+mj-lt"/>
              <a:buAutoNum type="arabicPeriod"/>
            </a:pPr>
            <a:r>
              <a:rPr lang="en-US" sz="1200"/>
              <a:t>Off-setting fouls occur</a:t>
            </a:r>
          </a:p>
          <a:p>
            <a:pPr marL="457200" lvl="0" indent="-457200">
              <a:buFont typeface="+mj-lt"/>
              <a:buAutoNum type="arabicPeriod"/>
            </a:pPr>
            <a:endParaRPr lang="en-US" sz="1200"/>
          </a:p>
          <a:p>
            <a:pPr marL="457200" lvl="0" indent="-457200">
              <a:buFont typeface="+mj-lt"/>
              <a:buAutoNum type="arabicPeriod"/>
            </a:pPr>
            <a:r>
              <a:rPr lang="en-US" sz="1200"/>
              <a:t>Play is stopped, no player had possession and opposing players are equidistant from the ball</a:t>
            </a:r>
          </a:p>
          <a:p>
            <a:r>
              <a:rPr lang="en-US"/>
              <a:t> </a:t>
            </a:r>
          </a:p>
          <a:p>
            <a:endParaRPr lang="en-US"/>
          </a:p>
          <a:p>
            <a:r>
              <a:rPr lang="en-US"/>
              <a:t>Who gets the first possession when you rule ‘Alternate Possession”? (decided at captain’s meeting.) Where is the possession restarted? spot of ball or </a:t>
            </a:r>
            <a:r>
              <a:rPr lang="en-US" b="1"/>
              <a:t>(click)…</a:t>
            </a:r>
          </a:p>
          <a:p>
            <a:endParaRPr lang="en-US"/>
          </a:p>
          <a:p>
            <a:r>
              <a:rPr lang="en-US"/>
              <a:t>After any of the events listed</a:t>
            </a:r>
            <a:endParaRPr lang="en-US">
              <a:cs typeface="Calibri" panose="020F0502020204030204"/>
            </a:endParaRPr>
          </a:p>
          <a:p>
            <a:r>
              <a:rPr lang="en-US"/>
              <a:t>Who might the “non-player” be?  Most likely an official!</a:t>
            </a:r>
            <a:endParaRPr lang="en-US">
              <a:cs typeface="Calibri" panose="020F0502020204030204"/>
            </a:endParaRPr>
          </a:p>
          <a:p>
            <a:endParaRPr lang="en-US" b="1">
              <a:solidFill>
                <a:srgbClr val="000000"/>
              </a:solidFill>
            </a:endParaRPr>
          </a:p>
          <a:p>
            <a:r>
              <a:rPr lang="en-US"/>
              <a:t>Any AP in the CSA  (above OR below the GLE) goes to the</a:t>
            </a:r>
            <a:r>
              <a:rPr lang="en-US" baseline="0"/>
              <a:t> nearest DOT.</a:t>
            </a:r>
            <a:r>
              <a:rPr lang="en-US"/>
              <a:t> </a:t>
            </a:r>
          </a:p>
          <a:p>
            <a:r>
              <a:rPr lang="en-US"/>
              <a:t>AP is continuous through any overtime period (not reestablished at the coin toss that takes place prior to the first</a:t>
            </a:r>
            <a:endParaRPr lang="en-US">
              <a:ea typeface="Calibri" panose="020F0502020204030204"/>
              <a:cs typeface="Calibri"/>
            </a:endParaRPr>
          </a:p>
          <a:p>
            <a:r>
              <a:rPr lang="en-US"/>
              <a:t>overtime period).</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29</a:t>
            </a:fld>
            <a:endParaRPr lang="en-US"/>
          </a:p>
        </p:txBody>
      </p:sp>
    </p:spTree>
    <p:extLst>
      <p:ext uri="{BB962C8B-B14F-4D97-AF65-F5344CB8AC3E}">
        <p14:creationId xmlns:p14="http://schemas.microsoft.com/office/powerpoint/2010/main" val="2231420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prstClr val="black"/>
                </a:solidFill>
              </a:rPr>
              <a:t>1. The ball is out of bounds when:</a:t>
            </a:r>
            <a:endParaRPr lang="en-US"/>
          </a:p>
          <a:p>
            <a:pPr>
              <a:defRPr/>
            </a:pPr>
            <a:r>
              <a:rPr lang="en-US">
                <a:solidFill>
                  <a:prstClr val="black"/>
                </a:solidFill>
              </a:rPr>
              <a:t>• A player has possession of the ball and steps on or over the boundary line.</a:t>
            </a:r>
            <a:endParaRPr lang="en-US"/>
          </a:p>
          <a:p>
            <a:pPr>
              <a:defRPr/>
            </a:pPr>
            <a:r>
              <a:rPr lang="en-US">
                <a:solidFill>
                  <a:prstClr val="black"/>
                </a:solidFill>
              </a:rPr>
              <a:t>• Any part of her body or stick touches the ground on or outside the boundary while she is in possession of the ball.</a:t>
            </a:r>
            <a:endParaRPr lang="en-US"/>
          </a:p>
          <a:p>
            <a:pPr>
              <a:defRPr/>
            </a:pPr>
            <a:r>
              <a:rPr lang="en-US">
                <a:solidFill>
                  <a:prstClr val="black"/>
                </a:solidFill>
              </a:rPr>
              <a:t>• A loose ball touches the boundary line or ground outside the line.</a:t>
            </a:r>
            <a:endParaRPr lang="en-US"/>
          </a:p>
          <a:p>
            <a:pPr>
              <a:defRPr/>
            </a:pPr>
            <a:endParaRPr lang="en-US">
              <a:solidFill>
                <a:prstClr val="black"/>
              </a:solidFill>
              <a:latin typeface="Tahoma"/>
              <a:ea typeface="Times New Roman"/>
              <a:cs typeface="Tahoma"/>
            </a:endParaRPr>
          </a:p>
          <a:p>
            <a:pPr>
              <a:defRPr/>
            </a:pPr>
            <a:r>
              <a:rPr lang="en-US">
                <a:solidFill>
                  <a:prstClr val="black"/>
                </a:solidFill>
                <a:latin typeface="Tahoma"/>
                <a:ea typeface="Times New Roman"/>
                <a:cs typeface="Tahoma"/>
              </a:rPr>
              <a:t>WHO WINS/GETS THE BALL? You need to know </a:t>
            </a:r>
          </a:p>
          <a:p>
            <a:pPr>
              <a:defRPr/>
            </a:pPr>
            <a:r>
              <a:rPr lang="en-US">
                <a:solidFill>
                  <a:prstClr val="black"/>
                </a:solidFill>
              </a:rPr>
              <a:t>2. The player/team that last touched the ball before it went out of bounds will lose possession of it unless it was a shot or</a:t>
            </a:r>
            <a:endParaRPr lang="en-US"/>
          </a:p>
          <a:p>
            <a:pPr>
              <a:defRPr/>
            </a:pPr>
            <a:r>
              <a:rPr lang="en-US">
                <a:solidFill>
                  <a:prstClr val="black"/>
                </a:solidFill>
              </a:rPr>
              <a:t>a deflected shot on goal. The opponent will be awarded the ball when the play resumes.</a:t>
            </a:r>
          </a:p>
          <a:p>
            <a:pPr>
              <a:defRPr/>
            </a:pPr>
            <a:endParaRPr lang="en-US"/>
          </a:p>
          <a:p>
            <a:pPr>
              <a:defRPr/>
            </a:pPr>
            <a:r>
              <a:rPr lang="en-US">
                <a:solidFill>
                  <a:prstClr val="black"/>
                </a:solidFill>
              </a:rPr>
              <a:t>3. A player in possession of the ball may hold her stick outside the boundary as long as her foot/feet are not on or over</a:t>
            </a:r>
            <a:endParaRPr lang="en-US"/>
          </a:p>
          <a:p>
            <a:pPr>
              <a:defRPr/>
            </a:pPr>
            <a:r>
              <a:rPr lang="en-US">
                <a:solidFill>
                  <a:prstClr val="black"/>
                </a:solidFill>
              </a:rPr>
              <a:t>the boundary line</a:t>
            </a:r>
            <a:endParaRPr lang="en-US"/>
          </a:p>
          <a:p>
            <a:pPr>
              <a:defRPr/>
            </a:pPr>
            <a:endParaRPr lang="en-US">
              <a:solidFill>
                <a:prstClr val="black"/>
              </a:solidFill>
              <a:latin typeface="Tahoma"/>
              <a:cs typeface="Tahoma"/>
            </a:endParaRPr>
          </a:p>
          <a:p>
            <a:pPr>
              <a:defRPr/>
            </a:pPr>
            <a:endParaRPr lang="en-US">
              <a:solidFill>
                <a:prstClr val="black"/>
              </a:solidFill>
              <a:latin typeface="Tahoma"/>
              <a:cs typeface="Tahoma"/>
            </a:endParaRPr>
          </a:p>
          <a:p>
            <a:pPr>
              <a:defRPr/>
            </a:pPr>
            <a:r>
              <a:rPr lang="en-US">
                <a:solidFill>
                  <a:prstClr val="black"/>
                </a:solidFill>
                <a:latin typeface="Tahoma"/>
                <a:ea typeface="Times New Roman"/>
                <a:cs typeface="Tahoma"/>
              </a:rPr>
              <a:t>Options for field training or classroom: On</a:t>
            </a:r>
            <a:r>
              <a:rPr kumimoji="0" lang="en-US" sz="1200" b="0" i="0" u="none" strike="noStrike" kern="1200" cap="none" spc="0" normalizeH="0" baseline="0" noProof="0">
                <a:ln>
                  <a:noFill/>
                </a:ln>
                <a:solidFill>
                  <a:prstClr val="black"/>
                </a:solidFill>
                <a:effectLst/>
                <a:uLnTx/>
                <a:uFillTx/>
                <a:latin typeface="Tahoma"/>
                <a:ea typeface="Times New Roman"/>
                <a:cs typeface="Tahoma"/>
              </a:rPr>
              <a:t> a field or using the vinyl field, set up a variety of out of bounds situations and demonstrate how to administer the restart. Next, set up an out of bounds situation then ask participants to set-up the restart.</a:t>
            </a:r>
            <a:r>
              <a:rPr lang="en-US">
                <a:solidFill>
                  <a:prstClr val="black"/>
                </a:solidFill>
                <a:latin typeface="Tahoma"/>
                <a:ea typeface="Times New Roman"/>
                <a:cs typeface="Tahoma"/>
              </a:rPr>
              <a:t>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ahoma"/>
              <a:ea typeface="Times New Roman"/>
              <a:cs typeface="Times New Roman"/>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30</a:t>
            </a:fld>
            <a:endParaRPr lang="en-US"/>
          </a:p>
        </p:txBody>
      </p:sp>
    </p:spTree>
    <p:extLst>
      <p:ext uri="{BB962C8B-B14F-4D97-AF65-F5344CB8AC3E}">
        <p14:creationId xmlns:p14="http://schemas.microsoft.com/office/powerpoint/2010/main" val="163596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Teams can call time-outs</a:t>
            </a:r>
          </a:p>
          <a:p>
            <a:endParaRPr lang="en-US" dirty="0"/>
          </a:p>
          <a:p>
            <a:r>
              <a:rPr lang="en-US" dirty="0">
                <a:cs typeface="Calibri"/>
              </a:rPr>
              <a:t>Each team is allowed two timeout per game, these do not carry over into overtime.  If a game goes into overtime each team is allowed one timeout for entirety of overtime</a:t>
            </a:r>
            <a:endParaRPr lang="en-US" dirty="0"/>
          </a:p>
          <a:p>
            <a:r>
              <a:rPr lang="en-US" dirty="0"/>
              <a:t>Coaches or players may notify the officials or the official timer to request a timeout.</a:t>
            </a:r>
            <a:endParaRPr lang="en-US" dirty="0">
              <a:ea typeface="Calibri" panose="020F0502020204030204"/>
              <a:cs typeface="Calibri"/>
            </a:endParaRPr>
          </a:p>
          <a:p>
            <a:endParaRPr lang="en-US" dirty="0"/>
          </a:p>
          <a:p>
            <a:r>
              <a:rPr lang="en-US" dirty="0"/>
              <a:t>If a request for a timeout is made to the official timer, the official timer will assess play on the field to determine if</a:t>
            </a:r>
          </a:p>
          <a:p>
            <a:r>
              <a:rPr lang="en-US" dirty="0"/>
              <a:t>the team requesting a timeout is in clear possession of the ball and then shall immediately sound the horn twice to</a:t>
            </a:r>
          </a:p>
          <a:p>
            <a:r>
              <a:rPr lang="en-US" dirty="0"/>
              <a:t>indicate the timeout request, and both the clock and play shall stop on the sound of the horn. The on-field officials will</a:t>
            </a:r>
          </a:p>
          <a:p>
            <a:r>
              <a:rPr lang="en-US" dirty="0"/>
              <a:t>have the ultimate authority to grant the timeout. </a:t>
            </a:r>
            <a:endParaRPr lang="en-US" dirty="0">
              <a:ea typeface="Calibri" panose="020F0502020204030204"/>
              <a:cs typeface="Calibri" panose="020F0502020204030204"/>
            </a:endParaRPr>
          </a:p>
          <a:p>
            <a:endParaRPr lang="en-US" dirty="0"/>
          </a:p>
          <a:p>
            <a:r>
              <a:rPr lang="en-US" dirty="0"/>
              <a:t>Once they have signaled the timeout and released the</a:t>
            </a:r>
            <a:endParaRPr lang="en-US" dirty="0">
              <a:ea typeface="Calibri" panose="020F0502020204030204"/>
              <a:cs typeface="Calibri"/>
            </a:endParaRPr>
          </a:p>
          <a:p>
            <a:r>
              <a:rPr lang="en-US" dirty="0"/>
              <a:t>players from the field, the clock will start to begin the two-minute timeout.</a:t>
            </a:r>
          </a:p>
          <a:p>
            <a:endParaRPr lang="en-US" dirty="0">
              <a:cs typeface="Calibri" panose="020F0502020204030204"/>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3</a:t>
            </a:fld>
            <a:endParaRPr lang="en-US"/>
          </a:p>
        </p:txBody>
      </p:sp>
    </p:spTree>
    <p:extLst>
      <p:ext uri="{BB962C8B-B14F-4D97-AF65-F5344CB8AC3E}">
        <p14:creationId xmlns:p14="http://schemas.microsoft.com/office/powerpoint/2010/main" val="2547979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If an opponent who is in-bounds legally checks a player’s stick causing the ball to fall to the ground out of bounds,</a:t>
            </a:r>
          </a:p>
          <a:p>
            <a:r>
              <a:rPr lang="en-US" dirty="0"/>
              <a:t>possession will be awarded to the opponent when play resumes. (Think about who touched it last: the ball carrier, so the opponent wins that boundary ball).</a:t>
            </a:r>
            <a:endParaRPr lang="en-US" dirty="0">
              <a:cs typeface="Calibri"/>
            </a:endParaRPr>
          </a:p>
          <a:p>
            <a:r>
              <a:rPr lang="en-US" dirty="0"/>
              <a:t>2. When an opponent illegally causes a player in possession of the ball to go out of bounds, the ball carrier will maintain</a:t>
            </a:r>
            <a:endParaRPr lang="en-US" dirty="0">
              <a:cs typeface="Calibri"/>
            </a:endParaRPr>
          </a:p>
          <a:p>
            <a:r>
              <a:rPr lang="en-US" dirty="0"/>
              <a:t>possession of the ball when play resumes. The opponent will be penalized for a major foul.</a:t>
            </a:r>
            <a:endParaRPr lang="en-US" dirty="0">
              <a:cs typeface="Calibri"/>
            </a:endParaRPr>
          </a:p>
          <a:p>
            <a:r>
              <a:rPr lang="en-US" dirty="0"/>
              <a:t>3. If a player deliberately pushes, flicks, or bats the ball into an opponent’s feet or body in order to cause the ball to go</a:t>
            </a:r>
            <a:endParaRPr lang="en-US" dirty="0">
              <a:cs typeface="Calibri"/>
            </a:endParaRPr>
          </a:p>
          <a:p>
            <a:r>
              <a:rPr lang="en-US" dirty="0"/>
              <a:t>out of bounds, it will be penalized as a major foul.</a:t>
            </a:r>
            <a:endParaRPr lang="en-US" dirty="0">
              <a:cs typeface="Calibri"/>
            </a:endParaRPr>
          </a:p>
          <a:p>
            <a:r>
              <a:rPr lang="en-US" dirty="0"/>
              <a:t>4. When a player’s foot/feet are out of bounds, she may not take an active part in the game. This will be penalized as a</a:t>
            </a:r>
            <a:endParaRPr lang="en-US" dirty="0">
              <a:cs typeface="Calibri"/>
            </a:endParaRPr>
          </a:p>
          <a:p>
            <a:r>
              <a:rPr lang="en-US" dirty="0"/>
              <a:t>minor foul.</a:t>
            </a:r>
            <a:endParaRPr lang="en-US" dirty="0">
              <a:cs typeface="Calibri"/>
            </a:endParaRPr>
          </a:p>
          <a:p>
            <a:r>
              <a:rPr lang="en-US" dirty="0"/>
              <a:t>5. Players may not run out of bounds and re-enter to a more advantageous position. This will be penalized as a minor</a:t>
            </a:r>
            <a:endParaRPr lang="en-US" dirty="0">
              <a:cs typeface="Calibri"/>
            </a:endParaRPr>
          </a:p>
          <a:p>
            <a:r>
              <a:rPr lang="en-US" dirty="0"/>
              <a:t>foul.</a:t>
            </a:r>
          </a:p>
        </p:txBody>
      </p:sp>
      <p:sp>
        <p:nvSpPr>
          <p:cNvPr id="4" name="Slide Number Placeholder 3"/>
          <p:cNvSpPr>
            <a:spLocks noGrp="1"/>
          </p:cNvSpPr>
          <p:nvPr>
            <p:ph type="sldNum" sz="quarter" idx="5"/>
          </p:nvPr>
        </p:nvSpPr>
        <p:spPr/>
        <p:txBody>
          <a:bodyPr/>
          <a:lstStyle/>
          <a:p>
            <a:fld id="{1994448C-BCB7-4E79-8882-BA515112B4DA}" type="slidenum">
              <a:rPr lang="en-US" smtClean="0"/>
              <a:t>31</a:t>
            </a:fld>
            <a:endParaRPr lang="en-US"/>
          </a:p>
        </p:txBody>
      </p:sp>
    </p:spTree>
    <p:extLst>
      <p:ext uri="{BB962C8B-B14F-4D97-AF65-F5344CB8AC3E}">
        <p14:creationId xmlns:p14="http://schemas.microsoft.com/office/powerpoint/2010/main" val="1983337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To resume play when the ball has gone out of bounds:</a:t>
            </a:r>
          </a:p>
          <a:p>
            <a:r>
              <a:rPr lang="en-US"/>
              <a:t> </a:t>
            </a:r>
            <a:endParaRPr lang="en-US">
              <a:cs typeface="Calibri"/>
            </a:endParaRPr>
          </a:p>
          <a:p>
            <a:r>
              <a:rPr lang="en-US"/>
              <a:t>Let's say X is passing to teammate, teammate misses it and it goes out of bounds. </a:t>
            </a:r>
            <a:r>
              <a:rPr lang="en-US" b="1"/>
              <a:t>(click)</a:t>
            </a:r>
            <a:endParaRPr lang="en-US"/>
          </a:p>
          <a:p>
            <a:r>
              <a:rPr lang="en-US"/>
              <a:t>Any player from the team awarded the ball will place the ball in the crosse and will commence play with a self-Start. </a:t>
            </a:r>
            <a:r>
              <a:rPr lang="en-US" b="1"/>
              <a:t>(click)</a:t>
            </a:r>
            <a:endParaRPr lang="en-US" b="1">
              <a:cs typeface="Calibri"/>
            </a:endParaRPr>
          </a:p>
          <a:p>
            <a:r>
              <a:rPr lang="en-US"/>
              <a:t> Play may not commence with a pass out of bounds! Opponents must give the player with the ball at least 2 meters of free space (stick and feet).</a:t>
            </a:r>
            <a:endParaRPr lang="en-US">
              <a:cs typeface="Calibri"/>
            </a:endParaRPr>
          </a:p>
          <a:p>
            <a:endParaRPr lang="en-US">
              <a:cs typeface="Calibri"/>
            </a:endParaRPr>
          </a:p>
          <a:p>
            <a:r>
              <a:rPr lang="en-US"/>
              <a:t> Play begins when the player with the  ball steps inbounds relative to the spot where the ball went out of bounds. </a:t>
            </a:r>
            <a:r>
              <a:rPr lang="en-US" b="1"/>
              <a:t>(click)</a:t>
            </a:r>
            <a:endParaRPr lang="en-US">
              <a:cs typeface="Calibri"/>
            </a:endParaRPr>
          </a:p>
          <a:p>
            <a:endParaRPr lang="en-US">
              <a:cs typeface="Calibri"/>
            </a:endParaRPr>
          </a:p>
          <a:p>
            <a:r>
              <a:rPr lang="en-US"/>
              <a:t>If the goalkeeper, while within the goal circle, is the nearest to the ball when it crosses the boundary, any player</a:t>
            </a:r>
            <a:endParaRPr lang="en-US">
              <a:cs typeface="Calibri"/>
            </a:endParaRPr>
          </a:p>
          <a:p>
            <a:r>
              <a:rPr lang="en-US"/>
              <a:t>from that team (including the goalie) may retrieve the ball and play will commence with a self-start relative</a:t>
            </a:r>
            <a:endParaRPr lang="en-US">
              <a:cs typeface="Calibri"/>
            </a:endParaRPr>
          </a:p>
          <a:p>
            <a:r>
              <a:rPr lang="en-US"/>
              <a:t>to where the ball went out of bounds.</a:t>
            </a:r>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32</a:t>
            </a:fld>
            <a:endParaRPr lang="en-US"/>
          </a:p>
        </p:txBody>
      </p:sp>
    </p:spTree>
    <p:extLst>
      <p:ext uri="{BB962C8B-B14F-4D97-AF65-F5344CB8AC3E}">
        <p14:creationId xmlns:p14="http://schemas.microsoft.com/office/powerpoint/2010/main" val="78756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player gets fouled </a:t>
            </a:r>
            <a:r>
              <a:rPr lang="en-US" b="1"/>
              <a:t>(click) </a:t>
            </a:r>
            <a:r>
              <a:rPr lang="en-US"/>
              <a:t>and the ball goes out of bounds,  the fouled player is awarded the Free Position </a:t>
            </a:r>
            <a:r>
              <a:rPr lang="en-US" b="1"/>
              <a:t>(click)</a:t>
            </a:r>
          </a:p>
          <a:p>
            <a:endParaRPr lang="en-US"/>
          </a:p>
          <a:p>
            <a:r>
              <a:rPr lang="en-US"/>
              <a:t>The FP is set up at the spot of the foul, at least 4m in from the sideline. The player who fouled must go 4 m behind (or away)</a:t>
            </a:r>
          </a:p>
          <a:p>
            <a:endParaRPr lang="en-US"/>
          </a:p>
          <a:p>
            <a:r>
              <a:rPr lang="en-US"/>
              <a:t>The fouled player may commence play with a self-start.</a:t>
            </a:r>
          </a:p>
        </p:txBody>
      </p:sp>
      <p:sp>
        <p:nvSpPr>
          <p:cNvPr id="4" name="Slide Number Placeholder 3"/>
          <p:cNvSpPr>
            <a:spLocks noGrp="1"/>
          </p:cNvSpPr>
          <p:nvPr>
            <p:ph type="sldNum" sz="quarter" idx="5"/>
          </p:nvPr>
        </p:nvSpPr>
        <p:spPr/>
        <p:txBody>
          <a:bodyPr/>
          <a:lstStyle/>
          <a:p>
            <a:fld id="{4FC98FB4-9055-374E-8096-38433922D76C}" type="slidenum">
              <a:rPr lang="en-US" smtClean="0"/>
              <a:t>33</a:t>
            </a:fld>
            <a:endParaRPr lang="en-US"/>
          </a:p>
        </p:txBody>
      </p:sp>
    </p:spTree>
    <p:extLst>
      <p:ext uri="{BB962C8B-B14F-4D97-AF65-F5344CB8AC3E}">
        <p14:creationId xmlns:p14="http://schemas.microsoft.com/office/powerpoint/2010/main" val="874186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2. To resume play when the ball has gone out of bounds on a shot or deflected shot:</a:t>
            </a:r>
          </a:p>
          <a:p>
            <a:pPr>
              <a:defRPr/>
            </a:pPr>
            <a:r>
              <a:rPr lang="en-US"/>
              <a:t>a. The team of the player whose body or crosse that is both inbounds and nearest to the ball (stick or body) when</a:t>
            </a:r>
            <a:endParaRPr lang="en-US">
              <a:cs typeface="Calibri"/>
            </a:endParaRPr>
          </a:p>
          <a:p>
            <a:pPr>
              <a:defRPr/>
            </a:pPr>
            <a:r>
              <a:rPr lang="en-US"/>
              <a:t>it crosses the boundary will gain possession of the ball. </a:t>
            </a:r>
          </a:p>
          <a:p>
            <a:pPr>
              <a:defRPr/>
            </a:pPr>
            <a:endParaRPr lang="en-US"/>
          </a:p>
          <a:p>
            <a:pPr>
              <a:defRPr/>
            </a:pPr>
            <a:r>
              <a:rPr lang="en-US"/>
              <a:t>Any player from the team awarded the ball will commence play with a self-start. </a:t>
            </a:r>
            <a:endParaRPr lang="en-US">
              <a:cs typeface="Calibri"/>
            </a:endParaRPr>
          </a:p>
          <a:p>
            <a:pPr>
              <a:defRPr/>
            </a:pPr>
            <a:endParaRPr lang="en-US"/>
          </a:p>
          <a:p>
            <a:pPr>
              <a:defRPr/>
            </a:pPr>
            <a:r>
              <a:rPr lang="en-US"/>
              <a:t>c. If the goalkeeper, while within the goal circle, is the nearest to the ball when it crosses the boundary, any player</a:t>
            </a:r>
            <a:endParaRPr lang="en-US">
              <a:cs typeface="Calibri"/>
            </a:endParaRPr>
          </a:p>
          <a:p>
            <a:pPr>
              <a:defRPr/>
            </a:pPr>
            <a:r>
              <a:rPr lang="en-US"/>
              <a:t>from that team (including the goalie) may retrieve the ball and self-start </a:t>
            </a:r>
          </a:p>
          <a:p>
            <a:pPr>
              <a:defRPr/>
            </a:pPr>
            <a:r>
              <a:rPr lang="en-US"/>
              <a:t> </a:t>
            </a:r>
          </a:p>
          <a:p>
            <a:pPr>
              <a:defRPr/>
            </a:pPr>
            <a:r>
              <a:rPr lang="en-US"/>
              <a:t> 3. If two opposing players are equidistant from the ball (stick or body) when it goes out of bounds, alternate possession</a:t>
            </a:r>
            <a:endParaRPr lang="en-US">
              <a:cs typeface="Calibri"/>
            </a:endParaRPr>
          </a:p>
          <a:p>
            <a:pPr>
              <a:defRPr/>
            </a:pPr>
            <a:r>
              <a:rPr lang="en-US"/>
              <a:t>will be awarded.</a:t>
            </a:r>
            <a:endParaRPr lang="en-US">
              <a:cs typeface="Calibri"/>
            </a:endParaRPr>
          </a:p>
          <a:p>
            <a:pPr>
              <a:defRPr/>
            </a:pPr>
            <a:endParaRPr lang="en-US"/>
          </a:p>
          <a:p>
            <a:pPr marL="0" marR="0" lvl="0" indent="0" algn="l" defTabSz="914400">
              <a:lnSpc>
                <a:spcPct val="100000"/>
              </a:lnSpc>
              <a:spcBef>
                <a:spcPts val="0"/>
              </a:spcBef>
              <a:spcAft>
                <a:spcPts val="0"/>
              </a:spcAft>
              <a:buClrTx/>
              <a:buSzTx/>
              <a:buFontTx/>
              <a:buNone/>
              <a:tabLst/>
              <a:defRPr/>
            </a:pPr>
            <a:r>
              <a:rPr lang="en-US" i="0"/>
              <a:t>Use the vinyl field or white board to demonstrate shot scenarios:</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goalie closest</a:t>
            </a:r>
            <a:endParaRPr lang="en-US"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closest</a:t>
            </a:r>
            <a:r>
              <a:rPr lang="en-US" i="0" baseline="0"/>
              <a:t> to line vs closest to line where the ball went out</a:t>
            </a:r>
            <a:endParaRPr lang="en-US" i="0" baseline="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a:t>where to restart</a:t>
            </a:r>
            <a:endParaRPr lang="en-US" i="0">
              <a:cs typeface="Calibri"/>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34</a:t>
            </a:fld>
            <a:endParaRPr lang="en-US"/>
          </a:p>
        </p:txBody>
      </p:sp>
    </p:spTree>
    <p:extLst>
      <p:ext uri="{BB962C8B-B14F-4D97-AF65-F5344CB8AC3E}">
        <p14:creationId xmlns:p14="http://schemas.microsoft.com/office/powerpoint/2010/main" val="2151700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 A shot or deflected shot remains a shot until the ball goes out of bounds, the ball comes to rest on the field of play, a</a:t>
            </a:r>
          </a:p>
          <a:p>
            <a:r>
              <a:rPr lang="en-US"/>
              <a:t>player gains possession of the ball, or a player otherwise causes the ball to go out of bounds.</a:t>
            </a:r>
          </a:p>
          <a:p>
            <a:r>
              <a:rPr lang="en-US"/>
              <a:t>5. It is the Lead Official’s responsibility to determine if there is a shot or a pass, a </a:t>
            </a:r>
          </a:p>
          <a:p>
            <a:endParaRPr lang="en-US"/>
          </a:p>
          <a:p>
            <a:r>
              <a:rPr lang="en-US"/>
              <a:t>Note: A shot is considered deflected until it is controlled by a player on either team. Merely touching the ball does not</a:t>
            </a:r>
          </a:p>
          <a:p>
            <a:r>
              <a:rPr lang="en-US"/>
              <a:t>constitute “control.”</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994448C-BCB7-4E79-8882-BA515112B4DA}" type="slidenum">
              <a:rPr lang="en-US" smtClean="0"/>
              <a:t>35</a:t>
            </a:fld>
            <a:endParaRPr lang="en-US"/>
          </a:p>
        </p:txBody>
      </p:sp>
    </p:spTree>
    <p:extLst>
      <p:ext uri="{BB962C8B-B14F-4D97-AF65-F5344CB8AC3E}">
        <p14:creationId xmlns:p14="http://schemas.microsoft.com/office/powerpoint/2010/main" val="4098418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foul has occurred, play resumes with a free position at the spot of the foul.</a:t>
            </a:r>
          </a:p>
          <a:p>
            <a:endParaRPr lang="en-US"/>
          </a:p>
          <a:p>
            <a:r>
              <a:rPr lang="en-US"/>
              <a:t>If there is no foul (broken stick, animal on the field, lost ball), the player who was in possession or nearest to the ball</a:t>
            </a:r>
          </a:p>
          <a:p>
            <a:r>
              <a:rPr lang="en-US"/>
              <a:t>when play was stopped will have the ball. If two players are equidistant from the ball, the Alternate Possession (AP)</a:t>
            </a:r>
            <a:endParaRPr lang="en-US">
              <a:ea typeface="Calibri"/>
              <a:cs typeface="Calibri"/>
            </a:endParaRPr>
          </a:p>
          <a:p>
            <a:r>
              <a:rPr lang="en-US"/>
              <a:t>procedure will be used to determine which team will have possession of the ball for the restart of play.</a:t>
            </a:r>
            <a:endParaRPr lang="en-US">
              <a:ea typeface="Calibri"/>
              <a:cs typeface="Calibri"/>
            </a:endParaRPr>
          </a:p>
          <a:p>
            <a:endParaRPr lang="en-US"/>
          </a:p>
          <a:p>
            <a:r>
              <a:rPr lang="en-US"/>
              <a:t>If a possession timeout is called, play will restart at the spot of the ball or, if the ball is in the critical scoring area, play</a:t>
            </a:r>
            <a:endParaRPr lang="en-US">
              <a:ea typeface="Calibri"/>
              <a:cs typeface="Calibri"/>
            </a:endParaRPr>
          </a:p>
          <a:p>
            <a:r>
              <a:rPr lang="en-US"/>
              <a:t>will restart on the closest dot.</a:t>
            </a:r>
            <a:endParaRPr lang="en-US">
              <a:ea typeface="Calibri"/>
              <a:cs typeface="Calibri"/>
            </a:endParaRPr>
          </a:p>
          <a:p>
            <a:endParaRPr lang="en-US"/>
          </a:p>
          <a:p>
            <a:r>
              <a:rPr lang="en-US"/>
              <a:t>If a possession timeout is called and the goalie is in possession of the ball inside the circle, play will restart with the ball</a:t>
            </a:r>
            <a:endParaRPr lang="en-US">
              <a:ea typeface="Calibri" panose="020F0502020204030204"/>
              <a:cs typeface="Calibri" panose="020F0502020204030204"/>
            </a:endParaRPr>
          </a:p>
          <a:p>
            <a:r>
              <a:rPr lang="en-US"/>
              <a:t>inside the circle. The goal circle 10-count will resume at the point of interruption.</a:t>
            </a:r>
            <a:endParaRPr lang="en-US">
              <a:ea typeface="Calibri" panose="020F0502020204030204"/>
              <a:cs typeface="Calibri" panose="020F0502020204030204"/>
            </a:endParaRPr>
          </a:p>
          <a:p>
            <a:endParaRPr lang="en-US"/>
          </a:p>
          <a:p>
            <a:r>
              <a:rPr lang="en-US"/>
              <a:t>What if the team has no substitute for the injured player and you are setting up a FP?   (take the closest player on the same team)</a:t>
            </a:r>
            <a:endParaRPr lang="en-US">
              <a:ea typeface="Calibri"/>
              <a:cs typeface="Calibri"/>
            </a:endParaRPr>
          </a:p>
          <a:p>
            <a:endParaRPr lang="en-US"/>
          </a:p>
          <a:p>
            <a:r>
              <a:rPr lang="en-US"/>
              <a:t>What if they have no other ‘dressed GK’ and the player injured is GK? (GK may stay.  Give her time to make sure she is ok)</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4</a:t>
            </a:fld>
            <a:endParaRPr lang="en-US"/>
          </a:p>
        </p:txBody>
      </p:sp>
    </p:spTree>
    <p:extLst>
      <p:ext uri="{BB962C8B-B14F-4D97-AF65-F5344CB8AC3E}">
        <p14:creationId xmlns:p14="http://schemas.microsoft.com/office/powerpoint/2010/main" val="2939980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Officials will call time out during play.  As the official you will stop the clock on fouls in the CSA at both ends of the field in the last two minutes of each half, in other words the last two minutes of the second and fourth quarters</a:t>
            </a:r>
          </a:p>
          <a:p>
            <a:r>
              <a:rPr lang="en-US" dirty="0">
                <a:cs typeface="Calibri"/>
              </a:rPr>
              <a:t>Call TO for any redraw</a:t>
            </a:r>
          </a:p>
          <a:p>
            <a:r>
              <a:rPr lang="en-US" dirty="0">
                <a:cs typeface="Calibri"/>
              </a:rPr>
              <a:t>If an offside foul is called</a:t>
            </a:r>
          </a:p>
          <a:p>
            <a:r>
              <a:rPr lang="en-US" dirty="0">
                <a:cs typeface="Calibri"/>
              </a:rPr>
              <a:t>Any time you have an alternate possession or </a:t>
            </a:r>
            <a:r>
              <a:rPr lang="en-US" dirty="0" err="1">
                <a:cs typeface="Calibri"/>
              </a:rPr>
              <a:t>inadvertant</a:t>
            </a:r>
            <a:r>
              <a:rPr lang="en-US" dirty="0">
                <a:cs typeface="Calibri"/>
              </a:rPr>
              <a:t> whistle, or if there is an illegal sub.</a:t>
            </a:r>
          </a:p>
          <a:p>
            <a:endParaRPr lang="en-US" dirty="0">
              <a:cs typeface="Calibri"/>
            </a:endParaRPr>
          </a:p>
          <a:p>
            <a:r>
              <a:rPr lang="en-US" dirty="0">
                <a:cs typeface="Calibri"/>
              </a:rPr>
              <a:t>If there is a 10 goal differential you will not call time out for any of these things however</a:t>
            </a:r>
          </a:p>
          <a:p>
            <a:endParaRPr lang="en-US" dirty="0">
              <a:cs typeface="Calibri"/>
            </a:endParaRPr>
          </a:p>
          <a:p>
            <a:r>
              <a:rPr lang="en-US" dirty="0" err="1">
                <a:cs typeface="Calibri"/>
              </a:rPr>
              <a:t>REgardless</a:t>
            </a:r>
            <a:r>
              <a:rPr lang="en-US" dirty="0">
                <a:cs typeface="Calibri"/>
              </a:rPr>
              <a:t> of the score a time out must be taken for injury, issuing a card and a team timeout.</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5</a:t>
            </a:fld>
            <a:endParaRPr lang="en-US"/>
          </a:p>
        </p:txBody>
      </p:sp>
    </p:spTree>
    <p:extLst>
      <p:ext uri="{BB962C8B-B14F-4D97-AF65-F5344CB8AC3E}">
        <p14:creationId xmlns:p14="http://schemas.microsoft.com/office/powerpoint/2010/main" val="4171084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examples of other times during a game that the official will call timeout:</a:t>
            </a:r>
          </a:p>
          <a:p>
            <a:endParaRPr lang="en-US" dirty="0"/>
          </a:p>
          <a:p>
            <a:r>
              <a:rPr lang="en-US" dirty="0"/>
              <a:t>If there is unsafe weather, that may be thunder and lightening, or heavy snow, extreme rain.   If you feel the playing field is becoming unsafe.</a:t>
            </a:r>
          </a:p>
          <a:p>
            <a:endParaRPr lang="en-US" dirty="0"/>
          </a:p>
          <a:p>
            <a:r>
              <a:rPr lang="en-US" dirty="0"/>
              <a:t>If the clock is having issues, such as not stopping when you are calling time out, the  clock looks to be malfunctioning or something else you want addressed.</a:t>
            </a:r>
          </a:p>
          <a:p>
            <a:endParaRPr lang="en-US" dirty="0"/>
          </a:p>
          <a:p>
            <a:r>
              <a:rPr lang="en-US" dirty="0"/>
              <a:t>When an animal, spectator, or anyone that is a non-player comes onto the field.</a:t>
            </a:r>
          </a:p>
          <a:p>
            <a:endParaRPr lang="en-US" dirty="0"/>
          </a:p>
          <a:p>
            <a:r>
              <a:rPr lang="en-US" dirty="0"/>
              <a:t>finally there can be other times that may seem unsafe or something could cause a delay in the game.  Sometimes a ball will go very far out of bounds and there is not another to pick up the players may have to run very far, or the ball is not </a:t>
            </a:r>
            <a:r>
              <a:rPr lang="en-US" dirty="0" err="1"/>
              <a:t>retriveable</a:t>
            </a:r>
            <a:r>
              <a:rPr lang="en-US" dirty="0"/>
              <a:t>, you should call time out.</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6</a:t>
            </a:fld>
            <a:endParaRPr lang="en-US"/>
          </a:p>
        </p:txBody>
      </p:sp>
    </p:spTree>
    <p:extLst>
      <p:ext uri="{BB962C8B-B14F-4D97-AF65-F5344CB8AC3E}">
        <p14:creationId xmlns:p14="http://schemas.microsoft.com/office/powerpoint/2010/main" val="114899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foul has occurred, play resumes with a free position at the spot of the foul.</a:t>
            </a:r>
          </a:p>
          <a:p>
            <a:endParaRPr lang="en-US" dirty="0"/>
          </a:p>
          <a:p>
            <a:r>
              <a:rPr lang="en-US" dirty="0"/>
              <a:t>If there is no foul (broken stick, animal on the field, lost ball), the player who was in possession or nearest to the ball</a:t>
            </a:r>
          </a:p>
          <a:p>
            <a:r>
              <a:rPr lang="en-US" dirty="0"/>
              <a:t>when play was stopped will have the ball. If two players are equidistant from the ball, the Alternate Possession (AP)</a:t>
            </a:r>
            <a:endParaRPr lang="en-US" dirty="0">
              <a:ea typeface="Calibri"/>
              <a:cs typeface="Calibri"/>
            </a:endParaRPr>
          </a:p>
          <a:p>
            <a:r>
              <a:rPr lang="en-US" dirty="0"/>
              <a:t>procedure will be used to determine which team will have possession of the ball for the restart of play.</a:t>
            </a:r>
            <a:endParaRPr lang="en-US" dirty="0">
              <a:ea typeface="Calibri"/>
              <a:cs typeface="Calibri"/>
            </a:endParaRPr>
          </a:p>
          <a:p>
            <a:endParaRPr lang="en-US" dirty="0"/>
          </a:p>
          <a:p>
            <a:r>
              <a:rPr lang="en-US" dirty="0"/>
              <a:t>If a possession timeout is called, play will restart at the spot of the ball or, if the ball is in the critical scoring area, play</a:t>
            </a:r>
            <a:endParaRPr lang="en-US" dirty="0">
              <a:ea typeface="Calibri"/>
              <a:cs typeface="Calibri"/>
            </a:endParaRPr>
          </a:p>
          <a:p>
            <a:r>
              <a:rPr lang="en-US" dirty="0"/>
              <a:t>will restart on the closest dot.</a:t>
            </a:r>
            <a:endParaRPr lang="en-US" dirty="0">
              <a:ea typeface="Calibri"/>
              <a:cs typeface="Calibri"/>
            </a:endParaRPr>
          </a:p>
          <a:p>
            <a:endParaRPr lang="en-US" dirty="0"/>
          </a:p>
          <a:p>
            <a:r>
              <a:rPr lang="en-US" dirty="0"/>
              <a:t>If a possession timeout is called and the goalie is in possession of the ball inside the circle, play will restart with the ball</a:t>
            </a:r>
            <a:endParaRPr lang="en-US" dirty="0">
              <a:ea typeface="Calibri" panose="020F0502020204030204"/>
              <a:cs typeface="Calibri" panose="020F0502020204030204"/>
            </a:endParaRPr>
          </a:p>
          <a:p>
            <a:r>
              <a:rPr lang="en-US" dirty="0"/>
              <a:t>inside the circle. The goal circle 10-count will resume at the point of interruption.</a:t>
            </a:r>
            <a:endParaRPr lang="en-US" dirty="0">
              <a:ea typeface="Calibri" panose="020F0502020204030204"/>
              <a:cs typeface="Calibri" panose="020F0502020204030204"/>
            </a:endParaRPr>
          </a:p>
          <a:p>
            <a:endParaRPr lang="en-US" dirty="0"/>
          </a:p>
          <a:p>
            <a:r>
              <a:rPr lang="en-US" dirty="0"/>
              <a:t>What if the team has no substitute for the injured player and you are setting up a FP?   (take the closest player on the same team)</a:t>
            </a:r>
            <a:endParaRPr lang="en-US" dirty="0">
              <a:ea typeface="Calibri"/>
              <a:cs typeface="Calibri"/>
            </a:endParaRPr>
          </a:p>
          <a:p>
            <a:endParaRPr lang="en-US" dirty="0"/>
          </a:p>
          <a:p>
            <a:r>
              <a:rPr lang="en-US" dirty="0"/>
              <a:t>What if they have no other ‘dressed GK’ and the player injured is GK? (GK may stay.  Give her time to make sure she is ok)</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7</a:t>
            </a:fld>
            <a:endParaRPr lang="en-US"/>
          </a:p>
        </p:txBody>
      </p:sp>
    </p:spTree>
    <p:extLst>
      <p:ext uri="{BB962C8B-B14F-4D97-AF65-F5344CB8AC3E}">
        <p14:creationId xmlns:p14="http://schemas.microsoft.com/office/powerpoint/2010/main" val="2482183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Once play begins, the officials shall have </a:t>
            </a:r>
            <a:r>
              <a:rPr lang="en-US" baseline="0"/>
              <a:t>the </a:t>
            </a:r>
            <a:r>
              <a:rPr lang="en-US"/>
              <a:t>authority to interrupt or suspend </a:t>
            </a:r>
            <a:r>
              <a:rPr lang="en-US" baseline="0"/>
              <a:t>the </a:t>
            </a:r>
            <a:r>
              <a:rPr lang="en-US"/>
              <a:t>game due to dangerous weather or</a:t>
            </a:r>
          </a:p>
          <a:p>
            <a:pPr>
              <a:defRPr/>
            </a:pPr>
            <a:r>
              <a:rPr lang="en-US"/>
              <a:t>field conditions. The official’s decision is final</a:t>
            </a:r>
            <a:r>
              <a:rPr lang="en-US" baseline="0"/>
              <a:t>.</a:t>
            </a:r>
            <a:endParaRPr lang="en-US">
              <a:ea typeface="Calibri"/>
              <a:cs typeface="Calibri"/>
            </a:endParaRPr>
          </a:p>
          <a:p>
            <a:pPr>
              <a:defRPr/>
            </a:pPr>
            <a:endParaRPr lang="en-US">
              <a:ea typeface="Calibri"/>
              <a:cs typeface="Calibri"/>
            </a:endParaRPr>
          </a:p>
          <a:p>
            <a:pPr>
              <a:defRPr/>
            </a:pPr>
            <a:r>
              <a:rPr lang="en-US"/>
              <a:t>The officials may consult</a:t>
            </a:r>
            <a:endParaRPr lang="en-US">
              <a:ea typeface="Calibri"/>
              <a:cs typeface="Calibri"/>
            </a:endParaRPr>
          </a:p>
          <a:p>
            <a:pPr>
              <a:defRPr/>
            </a:pPr>
            <a:r>
              <a:rPr lang="en-US"/>
              <a:t>with the coaches, athletic trainer, or other school officials to determine their lightning policy. State association</a:t>
            </a:r>
            <a:endParaRPr lang="en-US">
              <a:ea typeface="Calibri"/>
              <a:cs typeface="Calibri"/>
            </a:endParaRPr>
          </a:p>
          <a:p>
            <a:pPr>
              <a:defRPr/>
            </a:pPr>
            <a:r>
              <a:rPr lang="en-US"/>
              <a:t>guidelines governing waiting time will take precedence.</a:t>
            </a:r>
            <a:endParaRPr lang="en-US">
              <a:ea typeface="Calibri"/>
              <a:cs typeface="Calibri"/>
            </a:endParaRPr>
          </a:p>
          <a:p>
            <a:pPr>
              <a:defRPr/>
            </a:pPr>
            <a:endParaRPr lang="en-US">
              <a:ea typeface="Calibri"/>
              <a:cs typeface="Calibri"/>
            </a:endParaRPr>
          </a:p>
          <a:p>
            <a:pPr>
              <a:defRPr/>
            </a:pPr>
            <a:r>
              <a:rPr lang="en-US"/>
              <a:t>A game is considered legal and complete if 75 percent of the playing time has elapsed. If the total playing time is</a:t>
            </a:r>
            <a:endParaRPr lang="en-US">
              <a:ea typeface="Calibri" panose="020F0502020204030204"/>
              <a:cs typeface="Calibri" panose="020F0502020204030204"/>
            </a:endParaRPr>
          </a:p>
          <a:p>
            <a:pPr>
              <a:defRPr/>
            </a:pPr>
            <a:r>
              <a:rPr lang="en-US"/>
              <a:t>48 minutes (12-minute quarters,) the game is considered legal after the third quarter.</a:t>
            </a:r>
          </a:p>
          <a:p>
            <a:pPr>
              <a:defRPr/>
            </a:pPr>
            <a:endParaRPr lang="en-US">
              <a:ea typeface="Calibri" panose="020F0502020204030204"/>
              <a:cs typeface="Calibri" panose="020F0502020204030204"/>
            </a:endParaRPr>
          </a:p>
          <a:p>
            <a:pPr>
              <a:defRPr/>
            </a:pPr>
            <a:r>
              <a:rPr lang="en-US"/>
              <a:t>A suspended game to be restarted on the same day or another day will start at “the point of interruption.” To restart</a:t>
            </a:r>
          </a:p>
          <a:p>
            <a:pPr>
              <a:defRPr/>
            </a:pPr>
            <a:r>
              <a:rPr lang="en-US"/>
              <a:t>play from “the point of interruption,” the officials will need the following information:</a:t>
            </a:r>
            <a:endParaRPr lang="en-US">
              <a:ea typeface="Calibri"/>
              <a:cs typeface="Calibri"/>
            </a:endParaRPr>
          </a:p>
          <a:p>
            <a:pPr>
              <a:defRPr/>
            </a:pPr>
            <a:r>
              <a:rPr lang="en-US"/>
              <a:t>• score,</a:t>
            </a:r>
            <a:endParaRPr lang="en-US">
              <a:ea typeface="Calibri"/>
              <a:cs typeface="Calibri"/>
            </a:endParaRPr>
          </a:p>
          <a:p>
            <a:pPr>
              <a:defRPr/>
            </a:pPr>
            <a:r>
              <a:rPr lang="en-US"/>
              <a:t>• time on clock</a:t>
            </a:r>
            <a:endParaRPr lang="en-US">
              <a:ea typeface="Calibri"/>
              <a:cs typeface="Calibri"/>
            </a:endParaRPr>
          </a:p>
          <a:p>
            <a:pPr>
              <a:defRPr/>
            </a:pPr>
            <a:r>
              <a:rPr lang="en-US"/>
              <a:t>• team [player] in possession of the ball</a:t>
            </a:r>
            <a:endParaRPr lang="en-US">
              <a:ea typeface="Calibri"/>
              <a:cs typeface="Calibri"/>
            </a:endParaRPr>
          </a:p>
          <a:p>
            <a:pPr>
              <a:defRPr/>
            </a:pPr>
            <a:r>
              <a:rPr lang="en-US"/>
              <a:t>• location of the ball on the field</a:t>
            </a:r>
            <a:endParaRPr lang="en-US">
              <a:ea typeface="Calibri"/>
              <a:cs typeface="Calibri"/>
            </a:endParaRPr>
          </a:p>
          <a:p>
            <a:pPr>
              <a:defRPr/>
            </a:pPr>
            <a:r>
              <a:rPr lang="en-US"/>
              <a:t>• players in close proximity to the ball</a:t>
            </a:r>
            <a:endParaRPr lang="en-US">
              <a:ea typeface="Calibri"/>
              <a:cs typeface="Calibri"/>
            </a:endParaRPr>
          </a:p>
          <a:p>
            <a:pPr>
              <a:defRPr/>
            </a:pPr>
            <a:r>
              <a:rPr lang="en-US"/>
              <a:t>• card information (player #s with a card, time remaining on any penalties being served.)</a:t>
            </a:r>
            <a:endParaRPr lang="en-US">
              <a:ea typeface="Calibri"/>
              <a:cs typeface="Calibri"/>
            </a:endParaRPr>
          </a:p>
          <a:p>
            <a:pPr>
              <a:defRPr/>
            </a:pPr>
            <a:r>
              <a:rPr lang="en-US"/>
              <a:t>If the player/ball field location information is not available to the officials for the restart of a suspended game on another</a:t>
            </a:r>
            <a:endParaRPr lang="en-US">
              <a:ea typeface="Calibri"/>
              <a:cs typeface="Calibri"/>
            </a:endParaRPr>
          </a:p>
          <a:p>
            <a:pPr>
              <a:defRPr/>
            </a:pPr>
            <a:r>
              <a:rPr lang="en-US"/>
              <a:t>day, play would be started with a center draw (if there was no possession at the time of the suspension) or with possession</a:t>
            </a:r>
            <a:endParaRPr lang="en-US">
              <a:ea typeface="Calibri"/>
              <a:cs typeface="Calibri"/>
            </a:endParaRPr>
          </a:p>
          <a:p>
            <a:pPr>
              <a:defRPr/>
            </a:pPr>
            <a:r>
              <a:rPr lang="en-US"/>
              <a:t>at the center circle by the team in possession at the time of the suspension.</a:t>
            </a:r>
            <a:endParaRPr lang="en-US">
              <a:ea typeface="Calibri"/>
              <a:cs typeface="Calibri"/>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8</a:t>
            </a:fld>
            <a:endParaRPr lang="en-US"/>
          </a:p>
        </p:txBody>
      </p:sp>
    </p:spTree>
    <p:extLst>
      <p:ext uri="{BB962C8B-B14F-4D97-AF65-F5344CB8AC3E}">
        <p14:creationId xmlns:p14="http://schemas.microsoft.com/office/powerpoint/2010/main" val="1149032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Read through slide</a:t>
            </a:r>
            <a:endParaRPr lang="en-US"/>
          </a:p>
          <a:p>
            <a:pPr>
              <a:defRPr/>
            </a:pPr>
            <a:r>
              <a:rPr lang="en-US">
                <a:cs typeface="Calibri"/>
              </a:rPr>
              <a:t>(first and last box come up automatically with animation)</a:t>
            </a:r>
          </a:p>
          <a:p>
            <a:pPr>
              <a:defRPr/>
            </a:pPr>
            <a:endParaRPr lang="en-US"/>
          </a:p>
          <a:p>
            <a:pPr marL="0" marR="0" lvl="0" indent="0" algn="l" defTabSz="914400">
              <a:lnSpc>
                <a:spcPct val="100000"/>
              </a:lnSpc>
              <a:spcBef>
                <a:spcPts val="0"/>
              </a:spcBef>
              <a:spcAft>
                <a:spcPts val="0"/>
              </a:spcAft>
              <a:buClrTx/>
              <a:buSzTx/>
              <a:buFontTx/>
              <a:buNone/>
              <a:tabLst/>
              <a:defRPr/>
            </a:pPr>
            <a:r>
              <a:rPr lang="en-US"/>
              <a:t>This is a </a:t>
            </a:r>
            <a:r>
              <a:rPr lang="en-US" b="1" u="sng"/>
              <a:t>RULE</a:t>
            </a:r>
            <a:r>
              <a:rPr lang="en-US"/>
              <a:t>, not a guideline.  Officials MAY NOT reduce the 30-minute wait time. </a:t>
            </a:r>
            <a:r>
              <a:rPr lang="en-US" b="1"/>
              <a:t>(click)</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Check your individual state rules for further clarification.</a:t>
            </a: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9</a:t>
            </a:fld>
            <a:endParaRPr lang="en-US"/>
          </a:p>
        </p:txBody>
      </p:sp>
    </p:spTree>
    <p:extLst>
      <p:ext uri="{BB962C8B-B14F-4D97-AF65-F5344CB8AC3E}">
        <p14:creationId xmlns:p14="http://schemas.microsoft.com/office/powerpoint/2010/main" val="3890716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FA65-55DE-60A3-429C-3F293A0619A0}"/>
              </a:ext>
            </a:extLst>
          </p:cNvPr>
          <p:cNvSpPr>
            <a:spLocks noGrp="1"/>
          </p:cNvSpPr>
          <p:nvPr>
            <p:ph type="title" hasCustomPrompt="1"/>
          </p:nvPr>
        </p:nvSpPr>
        <p:spPr>
          <a:xfrm>
            <a:off x="0" y="27432"/>
            <a:ext cx="10515600" cy="992579"/>
          </a:xfrm>
          <a:prstGeom prst="rect">
            <a:avLst/>
          </a:prstGeom>
        </p:spPr>
        <p:txBody>
          <a:bodyPr tIns="182880">
            <a:spAutoFit/>
          </a:bodyPr>
          <a:lstStyle>
            <a:lvl1pPr marL="182880">
              <a:defRPr sz="5500" b="1" spc="300">
                <a:solidFill>
                  <a:schemeClr val="bg1"/>
                </a:solidFill>
                <a:latin typeface="Alt Gothic Comp ATF" panose="020B0608040502040204" pitchFamily="34" charset="0"/>
              </a:defRPr>
            </a:lvl1pPr>
          </a:lstStyle>
          <a:p>
            <a:r>
              <a:rPr lang="en-US" dirty="0"/>
              <a:t>TITLE – ALT GOTHIC COMP ATF 55 BOLD</a:t>
            </a:r>
          </a:p>
        </p:txBody>
      </p:sp>
      <p:sp>
        <p:nvSpPr>
          <p:cNvPr id="8" name="TextBox 7">
            <a:extLst>
              <a:ext uri="{FF2B5EF4-FFF2-40B4-BE49-F238E27FC236}">
                <a16:creationId xmlns:a16="http://schemas.microsoft.com/office/drawing/2014/main" id="{045E8959-B752-69F4-9DAE-60034DE33F1B}"/>
              </a:ext>
            </a:extLst>
          </p:cNvPr>
          <p:cNvSpPr txBox="1"/>
          <p:nvPr/>
        </p:nvSpPr>
        <p:spPr>
          <a:xfrm>
            <a:off x="0" y="745160"/>
            <a:ext cx="12043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2400" b="1" spc="300" dirty="0">
                <a:solidFill>
                  <a:srgbClr val="97999B"/>
                </a:solidFill>
                <a:latin typeface="Obvia" panose="02000503040000020004" pitchFamily="50" charset="0"/>
              </a:rPr>
              <a:t>WOMENS OFFICIALS DEVELOPMENT  </a:t>
            </a:r>
            <a:r>
              <a:rPr lang="en-US" sz="2400" b="1" i="0" spc="300" baseline="0" dirty="0">
                <a:solidFill>
                  <a:srgbClr val="97999B"/>
                </a:solidFill>
                <a:latin typeface="Obvia" panose="02000503040000020004" pitchFamily="50" charset="0"/>
              </a:rPr>
              <a:t>|  2023 </a:t>
            </a:r>
            <a:r>
              <a:rPr lang="en-US" sz="2400" b="1" i="0" spc="300" baseline="0" dirty="0">
                <a:solidFill>
                  <a:srgbClr val="97999B"/>
                </a:solidFill>
                <a:latin typeface="Obvia Wide" panose="020B0604020202020204" charset="0"/>
                <a:cs typeface="Obvia Wide" panose="020B0604020202020204" charset="0"/>
              </a:rPr>
              <a:t>SEASON</a:t>
            </a:r>
          </a:p>
        </p:txBody>
      </p:sp>
    </p:spTree>
    <p:extLst>
      <p:ext uri="{BB962C8B-B14F-4D97-AF65-F5344CB8AC3E}">
        <p14:creationId xmlns:p14="http://schemas.microsoft.com/office/powerpoint/2010/main" val="385396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spTree>
    <p:extLst>
      <p:ext uri="{BB962C8B-B14F-4D97-AF65-F5344CB8AC3E}">
        <p14:creationId xmlns:p14="http://schemas.microsoft.com/office/powerpoint/2010/main" val="332526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74D93A6-6CCD-F71F-DF6A-28014F99D66A}"/>
              </a:ext>
            </a:extLst>
          </p:cNvPr>
          <p:cNvPicPr>
            <a:picLocks noChangeAspect="1"/>
          </p:cNvPicPr>
          <p:nvPr/>
        </p:nvPicPr>
        <p:blipFill>
          <a:blip r:embed="rId3"/>
          <a:stretch>
            <a:fillRect/>
          </a:stretch>
        </p:blipFill>
        <p:spPr>
          <a:xfrm>
            <a:off x="151114" y="5854486"/>
            <a:ext cx="570781" cy="888737"/>
          </a:xfrm>
          <a:prstGeom prst="rect">
            <a:avLst/>
          </a:prstGeom>
        </p:spPr>
      </p:pic>
      <p:sp>
        <p:nvSpPr>
          <p:cNvPr id="5" name="Title 2">
            <a:extLst>
              <a:ext uri="{FF2B5EF4-FFF2-40B4-BE49-F238E27FC236}">
                <a16:creationId xmlns:a16="http://schemas.microsoft.com/office/drawing/2014/main" id="{F8C39FAB-C265-EEAC-1450-0BF3C858E4A8}"/>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266583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356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03D0FE7-F1D7-957A-D51F-CF9B841B1091}"/>
              </a:ext>
            </a:extLst>
          </p:cNvPr>
          <p:cNvPicPr>
            <a:picLocks noChangeAspect="1"/>
          </p:cNvPicPr>
          <p:nvPr/>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5563E594-7FFC-0D15-F09F-9886C3308C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39968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364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6FCD5-54B3-D6AA-3D64-7A4D57903B38}"/>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WOMENS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812172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p:nvPicPr>
        <p:blipFill>
          <a:blip r:embed="rId3"/>
          <a:stretch>
            <a:fillRect/>
          </a:stretch>
        </p:blipFill>
        <p:spPr>
          <a:xfrm>
            <a:off x="1107896" y="1131607"/>
            <a:ext cx="9976207" cy="5611616"/>
          </a:xfrm>
          <a:prstGeom prst="rect">
            <a:avLst/>
          </a:prstGeom>
        </p:spPr>
      </p:pic>
      <p:pic>
        <p:nvPicPr>
          <p:cNvPr id="2" name="Picture 1" descr="Logo&#10;&#10;Description automatically generated">
            <a:extLst>
              <a:ext uri="{FF2B5EF4-FFF2-40B4-BE49-F238E27FC236}">
                <a16:creationId xmlns:a16="http://schemas.microsoft.com/office/drawing/2014/main" id="{3F5F11F3-3646-578A-5039-C1B7A401A7AB}"/>
              </a:ext>
            </a:extLst>
          </p:cNvPr>
          <p:cNvPicPr>
            <a:picLocks noChangeAspect="1"/>
          </p:cNvPicPr>
          <p:nvPr/>
        </p:nvPicPr>
        <p:blipFill>
          <a:blip r:embed="rId4"/>
          <a:stretch>
            <a:fillRect/>
          </a:stretch>
        </p:blipFill>
        <p:spPr>
          <a:xfrm>
            <a:off x="151114" y="5854486"/>
            <a:ext cx="570781" cy="888737"/>
          </a:xfrm>
          <a:prstGeom prst="rect">
            <a:avLst/>
          </a:prstGeom>
        </p:spPr>
      </p:pic>
      <p:sp>
        <p:nvSpPr>
          <p:cNvPr id="4" name="Title 2">
            <a:extLst>
              <a:ext uri="{FF2B5EF4-FFF2-40B4-BE49-F238E27FC236}">
                <a16:creationId xmlns:a16="http://schemas.microsoft.com/office/drawing/2014/main" id="{41D2BD30-9AED-83D0-4329-DEBFD29D909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547782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p:nvPicPr>
        <p:blipFill>
          <a:blip r:embed="rId3"/>
          <a:stretch>
            <a:fillRect/>
          </a:stretch>
        </p:blipFill>
        <p:spPr>
          <a:xfrm>
            <a:off x="704850" y="792957"/>
            <a:ext cx="10782300" cy="6065043"/>
          </a:xfrm>
          <a:prstGeom prst="rect">
            <a:avLst/>
          </a:prstGeom>
        </p:spPr>
      </p:pic>
      <p:sp>
        <p:nvSpPr>
          <p:cNvPr id="2" name="Title 2">
            <a:extLst>
              <a:ext uri="{FF2B5EF4-FFF2-40B4-BE49-F238E27FC236}">
                <a16:creationId xmlns:a16="http://schemas.microsoft.com/office/drawing/2014/main" id="{825D8A09-E9B3-CFE3-8802-BE2E1925527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266779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p:nvPicPr>
        <p:blipFill>
          <a:blip r:embed="rId3"/>
          <a:stretch>
            <a:fillRect/>
          </a:stretch>
        </p:blipFill>
        <p:spPr>
          <a:xfrm>
            <a:off x="1337186" y="752167"/>
            <a:ext cx="9517627" cy="5353665"/>
          </a:xfrm>
          <a:prstGeom prst="rect">
            <a:avLst/>
          </a:prstGeom>
        </p:spPr>
      </p:pic>
      <p:sp>
        <p:nvSpPr>
          <p:cNvPr id="2" name="Title 2">
            <a:extLst>
              <a:ext uri="{FF2B5EF4-FFF2-40B4-BE49-F238E27FC236}">
                <a16:creationId xmlns:a16="http://schemas.microsoft.com/office/drawing/2014/main" id="{AAC330AE-3A21-D523-BD5D-A16D0005B9B2}"/>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42476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342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529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50" r:id="rId11"/>
    <p:sldLayoutId id="2147483651" r:id="rId12"/>
    <p:sldLayoutId id="2147483652" r:id="rId13"/>
    <p:sldLayoutId id="2147483653" r:id="rId14"/>
    <p:sldLayoutId id="2147483654" r:id="rId15"/>
    <p:sldLayoutId id="2147483655" r:id="rId16"/>
    <p:sldLayoutId id="2147483656" r:id="rId17"/>
    <p:sldLayoutId id="2147483657" r:id="rId18"/>
    <p:sldLayoutId id="2147483658" r:id="rId19"/>
    <p:sldLayoutId id="2147483659" r:id="rId20"/>
    <p:sldLayoutId id="2147483660" r:id="rId21"/>
    <p:sldLayoutId id="214748366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2.xml"/><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8.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3.xml"/><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9.pn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4.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14.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20.xml"/><Relationship Id="rId7" Type="http://schemas.openxmlformats.org/officeDocument/2006/relationships/diagramQuickStyle" Target="../diagrams/quickStyle5.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9.png"/><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7.png"/><Relationship Id="rId4" Type="http://schemas.microsoft.com/office/2018/10/relationships/comments" Target="../comments/modernComment_125_EF2A25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6.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3882445" y="5509846"/>
            <a:ext cx="7560697" cy="769441"/>
          </a:xfrm>
          <a:prstGeom prst="rect">
            <a:avLst/>
          </a:prstGeom>
          <a:noFill/>
        </p:spPr>
        <p:txBody>
          <a:bodyPr wrap="square" rtlCol="0">
            <a:spAutoFit/>
          </a:bodyPr>
          <a:lstStyle/>
          <a:p>
            <a:pPr algn="r"/>
            <a:r>
              <a:rPr lang="en-US" sz="4400" b="1" i="0" spc="600" dirty="0">
                <a:solidFill>
                  <a:schemeClr val="bg1"/>
                </a:solidFill>
                <a:latin typeface="Alt Gothic Comp ATF" panose="020B0608040502040204" pitchFamily="34" charset="77"/>
              </a:rPr>
              <a:t>Game and Timing Procedures</a:t>
            </a: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6C7B50E-F9B4-6340-A980-D92AE3BC9792}"/>
              </a:ext>
            </a:extLst>
          </p:cNvPr>
          <p:cNvSpPr txBox="1">
            <a:spLocks/>
          </p:cNvSpPr>
          <p:nvPr/>
        </p:nvSpPr>
        <p:spPr>
          <a:xfrm>
            <a:off x="1475700" y="990601"/>
            <a:ext cx="9495348" cy="5667116"/>
          </a:xfrm>
          <a:prstGeom prst="rect">
            <a:avLst/>
          </a:prstGeom>
          <a:solidFill>
            <a:schemeClr val="bg1">
              <a:lumMod val="95000"/>
              <a:alpha val="75000"/>
            </a:schemeClr>
          </a:solidFill>
          <a:ln>
            <a:solidFill>
              <a:srgbClr val="0070C0"/>
            </a:solidFill>
          </a:ln>
        </p:spPr>
        <p:txBody>
          <a:bodyPr vert="horz" lIns="121920" tIns="60960" rIns="121920" bIns="60960" rtlCol="0" anchor="t">
            <a:normAutofit fontScale="55000" lnSpcReduction="20000"/>
          </a:bodyPr>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1867" dirty="0"/>
          </a:p>
          <a:p>
            <a:pPr marL="532765" lvl="1" indent="0">
              <a:buNone/>
            </a:pPr>
            <a:endParaRPr lang="en-US" sz="3500" dirty="0">
              <a:latin typeface="Helvetica"/>
              <a:cs typeface="Helvetica"/>
            </a:endParaRPr>
          </a:p>
          <a:p>
            <a:pPr marL="532765" lvl="1" indent="0">
              <a:buNone/>
            </a:pPr>
            <a:r>
              <a:rPr lang="en-US" sz="3200" b="1" u="sng" dirty="0">
                <a:latin typeface="Helvetica"/>
                <a:cs typeface="Helvetica"/>
              </a:rPr>
              <a:t>After end of regulation play </a:t>
            </a:r>
            <a:endParaRPr lang="en-US" sz="3200" dirty="0"/>
          </a:p>
          <a:p>
            <a:pPr lvl="3" indent="-456565">
              <a:buFont typeface="Wingdings" pitchFamily="2" charset="2"/>
              <a:buChar char="§"/>
            </a:pPr>
            <a:r>
              <a:rPr lang="en-US" sz="3200" b="1" dirty="0">
                <a:latin typeface="Helvetica"/>
                <a:cs typeface="Helvetica"/>
              </a:rPr>
              <a:t>5-minute </a:t>
            </a:r>
            <a:r>
              <a:rPr lang="en-US" sz="3200" dirty="0">
                <a:latin typeface="Helvetica"/>
                <a:cs typeface="Helvetica"/>
              </a:rPr>
              <a:t>rest </a:t>
            </a:r>
          </a:p>
          <a:p>
            <a:pPr lvl="3" indent="-456565">
              <a:buFont typeface="Wingdings" pitchFamily="2" charset="2"/>
              <a:buChar char="§"/>
            </a:pPr>
            <a:r>
              <a:rPr lang="en-US" sz="3200" dirty="0">
                <a:latin typeface="Helvetica"/>
                <a:cs typeface="Helvetica"/>
              </a:rPr>
              <a:t>Coin toss (visiting captain calls) for choice of ends </a:t>
            </a:r>
          </a:p>
          <a:p>
            <a:pPr lvl="3" indent="-456565">
              <a:buFont typeface="Wingdings" pitchFamily="2" charset="2"/>
              <a:buChar char="§"/>
            </a:pPr>
            <a:r>
              <a:rPr lang="en-US" sz="3200" dirty="0">
                <a:latin typeface="Helvetica"/>
                <a:cs typeface="Helvetica"/>
              </a:rPr>
              <a:t>AP continues from regulation</a:t>
            </a:r>
          </a:p>
          <a:p>
            <a:pPr lvl="3" indent="-456565">
              <a:buFont typeface="Wingdings" pitchFamily="2" charset="2"/>
              <a:buChar char="§"/>
            </a:pPr>
            <a:r>
              <a:rPr lang="en-US" sz="3200" dirty="0">
                <a:latin typeface="Helvetica"/>
                <a:cs typeface="Helvetica"/>
              </a:rPr>
              <a:t>Winner decided by </a:t>
            </a:r>
            <a:r>
              <a:rPr lang="en-US" sz="3200" b="1" dirty="0">
                <a:effectLst>
                  <a:outerShdw blurRad="38100" dist="38100" dir="2700000" algn="tl">
                    <a:srgbClr val="000000">
                      <a:alpha val="43137"/>
                    </a:srgbClr>
                  </a:outerShdw>
                </a:effectLst>
                <a:latin typeface="Helvetica"/>
                <a:cs typeface="Helvetica"/>
              </a:rPr>
              <a:t>“Sudden Victory”</a:t>
            </a:r>
          </a:p>
          <a:p>
            <a:pPr lvl="3" indent="-456565">
              <a:buFont typeface="Wingdings" pitchFamily="2" charset="2"/>
              <a:buChar char="§"/>
            </a:pPr>
            <a:endParaRPr lang="en-US" sz="3200" b="1" dirty="0">
              <a:effectLst>
                <a:outerShdw blurRad="38100" dist="38100" dir="2700000" algn="tl">
                  <a:srgbClr val="000000">
                    <a:alpha val="43137"/>
                  </a:srgbClr>
                </a:outerShdw>
              </a:effectLst>
              <a:latin typeface="Helvetica"/>
              <a:cs typeface="Helvetica"/>
            </a:endParaRPr>
          </a:p>
          <a:p>
            <a:pPr marL="1143635" lvl="3" indent="0">
              <a:buNone/>
            </a:pPr>
            <a:endParaRPr lang="en-US" sz="3200" b="1" dirty="0">
              <a:effectLst>
                <a:outerShdw blurRad="38100" dist="38100" dir="2700000" algn="tl">
                  <a:srgbClr val="000000">
                    <a:alpha val="43137"/>
                  </a:srgbClr>
                </a:outerShdw>
              </a:effectLst>
              <a:latin typeface="Helvetica"/>
              <a:cs typeface="Helvetica"/>
            </a:endParaRPr>
          </a:p>
          <a:p>
            <a:pPr marL="532765" lvl="1" indent="0">
              <a:buNone/>
            </a:pPr>
            <a:endParaRPr lang="en-US" sz="3200" b="1" u="sng" dirty="0"/>
          </a:p>
          <a:p>
            <a:pPr marL="532765" lvl="1" indent="0">
              <a:buNone/>
            </a:pPr>
            <a:r>
              <a:rPr lang="en-US" sz="3200" b="1" u="sng" dirty="0">
                <a:latin typeface="Helvetica"/>
                <a:cs typeface="Helvetica"/>
              </a:rPr>
              <a:t>Two 3-minute Overtime Periods  </a:t>
            </a:r>
            <a:endParaRPr lang="en-US" sz="3200" b="1" u="sng" dirty="0"/>
          </a:p>
          <a:p>
            <a:pPr marL="989965" lvl="1" indent="-457200">
              <a:buFont typeface="Wingdings" pitchFamily="2" charset="2"/>
              <a:buChar char="§"/>
            </a:pPr>
            <a:r>
              <a:rPr lang="en-US" sz="3200" dirty="0">
                <a:latin typeface="Helvetica"/>
                <a:cs typeface="Helvetica"/>
              </a:rPr>
              <a:t>Clock stops </a:t>
            </a:r>
            <a:r>
              <a:rPr lang="en-US" sz="3200" b="1" dirty="0">
                <a:latin typeface="Helvetica"/>
                <a:cs typeface="Helvetica"/>
              </a:rPr>
              <a:t>for all fouls in the CSA</a:t>
            </a:r>
            <a:r>
              <a:rPr lang="en-US" sz="3200" dirty="0">
                <a:latin typeface="Helvetica"/>
                <a:cs typeface="Helvetica"/>
              </a:rPr>
              <a:t>.</a:t>
            </a:r>
          </a:p>
          <a:p>
            <a:pPr marL="989965" lvl="1" indent="-457200">
              <a:buFont typeface="Wingdings" pitchFamily="2" charset="2"/>
              <a:buChar char="§"/>
            </a:pPr>
            <a:r>
              <a:rPr lang="en-US" sz="3200" dirty="0">
                <a:latin typeface="Helvetica"/>
                <a:cs typeface="Helvetica"/>
              </a:rPr>
              <a:t>If no score, clock stopped at </a:t>
            </a:r>
            <a:r>
              <a:rPr lang="en-US" sz="3200" b="1" dirty="0">
                <a:latin typeface="Helvetica"/>
                <a:cs typeface="Helvetica"/>
              </a:rPr>
              <a:t>3 minutes </a:t>
            </a:r>
            <a:r>
              <a:rPr lang="en-US" sz="3200" dirty="0">
                <a:latin typeface="Helvetica"/>
                <a:cs typeface="Helvetica"/>
              </a:rPr>
              <a:t>for teams to change ends.  </a:t>
            </a:r>
            <a:endParaRPr lang="en-US" sz="3200" dirty="0"/>
          </a:p>
          <a:p>
            <a:pPr marL="532765" lvl="1" indent="0">
              <a:buNone/>
            </a:pPr>
            <a:r>
              <a:rPr lang="en-US" sz="3200" dirty="0">
                <a:latin typeface="Helvetica"/>
                <a:cs typeface="Helvetica"/>
              </a:rPr>
              <a:t>			No delay for coaching. </a:t>
            </a:r>
            <a:endParaRPr lang="en-US" sz="3200" dirty="0"/>
          </a:p>
          <a:p>
            <a:pPr marL="989965" lvl="1" indent="-457200">
              <a:buFont typeface="Wingdings" pitchFamily="2" charset="2"/>
              <a:buChar char="§"/>
            </a:pPr>
            <a:r>
              <a:rPr lang="en-US" sz="3200" dirty="0">
                <a:latin typeface="Helvetica"/>
                <a:cs typeface="Helvetica"/>
              </a:rPr>
              <a:t>The second </a:t>
            </a:r>
            <a:r>
              <a:rPr lang="en-US" sz="3200" b="1" dirty="0">
                <a:latin typeface="Helvetica"/>
                <a:cs typeface="Helvetica"/>
              </a:rPr>
              <a:t>3-minute </a:t>
            </a:r>
            <a:r>
              <a:rPr lang="en-US" sz="3200" dirty="0">
                <a:latin typeface="Helvetica"/>
                <a:cs typeface="Helvetica"/>
              </a:rPr>
              <a:t>period restarts with </a:t>
            </a:r>
            <a:r>
              <a:rPr lang="en-US" sz="3200" b="1" dirty="0">
                <a:latin typeface="Helvetica"/>
                <a:cs typeface="Helvetica"/>
              </a:rPr>
              <a:t>draw.</a:t>
            </a:r>
          </a:p>
          <a:p>
            <a:pPr marL="989965" lvl="1" indent="-457200">
              <a:buFont typeface="Wingdings" pitchFamily="2" charset="2"/>
              <a:buChar char="§"/>
            </a:pPr>
            <a:r>
              <a:rPr lang="en-US" sz="3200" dirty="0">
                <a:latin typeface="Helvetica"/>
                <a:cs typeface="Helvetica"/>
              </a:rPr>
              <a:t>If no goal is scored, teams get a </a:t>
            </a:r>
            <a:r>
              <a:rPr lang="en-US" sz="3200" b="1" dirty="0">
                <a:latin typeface="Helvetica"/>
                <a:cs typeface="Helvetica"/>
              </a:rPr>
              <a:t>3-minute rest.</a:t>
            </a:r>
          </a:p>
          <a:p>
            <a:pPr marL="532765" lvl="1" indent="0">
              <a:buNone/>
            </a:pPr>
            <a:endParaRPr lang="en-US" sz="3200" b="1" dirty="0"/>
          </a:p>
          <a:p>
            <a:pPr marL="532765" lvl="1" indent="0">
              <a:buNone/>
            </a:pPr>
            <a:r>
              <a:rPr lang="en-US" sz="3200" dirty="0">
                <a:latin typeface="Helvetica"/>
                <a:cs typeface="Helvetica"/>
              </a:rPr>
              <a:t>**This procedure repeats until a winning goal is scored.**</a:t>
            </a:r>
            <a:endParaRPr lang="en-US" sz="3200" dirty="0"/>
          </a:p>
          <a:p>
            <a:pPr marL="532765" lvl="1" indent="0">
              <a:buNone/>
            </a:pPr>
            <a:r>
              <a:rPr lang="en-US" sz="3200" dirty="0">
                <a:latin typeface="Helvetica"/>
                <a:cs typeface="Helvetica"/>
              </a:rPr>
              <a:t>  (Individual state guidelines take precedence and may vary.)</a:t>
            </a:r>
          </a:p>
          <a:p>
            <a:pPr lvl="1"/>
            <a:endParaRPr lang="en-US" sz="2667" dirty="0">
              <a:solidFill>
                <a:schemeClr val="bg1"/>
              </a:solidFill>
            </a:endParaRPr>
          </a:p>
        </p:txBody>
      </p:sp>
      <p:sp>
        <p:nvSpPr>
          <p:cNvPr id="6" name="Title 5">
            <a:extLst>
              <a:ext uri="{FF2B5EF4-FFF2-40B4-BE49-F238E27FC236}">
                <a16:creationId xmlns:a16="http://schemas.microsoft.com/office/drawing/2014/main" id="{03D8E7FB-25AE-634E-84F2-B7D94131EE23}"/>
              </a:ext>
            </a:extLst>
          </p:cNvPr>
          <p:cNvSpPr>
            <a:spLocks noGrp="1"/>
          </p:cNvSpPr>
          <p:nvPr>
            <p:ph type="title"/>
          </p:nvPr>
        </p:nvSpPr>
        <p:spPr/>
        <p:txBody>
          <a:bodyPr/>
          <a:lstStyle/>
          <a:p>
            <a:r>
              <a:rPr lang="en-US" dirty="0"/>
              <a:t>Overtime Procedures</a:t>
            </a:r>
          </a:p>
        </p:txBody>
      </p:sp>
    </p:spTree>
    <p:custDataLst>
      <p:tags r:id="rId1"/>
    </p:custDataLst>
    <p:extLst>
      <p:ext uri="{BB962C8B-B14F-4D97-AF65-F5344CB8AC3E}">
        <p14:creationId xmlns:p14="http://schemas.microsoft.com/office/powerpoint/2010/main" val="226135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1" end="11"/>
                                            </p:txEl>
                                          </p:spTgt>
                                        </p:tgtEl>
                                        <p:attrNameLst>
                                          <p:attrName>style.visibility</p:attrName>
                                        </p:attrNameLst>
                                      </p:cBhvr>
                                      <p:to>
                                        <p:strVal val="visible"/>
                                      </p:to>
                                    </p:set>
                                    <p:anim calcmode="lin" valueType="num">
                                      <p:cBhvr additive="base">
                                        <p:cTn id="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2" end="12"/>
                                            </p:txEl>
                                          </p:spTgt>
                                        </p:tgtEl>
                                        <p:attrNameLst>
                                          <p:attrName>style.visibility</p:attrName>
                                        </p:attrNameLst>
                                      </p:cBhvr>
                                      <p:to>
                                        <p:strVal val="visible"/>
                                      </p:to>
                                    </p:set>
                                    <p:anim calcmode="lin" valueType="num">
                                      <p:cBhvr additive="base">
                                        <p:cTn id="1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3" end="13"/>
                                            </p:txEl>
                                          </p:spTgt>
                                        </p:tgtEl>
                                        <p:attrNameLst>
                                          <p:attrName>style.visibility</p:attrName>
                                        </p:attrNameLst>
                                      </p:cBhvr>
                                      <p:to>
                                        <p:strVal val="visible"/>
                                      </p:to>
                                    </p:set>
                                    <p:anim calcmode="lin" valueType="num">
                                      <p:cBhvr additive="base">
                                        <p:cTn id="19"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4" end="14"/>
                                            </p:txEl>
                                          </p:spTgt>
                                        </p:tgtEl>
                                        <p:attrNameLst>
                                          <p:attrName>style.visibility</p:attrName>
                                        </p:attrNameLst>
                                      </p:cBhvr>
                                      <p:to>
                                        <p:strVal val="visible"/>
                                      </p:to>
                                    </p:set>
                                    <p:anim calcmode="lin" valueType="num">
                                      <p:cBhvr additive="base">
                                        <p:cTn id="25"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anim calcmode="lin" valueType="num">
                                      <p:cBhvr additive="base">
                                        <p:cTn id="31"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7" end="17"/>
                                            </p:txEl>
                                          </p:spTgt>
                                        </p:tgtEl>
                                        <p:attrNameLst>
                                          <p:attrName>style.visibility</p:attrName>
                                        </p:attrNameLst>
                                      </p:cBhvr>
                                      <p:to>
                                        <p:strVal val="visible"/>
                                      </p:to>
                                    </p:set>
                                    <p:anim calcmode="lin" valueType="num">
                                      <p:cBhvr additive="base">
                                        <p:cTn id="37" dur="500" fill="hold"/>
                                        <p:tgtEl>
                                          <p:spTgt spid="4">
                                            <p:txEl>
                                              <p:pRg st="17" end="1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18" end="18"/>
                                            </p:txEl>
                                          </p:spTgt>
                                        </p:tgtEl>
                                        <p:attrNameLst>
                                          <p:attrName>style.visibility</p:attrName>
                                        </p:attrNameLst>
                                      </p:cBhvr>
                                      <p:to>
                                        <p:strVal val="visible"/>
                                      </p:to>
                                    </p:set>
                                    <p:anim calcmode="lin" valueType="num">
                                      <p:cBhvr additive="base">
                                        <p:cTn id="43" dur="500" fill="hold"/>
                                        <p:tgtEl>
                                          <p:spTgt spid="4">
                                            <p:txEl>
                                              <p:pRg st="18" end="1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39E8B01-D383-924F-B9BE-86E3971ED783}"/>
              </a:ext>
            </a:extLst>
          </p:cNvPr>
          <p:cNvSpPr txBox="1">
            <a:spLocks/>
          </p:cNvSpPr>
          <p:nvPr/>
        </p:nvSpPr>
        <p:spPr>
          <a:xfrm>
            <a:off x="1024758" y="710098"/>
            <a:ext cx="10145917" cy="1163885"/>
          </a:xfrm>
          <a:prstGeom prst="rect">
            <a:avLst/>
          </a:prstGeom>
          <a:solidFill>
            <a:schemeClr val="bg1">
              <a:lumMod val="95000"/>
            </a:schemeClr>
          </a:solidFill>
          <a:ln>
            <a:solidFill>
              <a:srgbClr val="0070C0"/>
            </a:solidFill>
          </a:ln>
        </p:spPr>
        <p:txBody>
          <a:bodyPr lIns="121920" tIns="60960" rIns="121920" bIns="60960" anchor="t"/>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dirty="0">
                <a:latin typeface="Helvetica"/>
                <a:cs typeface="Helvetica"/>
              </a:rPr>
              <a:t>Players may sub freely throughout the game during play or after a goal</a:t>
            </a:r>
          </a:p>
          <a:p>
            <a:pPr marL="0" indent="0" algn="ctr">
              <a:buNone/>
            </a:pPr>
            <a:r>
              <a:rPr lang="en-US" sz="1800" dirty="0">
                <a:latin typeface="Helvetica"/>
                <a:cs typeface="Helvetica"/>
              </a:rPr>
              <a:t>ALL Subbing must take place in the Team Substitution Area (TSA)</a:t>
            </a:r>
          </a:p>
          <a:p>
            <a:pPr marL="0" indent="0" algn="ctr">
              <a:buNone/>
            </a:pPr>
            <a:r>
              <a:rPr lang="en-US" sz="1800" dirty="0">
                <a:latin typeface="Helvetica"/>
                <a:cs typeface="Helvetica"/>
              </a:rPr>
              <a:t>Players subbing in during play must wait until their teammate is completely in the TSA</a:t>
            </a:r>
          </a:p>
        </p:txBody>
      </p:sp>
      <p:pic>
        <p:nvPicPr>
          <p:cNvPr id="5" name="Picture 4">
            <a:extLst>
              <a:ext uri="{FF2B5EF4-FFF2-40B4-BE49-F238E27FC236}">
                <a16:creationId xmlns:a16="http://schemas.microsoft.com/office/drawing/2014/main" id="{BCF54A25-63C3-104F-BE25-CECD8A3D8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757" y="2015753"/>
            <a:ext cx="10145918" cy="2968265"/>
          </a:xfrm>
          <a:prstGeom prst="rect">
            <a:avLst/>
          </a:prstGeom>
        </p:spPr>
      </p:pic>
      <p:sp>
        <p:nvSpPr>
          <p:cNvPr id="3" name="TextBox 2">
            <a:extLst>
              <a:ext uri="{FF2B5EF4-FFF2-40B4-BE49-F238E27FC236}">
                <a16:creationId xmlns:a16="http://schemas.microsoft.com/office/drawing/2014/main" id="{9685391B-626C-4BBF-B3FE-DAF77C08E55B}"/>
              </a:ext>
            </a:extLst>
          </p:cNvPr>
          <p:cNvSpPr txBox="1"/>
          <p:nvPr/>
        </p:nvSpPr>
        <p:spPr>
          <a:xfrm>
            <a:off x="1024757" y="5204666"/>
            <a:ext cx="10145918" cy="861774"/>
          </a:xfrm>
          <a:prstGeom prst="rect">
            <a:avLst/>
          </a:prstGeom>
          <a:solidFill>
            <a:schemeClr val="bg1">
              <a:lumMod val="95000"/>
            </a:schemeClr>
          </a:solidFill>
          <a:ln>
            <a:solidFill>
              <a:srgbClr val="0070C0"/>
            </a:solidFill>
          </a:ln>
        </p:spPr>
        <p:txBody>
          <a:bodyPr wrap="square" lIns="121920" tIns="60960" rIns="121920" bIns="60960" rtlCol="0" anchor="t">
            <a:spAutoFit/>
          </a:bodyPr>
          <a:lstStyle/>
          <a:p>
            <a:r>
              <a:rPr lang="en-US" sz="2400" dirty="0"/>
              <a:t>Substitutions during a Free Position:   Offended player and offender may not substitute.</a:t>
            </a:r>
          </a:p>
        </p:txBody>
      </p:sp>
      <p:sp>
        <p:nvSpPr>
          <p:cNvPr id="7" name="Title 6">
            <a:extLst>
              <a:ext uri="{FF2B5EF4-FFF2-40B4-BE49-F238E27FC236}">
                <a16:creationId xmlns:a16="http://schemas.microsoft.com/office/drawing/2014/main" id="{74395FDF-2826-E346-B66F-F6EE53284066}"/>
              </a:ext>
            </a:extLst>
          </p:cNvPr>
          <p:cNvSpPr>
            <a:spLocks noGrp="1"/>
          </p:cNvSpPr>
          <p:nvPr>
            <p:ph type="title"/>
          </p:nvPr>
        </p:nvSpPr>
        <p:spPr>
          <a:xfrm>
            <a:off x="245679" y="-37547"/>
            <a:ext cx="10515600" cy="758825"/>
          </a:xfrm>
        </p:spPr>
        <p:txBody>
          <a:bodyPr/>
          <a:lstStyle/>
          <a:p>
            <a:r>
              <a:rPr lang="en-US" dirty="0"/>
              <a:t>Substitutions</a:t>
            </a:r>
          </a:p>
        </p:txBody>
      </p:sp>
    </p:spTree>
    <p:custDataLst>
      <p:tags r:id="rId1"/>
    </p:custDataLst>
    <p:extLst>
      <p:ext uri="{BB962C8B-B14F-4D97-AF65-F5344CB8AC3E}">
        <p14:creationId xmlns:p14="http://schemas.microsoft.com/office/powerpoint/2010/main" val="260213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descr="A person wearing a referee uniform&#10;&#10;Description automatically generated">
            <a:extLst>
              <a:ext uri="{FF2B5EF4-FFF2-40B4-BE49-F238E27FC236}">
                <a16:creationId xmlns:a16="http://schemas.microsoft.com/office/drawing/2014/main" id="{1BE98220-8EFA-55A3-9104-7BB3B855B614}"/>
              </a:ext>
            </a:extLst>
          </p:cNvPr>
          <p:cNvPicPr>
            <a:picLocks noChangeAspect="1"/>
          </p:cNvPicPr>
          <p:nvPr/>
        </p:nvPicPr>
        <p:blipFill>
          <a:blip r:embed="rId4"/>
          <a:stretch>
            <a:fillRect/>
          </a:stretch>
        </p:blipFill>
        <p:spPr>
          <a:xfrm>
            <a:off x="208877" y="1483899"/>
            <a:ext cx="2532718" cy="4114800"/>
          </a:xfrm>
          <a:prstGeom prst="rect">
            <a:avLst/>
          </a:prstGeom>
        </p:spPr>
      </p:pic>
      <p:sp>
        <p:nvSpPr>
          <p:cNvPr id="24" name="TextBox 23">
            <a:extLst>
              <a:ext uri="{FF2B5EF4-FFF2-40B4-BE49-F238E27FC236}">
                <a16:creationId xmlns:a16="http://schemas.microsoft.com/office/drawing/2014/main" id="{DAFE21B2-DD8C-31E1-D5B2-FFD2A2F4B4B1}"/>
              </a:ext>
            </a:extLst>
          </p:cNvPr>
          <p:cNvSpPr txBox="1"/>
          <p:nvPr/>
        </p:nvSpPr>
        <p:spPr>
          <a:xfrm>
            <a:off x="3000081" y="1469776"/>
            <a:ext cx="2473739" cy="1323439"/>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44444"/>
                </a:solidFill>
                <a:ea typeface="Calibri"/>
                <a:cs typeface="Calibri"/>
              </a:rPr>
              <a:t>A player who enters without going through the substitution area</a:t>
            </a:r>
            <a:endParaRPr lang="en-US" dirty="0">
              <a:ea typeface="Calibri" panose="020F0502020204030204"/>
              <a:cs typeface="Calibri" panose="020F0502020204030204"/>
            </a:endParaRPr>
          </a:p>
        </p:txBody>
      </p:sp>
      <p:sp>
        <p:nvSpPr>
          <p:cNvPr id="25" name="TextBox 24">
            <a:extLst>
              <a:ext uri="{FF2B5EF4-FFF2-40B4-BE49-F238E27FC236}">
                <a16:creationId xmlns:a16="http://schemas.microsoft.com/office/drawing/2014/main" id="{451DD6D0-417F-4416-E08C-C61AC4D32551}"/>
              </a:ext>
            </a:extLst>
          </p:cNvPr>
          <p:cNvSpPr txBox="1"/>
          <p:nvPr/>
        </p:nvSpPr>
        <p:spPr>
          <a:xfrm>
            <a:off x="5740000" y="1987142"/>
            <a:ext cx="2473739" cy="1323439"/>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444444"/>
                </a:solidFill>
                <a:ea typeface="Calibri"/>
                <a:cs typeface="Calibri"/>
              </a:rPr>
              <a:t>A player who enters prior to the teammate leaving the field</a:t>
            </a:r>
            <a:endParaRPr lang="en-US" sz="2000">
              <a:ea typeface="Calibri"/>
              <a:cs typeface="Calibri"/>
            </a:endParaRPr>
          </a:p>
        </p:txBody>
      </p:sp>
      <p:sp>
        <p:nvSpPr>
          <p:cNvPr id="27" name="TextBox 26">
            <a:extLst>
              <a:ext uri="{FF2B5EF4-FFF2-40B4-BE49-F238E27FC236}">
                <a16:creationId xmlns:a16="http://schemas.microsoft.com/office/drawing/2014/main" id="{95DE3154-C800-6B2F-84E8-17FF52E36373}"/>
              </a:ext>
            </a:extLst>
          </p:cNvPr>
          <p:cNvSpPr txBox="1"/>
          <p:nvPr/>
        </p:nvSpPr>
        <p:spPr>
          <a:xfrm>
            <a:off x="5740000" y="988235"/>
            <a:ext cx="2380743" cy="707886"/>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44444"/>
                </a:solidFill>
                <a:ea typeface="Calibri"/>
                <a:cs typeface="Calibri"/>
              </a:rPr>
              <a:t>An extra player on the field</a:t>
            </a:r>
            <a:endParaRPr lang="en-US" sz="2000" dirty="0">
              <a:ea typeface="Calibri"/>
              <a:cs typeface="Calibri"/>
            </a:endParaRPr>
          </a:p>
        </p:txBody>
      </p:sp>
      <p:graphicFrame>
        <p:nvGraphicFramePr>
          <p:cNvPr id="3" name="Diagram 2">
            <a:extLst>
              <a:ext uri="{FF2B5EF4-FFF2-40B4-BE49-F238E27FC236}">
                <a16:creationId xmlns:a16="http://schemas.microsoft.com/office/drawing/2014/main" id="{1C54BF38-3CB4-9540-B744-CA2F20C2A907}"/>
              </a:ext>
            </a:extLst>
          </p:cNvPr>
          <p:cNvGraphicFramePr/>
          <p:nvPr>
            <p:extLst>
              <p:ext uri="{D42A27DB-BD31-4B8C-83A1-F6EECF244321}">
                <p14:modId xmlns:p14="http://schemas.microsoft.com/office/powerpoint/2010/main" val="220598965"/>
              </p:ext>
            </p:extLst>
          </p:nvPr>
        </p:nvGraphicFramePr>
        <p:xfrm>
          <a:off x="4236950" y="4069804"/>
          <a:ext cx="6038398" cy="15696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2" name="TextBox 31">
            <a:extLst>
              <a:ext uri="{FF2B5EF4-FFF2-40B4-BE49-F238E27FC236}">
                <a16:creationId xmlns:a16="http://schemas.microsoft.com/office/drawing/2014/main" id="{9A5B6CEE-7A01-5CD4-E590-782426761FAB}"/>
              </a:ext>
            </a:extLst>
          </p:cNvPr>
          <p:cNvSpPr txBox="1"/>
          <p:nvPr/>
        </p:nvSpPr>
        <p:spPr>
          <a:xfrm>
            <a:off x="3907213" y="5624077"/>
            <a:ext cx="6316146" cy="2954655"/>
          </a:xfrm>
          <a:prstGeom prst="rect">
            <a:avLst/>
          </a:prstGeom>
          <a:solidFill>
            <a:schemeClr val="bg1">
              <a:alpha val="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u="sng" dirty="0">
                <a:solidFill>
                  <a:srgbClr val="FF0000"/>
                </a:solidFill>
                <a:ea typeface="Calibri"/>
                <a:cs typeface="Calibri"/>
              </a:rPr>
              <a:t>Exception</a:t>
            </a:r>
          </a:p>
          <a:p>
            <a:pPr algn="ctr"/>
            <a:r>
              <a:rPr lang="en-US" sz="2000" i="1" dirty="0">
                <a:solidFill>
                  <a:srgbClr val="FF0000"/>
                </a:solidFill>
                <a:ea typeface="Calibri"/>
                <a:cs typeface="Calibri"/>
              </a:rPr>
              <a:t>When a Suspended or Ejected player returns to the game, a misconduct card (yellow) shall be given to the coach.</a:t>
            </a:r>
          </a:p>
          <a:p>
            <a:endParaRPr lang="en-US" sz="2400" dirty="0">
              <a:cs typeface="Calibri"/>
            </a:endParaRPr>
          </a:p>
          <a:p>
            <a:endParaRPr lang="en-US" sz="2400" dirty="0">
              <a:cs typeface="Calibri"/>
            </a:endParaRPr>
          </a:p>
          <a:p>
            <a:endParaRPr lang="en-US" sz="2000" dirty="0">
              <a:solidFill>
                <a:srgbClr val="444444"/>
              </a:solidFill>
              <a:cs typeface="Calibri"/>
            </a:endParaRPr>
          </a:p>
          <a:p>
            <a:endParaRPr lang="en-US" sz="2000" dirty="0">
              <a:solidFill>
                <a:srgbClr val="444444"/>
              </a:solidFill>
              <a:cs typeface="Calibri"/>
            </a:endParaRPr>
          </a:p>
          <a:p>
            <a:endParaRPr lang="en-US" sz="2000" dirty="0">
              <a:solidFill>
                <a:srgbClr val="444444"/>
              </a:solidFill>
              <a:cs typeface="Calibri"/>
            </a:endParaRPr>
          </a:p>
          <a:p>
            <a:endParaRPr lang="en-US" dirty="0"/>
          </a:p>
        </p:txBody>
      </p:sp>
      <p:sp>
        <p:nvSpPr>
          <p:cNvPr id="26" name="TextBox 25">
            <a:extLst>
              <a:ext uri="{FF2B5EF4-FFF2-40B4-BE49-F238E27FC236}">
                <a16:creationId xmlns:a16="http://schemas.microsoft.com/office/drawing/2014/main" id="{2214584B-767F-2A73-3F97-253593605D21}"/>
              </a:ext>
            </a:extLst>
          </p:cNvPr>
          <p:cNvSpPr txBox="1"/>
          <p:nvPr/>
        </p:nvSpPr>
        <p:spPr>
          <a:xfrm>
            <a:off x="8513100" y="1315887"/>
            <a:ext cx="2473739" cy="1631216"/>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44444"/>
                </a:solidFill>
                <a:ea typeface="Calibri"/>
                <a:cs typeface="Calibri"/>
              </a:rPr>
              <a:t>A player not listed or incorrectly listed on the roster or in the scorebook at the start of the game</a:t>
            </a:r>
            <a:endParaRPr lang="en-US" sz="2000" dirty="0"/>
          </a:p>
        </p:txBody>
      </p:sp>
      <p:sp>
        <p:nvSpPr>
          <p:cNvPr id="5" name="TextBox 4">
            <a:extLst>
              <a:ext uri="{FF2B5EF4-FFF2-40B4-BE49-F238E27FC236}">
                <a16:creationId xmlns:a16="http://schemas.microsoft.com/office/drawing/2014/main" id="{24DB5DEF-983E-0443-BD34-D6B995C9B187}"/>
              </a:ext>
            </a:extLst>
          </p:cNvPr>
          <p:cNvSpPr txBox="1"/>
          <p:nvPr/>
        </p:nvSpPr>
        <p:spPr>
          <a:xfrm>
            <a:off x="4288939" y="3698841"/>
            <a:ext cx="6316146" cy="461665"/>
          </a:xfrm>
          <a:prstGeom prst="rect">
            <a:avLst/>
          </a:prstGeom>
          <a:noFill/>
        </p:spPr>
        <p:txBody>
          <a:bodyPr wrap="square" rtlCol="0">
            <a:spAutoFit/>
          </a:bodyPr>
          <a:lstStyle/>
          <a:p>
            <a:r>
              <a:rPr lang="en-US" sz="2400" b="1" dirty="0">
                <a:solidFill>
                  <a:srgbClr val="002060"/>
                </a:solidFill>
              </a:rPr>
              <a:t>Procedure for Minor Foul: Illegal Substitution</a:t>
            </a:r>
          </a:p>
        </p:txBody>
      </p:sp>
      <p:sp>
        <p:nvSpPr>
          <p:cNvPr id="6" name="Title 5">
            <a:extLst>
              <a:ext uri="{FF2B5EF4-FFF2-40B4-BE49-F238E27FC236}">
                <a16:creationId xmlns:a16="http://schemas.microsoft.com/office/drawing/2014/main" id="{B16872A2-273B-5C45-9419-845AB3967063}"/>
              </a:ext>
            </a:extLst>
          </p:cNvPr>
          <p:cNvSpPr>
            <a:spLocks noGrp="1"/>
          </p:cNvSpPr>
          <p:nvPr>
            <p:ph type="title"/>
          </p:nvPr>
        </p:nvSpPr>
        <p:spPr/>
        <p:txBody>
          <a:bodyPr/>
          <a:lstStyle/>
          <a:p>
            <a:r>
              <a:rPr lang="en-US" dirty="0"/>
              <a:t>Illegal Substitution</a:t>
            </a:r>
          </a:p>
        </p:txBody>
      </p:sp>
    </p:spTree>
    <p:custDataLst>
      <p:tags r:id="rId1"/>
    </p:custDataLst>
    <p:extLst>
      <p:ext uri="{BB962C8B-B14F-4D97-AF65-F5344CB8AC3E}">
        <p14:creationId xmlns:p14="http://schemas.microsoft.com/office/powerpoint/2010/main" val="117069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32"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referee uniform&#10;&#10;Description automatically generated">
            <a:extLst>
              <a:ext uri="{FF2B5EF4-FFF2-40B4-BE49-F238E27FC236}">
                <a16:creationId xmlns:a16="http://schemas.microsoft.com/office/drawing/2014/main" id="{E02EEE8A-D9FD-4A4C-BA15-D0789A97E5A3}"/>
              </a:ext>
            </a:extLst>
          </p:cNvPr>
          <p:cNvPicPr>
            <a:picLocks noChangeAspect="1"/>
          </p:cNvPicPr>
          <p:nvPr/>
        </p:nvPicPr>
        <p:blipFill rotWithShape="1">
          <a:blip r:embed="rId4"/>
          <a:srcRect l="5066" t="-265" r="-881" b="265"/>
          <a:stretch/>
        </p:blipFill>
        <p:spPr>
          <a:xfrm>
            <a:off x="150744" y="1407795"/>
            <a:ext cx="4303759" cy="373874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graphicFrame>
        <p:nvGraphicFramePr>
          <p:cNvPr id="6" name="Content Placeholder 3">
            <a:extLst>
              <a:ext uri="{FF2B5EF4-FFF2-40B4-BE49-F238E27FC236}">
                <a16:creationId xmlns:a16="http://schemas.microsoft.com/office/drawing/2014/main" id="{315F10C3-BE7B-B34E-BBE1-A33D073F7A4E}"/>
              </a:ext>
            </a:extLst>
          </p:cNvPr>
          <p:cNvGraphicFramePr>
            <a:graphicFrameLocks/>
          </p:cNvGraphicFramePr>
          <p:nvPr>
            <p:extLst>
              <p:ext uri="{D42A27DB-BD31-4B8C-83A1-F6EECF244321}">
                <p14:modId xmlns:p14="http://schemas.microsoft.com/office/powerpoint/2010/main" val="726570916"/>
              </p:ext>
            </p:extLst>
          </p:nvPr>
        </p:nvGraphicFramePr>
        <p:xfrm>
          <a:off x="4814844" y="1690816"/>
          <a:ext cx="7125444" cy="34763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a:extLst>
              <a:ext uri="{FF2B5EF4-FFF2-40B4-BE49-F238E27FC236}">
                <a16:creationId xmlns:a16="http://schemas.microsoft.com/office/drawing/2014/main" id="{43F9C065-BD1F-9342-BD23-E2704351CD71}"/>
              </a:ext>
            </a:extLst>
          </p:cNvPr>
          <p:cNvSpPr>
            <a:spLocks noGrp="1"/>
          </p:cNvSpPr>
          <p:nvPr>
            <p:ph type="title"/>
          </p:nvPr>
        </p:nvSpPr>
        <p:spPr/>
        <p:txBody>
          <a:bodyPr/>
          <a:lstStyle/>
          <a:p>
            <a:r>
              <a:rPr lang="en-US" dirty="0"/>
              <a:t>Scoring</a:t>
            </a:r>
          </a:p>
        </p:txBody>
      </p:sp>
    </p:spTree>
    <p:custDataLst>
      <p:tags r:id="rId1"/>
    </p:custDataLst>
    <p:extLst>
      <p:ext uri="{BB962C8B-B14F-4D97-AF65-F5344CB8AC3E}">
        <p14:creationId xmlns:p14="http://schemas.microsoft.com/office/powerpoint/2010/main" val="347570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73619218-4660-B44D-876C-77C1ACCAE6E0}"/>
              </a:ext>
            </a:extLst>
          </p:cNvPr>
          <p:cNvGraphicFramePr>
            <a:graphicFrameLocks/>
          </p:cNvGraphicFramePr>
          <p:nvPr>
            <p:extLst>
              <p:ext uri="{D42A27DB-BD31-4B8C-83A1-F6EECF244321}">
                <p14:modId xmlns:p14="http://schemas.microsoft.com/office/powerpoint/2010/main" val="1987082236"/>
              </p:ext>
            </p:extLst>
          </p:nvPr>
        </p:nvGraphicFramePr>
        <p:xfrm>
          <a:off x="226131" y="2265218"/>
          <a:ext cx="7161806" cy="34123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7BCA74D3-5EE5-C14C-A3E3-E9DF46553530}"/>
              </a:ext>
            </a:extLst>
          </p:cNvPr>
          <p:cNvPicPr>
            <a:picLocks noChangeAspect="1"/>
          </p:cNvPicPr>
          <p:nvPr/>
        </p:nvPicPr>
        <p:blipFill>
          <a:blip r:embed="rId9"/>
          <a:stretch>
            <a:fillRect/>
          </a:stretch>
        </p:blipFill>
        <p:spPr>
          <a:xfrm>
            <a:off x="7838023" y="1869332"/>
            <a:ext cx="4040951" cy="3808268"/>
          </a:xfrm>
          <a:prstGeom prst="rect">
            <a:avLst/>
          </a:prstGeom>
        </p:spPr>
      </p:pic>
      <p:sp>
        <p:nvSpPr>
          <p:cNvPr id="4" name="Title 3">
            <a:extLst>
              <a:ext uri="{FF2B5EF4-FFF2-40B4-BE49-F238E27FC236}">
                <a16:creationId xmlns:a16="http://schemas.microsoft.com/office/drawing/2014/main" id="{FC8975BE-8A68-2843-913C-A03DBEF631DF}"/>
              </a:ext>
            </a:extLst>
          </p:cNvPr>
          <p:cNvSpPr>
            <a:spLocks noGrp="1"/>
          </p:cNvSpPr>
          <p:nvPr>
            <p:ph type="title"/>
          </p:nvPr>
        </p:nvSpPr>
        <p:spPr/>
        <p:txBody>
          <a:bodyPr/>
          <a:lstStyle/>
          <a:p>
            <a:r>
              <a:rPr lang="en-US" dirty="0"/>
              <a:t>Scoring</a:t>
            </a:r>
          </a:p>
        </p:txBody>
      </p:sp>
    </p:spTree>
    <p:custDataLst>
      <p:tags r:id="rId1"/>
    </p:custDataLst>
    <p:extLst>
      <p:ext uri="{BB962C8B-B14F-4D97-AF65-F5344CB8AC3E}">
        <p14:creationId xmlns:p14="http://schemas.microsoft.com/office/powerpoint/2010/main" val="2726615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A7ED-518B-DA4B-AD0B-90E5A7CBBC17}"/>
              </a:ext>
            </a:extLst>
          </p:cNvPr>
          <p:cNvSpPr>
            <a:spLocks noGrp="1"/>
          </p:cNvSpPr>
          <p:nvPr>
            <p:ph type="title"/>
          </p:nvPr>
        </p:nvSpPr>
        <p:spPr/>
        <p:txBody>
          <a:bodyPr/>
          <a:lstStyle/>
          <a:p>
            <a:r>
              <a:rPr lang="en-US" dirty="0"/>
              <a:t>Starting and Restarting Play</a:t>
            </a:r>
          </a:p>
        </p:txBody>
      </p:sp>
      <p:pic>
        <p:nvPicPr>
          <p:cNvPr id="5" name="Picture 4" descr="A group of women playing lacrosse&#10;&#10;Description automatically generated">
            <a:extLst>
              <a:ext uri="{FF2B5EF4-FFF2-40B4-BE49-F238E27FC236}">
                <a16:creationId xmlns:a16="http://schemas.microsoft.com/office/drawing/2014/main" id="{64F0E478-9EDE-7B41-B46D-F71BBF58B7E9}"/>
              </a:ext>
            </a:extLst>
          </p:cNvPr>
          <p:cNvPicPr>
            <a:picLocks noChangeAspect="1"/>
          </p:cNvPicPr>
          <p:nvPr/>
        </p:nvPicPr>
        <p:blipFill rotWithShape="1">
          <a:blip r:embed="rId2"/>
          <a:srcRect l="9381" t="16863" r="11466" b="14368"/>
          <a:stretch/>
        </p:blipFill>
        <p:spPr>
          <a:xfrm>
            <a:off x="2047009" y="2057400"/>
            <a:ext cx="4447309" cy="3044536"/>
          </a:xfrm>
          <a:prstGeom prst="rect">
            <a:avLst/>
          </a:prstGeom>
        </p:spPr>
      </p:pic>
      <p:sp>
        <p:nvSpPr>
          <p:cNvPr id="6" name="TextBox 5">
            <a:extLst>
              <a:ext uri="{FF2B5EF4-FFF2-40B4-BE49-F238E27FC236}">
                <a16:creationId xmlns:a16="http://schemas.microsoft.com/office/drawing/2014/main" id="{0C0B00C6-911B-C148-BC18-CD2AAD3F5641}"/>
              </a:ext>
            </a:extLst>
          </p:cNvPr>
          <p:cNvSpPr txBox="1"/>
          <p:nvPr/>
        </p:nvSpPr>
        <p:spPr>
          <a:xfrm>
            <a:off x="7855528" y="1601681"/>
            <a:ext cx="3813463" cy="3108543"/>
          </a:xfrm>
          <a:prstGeom prst="rect">
            <a:avLst/>
          </a:prstGeom>
          <a:noFill/>
        </p:spPr>
        <p:txBody>
          <a:bodyPr wrap="square" rtlCol="0">
            <a:spAutoFit/>
          </a:bodyPr>
          <a:lstStyle/>
          <a:p>
            <a:r>
              <a:rPr lang="en-US" sz="2800" b="1" dirty="0">
                <a:solidFill>
                  <a:srgbClr val="002060"/>
                </a:solidFill>
              </a:rPr>
              <a:t>The Draw is used to </a:t>
            </a:r>
            <a:r>
              <a:rPr lang="en-US" sz="2800" b="1" u="sng" dirty="0">
                <a:solidFill>
                  <a:srgbClr val="002060"/>
                </a:solidFill>
              </a:rPr>
              <a:t>start</a:t>
            </a:r>
            <a:r>
              <a:rPr lang="en-US" sz="2800" b="1" dirty="0">
                <a:solidFill>
                  <a:srgbClr val="002060"/>
                </a:solidFill>
              </a:rPr>
              <a:t> the game, each quarter and overtime.</a:t>
            </a:r>
          </a:p>
          <a:p>
            <a:endParaRPr lang="en-US" sz="2800" b="1" dirty="0">
              <a:solidFill>
                <a:srgbClr val="002060"/>
              </a:solidFill>
            </a:endParaRPr>
          </a:p>
          <a:p>
            <a:endParaRPr lang="en-US" sz="2800" b="1" dirty="0">
              <a:solidFill>
                <a:srgbClr val="002060"/>
              </a:solidFill>
            </a:endParaRPr>
          </a:p>
          <a:p>
            <a:r>
              <a:rPr lang="en-US" sz="2800" b="1" dirty="0">
                <a:solidFill>
                  <a:srgbClr val="002060"/>
                </a:solidFill>
              </a:rPr>
              <a:t>The Draw is used to </a:t>
            </a:r>
            <a:r>
              <a:rPr lang="en-US" sz="2800" b="1" u="sng" dirty="0">
                <a:solidFill>
                  <a:srgbClr val="002060"/>
                </a:solidFill>
              </a:rPr>
              <a:t>restart</a:t>
            </a:r>
            <a:r>
              <a:rPr lang="en-US" sz="2800" b="1" dirty="0">
                <a:solidFill>
                  <a:srgbClr val="002060"/>
                </a:solidFill>
              </a:rPr>
              <a:t> play after goals</a:t>
            </a:r>
          </a:p>
        </p:txBody>
      </p:sp>
    </p:spTree>
    <p:extLst>
      <p:ext uri="{BB962C8B-B14F-4D97-AF65-F5344CB8AC3E}">
        <p14:creationId xmlns:p14="http://schemas.microsoft.com/office/powerpoint/2010/main" val="373717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06DC8B-4AF9-664B-B9CC-BB0503BE6FC7}"/>
              </a:ext>
            </a:extLst>
          </p:cNvPr>
          <p:cNvSpPr txBox="1"/>
          <p:nvPr/>
        </p:nvSpPr>
        <p:spPr>
          <a:xfrm rot="5400000">
            <a:off x="3131066" y="4377324"/>
            <a:ext cx="609601" cy="338554"/>
          </a:xfrm>
          <a:prstGeom prst="rect">
            <a:avLst/>
          </a:prstGeom>
          <a:noFill/>
        </p:spPr>
        <p:txBody>
          <a:bodyPr wrap="square" rtlCol="0">
            <a:spAutoFit/>
          </a:bodyPr>
          <a:lstStyle/>
          <a:p>
            <a:r>
              <a:rPr lang="en-US" sz="1600"/>
              <a:t>O X</a:t>
            </a:r>
          </a:p>
        </p:txBody>
      </p:sp>
      <p:sp>
        <p:nvSpPr>
          <p:cNvPr id="8" name="TextBox 7">
            <a:extLst>
              <a:ext uri="{FF2B5EF4-FFF2-40B4-BE49-F238E27FC236}">
                <a16:creationId xmlns:a16="http://schemas.microsoft.com/office/drawing/2014/main" id="{3347489C-62B4-9041-91F9-6C906A676AD7}"/>
              </a:ext>
            </a:extLst>
          </p:cNvPr>
          <p:cNvSpPr txBox="1"/>
          <p:nvPr/>
        </p:nvSpPr>
        <p:spPr>
          <a:xfrm rot="5400000">
            <a:off x="3417056" y="1557682"/>
            <a:ext cx="609601" cy="338554"/>
          </a:xfrm>
          <a:prstGeom prst="rect">
            <a:avLst/>
          </a:prstGeom>
          <a:noFill/>
        </p:spPr>
        <p:txBody>
          <a:bodyPr wrap="square" rtlCol="0">
            <a:spAutoFit/>
          </a:bodyPr>
          <a:lstStyle/>
          <a:p>
            <a:r>
              <a:rPr lang="en-US" sz="1600"/>
              <a:t>O X</a:t>
            </a:r>
          </a:p>
        </p:txBody>
      </p:sp>
      <p:sp>
        <p:nvSpPr>
          <p:cNvPr id="9" name="TextBox 8">
            <a:extLst>
              <a:ext uri="{FF2B5EF4-FFF2-40B4-BE49-F238E27FC236}">
                <a16:creationId xmlns:a16="http://schemas.microsoft.com/office/drawing/2014/main" id="{EA940ABE-13A6-7541-9AFB-BF91969D5324}"/>
              </a:ext>
            </a:extLst>
          </p:cNvPr>
          <p:cNvSpPr txBox="1"/>
          <p:nvPr/>
        </p:nvSpPr>
        <p:spPr>
          <a:xfrm rot="17604662">
            <a:off x="3421633" y="3143056"/>
            <a:ext cx="609601" cy="338554"/>
          </a:xfrm>
          <a:prstGeom prst="rect">
            <a:avLst/>
          </a:prstGeom>
          <a:noFill/>
        </p:spPr>
        <p:txBody>
          <a:bodyPr wrap="square" rtlCol="0">
            <a:spAutoFit/>
          </a:bodyPr>
          <a:lstStyle/>
          <a:p>
            <a:r>
              <a:rPr lang="en-US" sz="1600"/>
              <a:t>O X</a:t>
            </a:r>
          </a:p>
        </p:txBody>
      </p:sp>
      <p:sp>
        <p:nvSpPr>
          <p:cNvPr id="10" name="TextBox 9">
            <a:extLst>
              <a:ext uri="{FF2B5EF4-FFF2-40B4-BE49-F238E27FC236}">
                <a16:creationId xmlns:a16="http://schemas.microsoft.com/office/drawing/2014/main" id="{A6212E7C-1861-D742-951A-2C216A3184C0}"/>
              </a:ext>
            </a:extLst>
          </p:cNvPr>
          <p:cNvSpPr txBox="1"/>
          <p:nvPr/>
        </p:nvSpPr>
        <p:spPr>
          <a:xfrm rot="6258301">
            <a:off x="3417057" y="5258510"/>
            <a:ext cx="609601" cy="338554"/>
          </a:xfrm>
          <a:prstGeom prst="rect">
            <a:avLst/>
          </a:prstGeom>
          <a:noFill/>
        </p:spPr>
        <p:txBody>
          <a:bodyPr wrap="square" rtlCol="0">
            <a:spAutoFit/>
          </a:bodyPr>
          <a:lstStyle/>
          <a:p>
            <a:r>
              <a:rPr lang="en-US" sz="1600"/>
              <a:t>O X</a:t>
            </a:r>
          </a:p>
        </p:txBody>
      </p:sp>
      <p:sp>
        <p:nvSpPr>
          <p:cNvPr id="11" name="TextBox 10">
            <a:extLst>
              <a:ext uri="{FF2B5EF4-FFF2-40B4-BE49-F238E27FC236}">
                <a16:creationId xmlns:a16="http://schemas.microsoft.com/office/drawing/2014/main" id="{0145C317-B143-2B4D-9E09-FAD2D230D824}"/>
              </a:ext>
            </a:extLst>
          </p:cNvPr>
          <p:cNvSpPr txBox="1"/>
          <p:nvPr/>
        </p:nvSpPr>
        <p:spPr>
          <a:xfrm rot="5400000">
            <a:off x="7822335" y="3184939"/>
            <a:ext cx="609601" cy="338554"/>
          </a:xfrm>
          <a:prstGeom prst="rect">
            <a:avLst/>
          </a:prstGeom>
          <a:noFill/>
        </p:spPr>
        <p:txBody>
          <a:bodyPr wrap="square" rtlCol="0">
            <a:spAutoFit/>
          </a:bodyPr>
          <a:lstStyle/>
          <a:p>
            <a:r>
              <a:rPr lang="en-US" sz="1600"/>
              <a:t>O X</a:t>
            </a:r>
          </a:p>
        </p:txBody>
      </p:sp>
      <p:sp>
        <p:nvSpPr>
          <p:cNvPr id="12" name="TextBox 11">
            <a:extLst>
              <a:ext uri="{FF2B5EF4-FFF2-40B4-BE49-F238E27FC236}">
                <a16:creationId xmlns:a16="http://schemas.microsoft.com/office/drawing/2014/main" id="{B7D09719-326C-5F4F-AC12-C8F307DFD118}"/>
              </a:ext>
            </a:extLst>
          </p:cNvPr>
          <p:cNvSpPr txBox="1"/>
          <p:nvPr/>
        </p:nvSpPr>
        <p:spPr>
          <a:xfrm rot="5400000">
            <a:off x="8287297" y="2397227"/>
            <a:ext cx="609601" cy="338554"/>
          </a:xfrm>
          <a:prstGeom prst="rect">
            <a:avLst/>
          </a:prstGeom>
          <a:noFill/>
        </p:spPr>
        <p:txBody>
          <a:bodyPr wrap="square" rtlCol="0">
            <a:spAutoFit/>
          </a:bodyPr>
          <a:lstStyle/>
          <a:p>
            <a:r>
              <a:rPr lang="en-US" sz="1600"/>
              <a:t>O X</a:t>
            </a:r>
          </a:p>
        </p:txBody>
      </p:sp>
      <p:sp>
        <p:nvSpPr>
          <p:cNvPr id="13" name="TextBox 12">
            <a:extLst>
              <a:ext uri="{FF2B5EF4-FFF2-40B4-BE49-F238E27FC236}">
                <a16:creationId xmlns:a16="http://schemas.microsoft.com/office/drawing/2014/main" id="{670CA513-3FCA-4143-840B-BC625DE5F893}"/>
              </a:ext>
            </a:extLst>
          </p:cNvPr>
          <p:cNvSpPr txBox="1"/>
          <p:nvPr/>
        </p:nvSpPr>
        <p:spPr>
          <a:xfrm rot="5400000">
            <a:off x="8127016" y="4420860"/>
            <a:ext cx="609601" cy="338554"/>
          </a:xfrm>
          <a:prstGeom prst="rect">
            <a:avLst/>
          </a:prstGeom>
          <a:noFill/>
        </p:spPr>
        <p:txBody>
          <a:bodyPr wrap="square" rtlCol="0">
            <a:spAutoFit/>
          </a:bodyPr>
          <a:lstStyle/>
          <a:p>
            <a:r>
              <a:rPr lang="en-US" sz="1600"/>
              <a:t>O X</a:t>
            </a:r>
          </a:p>
        </p:txBody>
      </p:sp>
      <p:sp>
        <p:nvSpPr>
          <p:cNvPr id="14" name="TextBox 13">
            <a:extLst>
              <a:ext uri="{FF2B5EF4-FFF2-40B4-BE49-F238E27FC236}">
                <a16:creationId xmlns:a16="http://schemas.microsoft.com/office/drawing/2014/main" id="{F081FA4F-604D-9348-BBFF-DA1701C1F919}"/>
              </a:ext>
            </a:extLst>
          </p:cNvPr>
          <p:cNvSpPr txBox="1"/>
          <p:nvPr/>
        </p:nvSpPr>
        <p:spPr>
          <a:xfrm rot="5400000">
            <a:off x="8656629" y="3243710"/>
            <a:ext cx="609601" cy="338554"/>
          </a:xfrm>
          <a:prstGeom prst="rect">
            <a:avLst/>
          </a:prstGeom>
          <a:noFill/>
        </p:spPr>
        <p:txBody>
          <a:bodyPr wrap="square" rtlCol="0">
            <a:spAutoFit/>
          </a:bodyPr>
          <a:lstStyle/>
          <a:p>
            <a:r>
              <a:rPr lang="en-US" sz="1600"/>
              <a:t>O X</a:t>
            </a:r>
          </a:p>
        </p:txBody>
      </p:sp>
      <p:sp>
        <p:nvSpPr>
          <p:cNvPr id="15" name="TextBox 14">
            <a:extLst>
              <a:ext uri="{FF2B5EF4-FFF2-40B4-BE49-F238E27FC236}">
                <a16:creationId xmlns:a16="http://schemas.microsoft.com/office/drawing/2014/main" id="{3D09F921-A29D-EC45-A2A2-CB955564B6C1}"/>
              </a:ext>
            </a:extLst>
          </p:cNvPr>
          <p:cNvSpPr txBox="1"/>
          <p:nvPr/>
        </p:nvSpPr>
        <p:spPr>
          <a:xfrm rot="2900838">
            <a:off x="4797761" y="3999279"/>
            <a:ext cx="970403" cy="338554"/>
          </a:xfrm>
          <a:prstGeom prst="rect">
            <a:avLst/>
          </a:prstGeom>
          <a:noFill/>
        </p:spPr>
        <p:txBody>
          <a:bodyPr wrap="square" rtlCol="0">
            <a:spAutoFit/>
          </a:bodyPr>
          <a:lstStyle/>
          <a:p>
            <a:r>
              <a:rPr lang="en-US" sz="1600"/>
              <a:t>O    X</a:t>
            </a:r>
          </a:p>
        </p:txBody>
      </p:sp>
      <p:sp>
        <p:nvSpPr>
          <p:cNvPr id="16" name="TextBox 15">
            <a:extLst>
              <a:ext uri="{FF2B5EF4-FFF2-40B4-BE49-F238E27FC236}">
                <a16:creationId xmlns:a16="http://schemas.microsoft.com/office/drawing/2014/main" id="{A0C02350-5A34-D24B-AE50-514D44E90348}"/>
              </a:ext>
            </a:extLst>
          </p:cNvPr>
          <p:cNvSpPr txBox="1"/>
          <p:nvPr/>
        </p:nvSpPr>
        <p:spPr>
          <a:xfrm rot="8628990" flipV="1">
            <a:off x="6613355" y="3912448"/>
            <a:ext cx="588588" cy="338554"/>
          </a:xfrm>
          <a:prstGeom prst="rect">
            <a:avLst/>
          </a:prstGeom>
          <a:noFill/>
        </p:spPr>
        <p:txBody>
          <a:bodyPr wrap="square" rtlCol="0">
            <a:spAutoFit/>
          </a:bodyPr>
          <a:lstStyle/>
          <a:p>
            <a:r>
              <a:rPr lang="en-US" sz="1600"/>
              <a:t>O X</a:t>
            </a:r>
          </a:p>
        </p:txBody>
      </p:sp>
      <p:sp>
        <p:nvSpPr>
          <p:cNvPr id="18" name="Oval 17">
            <a:extLst>
              <a:ext uri="{FF2B5EF4-FFF2-40B4-BE49-F238E27FC236}">
                <a16:creationId xmlns:a16="http://schemas.microsoft.com/office/drawing/2014/main" id="{5159ACBD-05DA-544B-BABC-95E34A647CC5}"/>
              </a:ext>
            </a:extLst>
          </p:cNvPr>
          <p:cNvSpPr/>
          <p:nvPr/>
        </p:nvSpPr>
        <p:spPr>
          <a:xfrm>
            <a:off x="5994400" y="3284701"/>
            <a:ext cx="203200" cy="21826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F0E3E834-82A1-D547-96AF-E30BDF21DFF0}"/>
              </a:ext>
            </a:extLst>
          </p:cNvPr>
          <p:cNvSpPr txBox="1"/>
          <p:nvPr/>
        </p:nvSpPr>
        <p:spPr>
          <a:xfrm>
            <a:off x="5698709" y="3228319"/>
            <a:ext cx="970403" cy="338554"/>
          </a:xfrm>
          <a:prstGeom prst="rect">
            <a:avLst/>
          </a:prstGeom>
          <a:noFill/>
        </p:spPr>
        <p:txBody>
          <a:bodyPr wrap="square" rtlCol="0">
            <a:spAutoFit/>
          </a:bodyPr>
          <a:lstStyle/>
          <a:p>
            <a:r>
              <a:rPr lang="en-US" sz="1600"/>
              <a:t>O        X</a:t>
            </a:r>
          </a:p>
        </p:txBody>
      </p:sp>
      <p:sp>
        <p:nvSpPr>
          <p:cNvPr id="20" name="TextBox 19">
            <a:extLst>
              <a:ext uri="{FF2B5EF4-FFF2-40B4-BE49-F238E27FC236}">
                <a16:creationId xmlns:a16="http://schemas.microsoft.com/office/drawing/2014/main" id="{27F52E3C-36D0-2047-8593-B5F6167CFEF4}"/>
              </a:ext>
            </a:extLst>
          </p:cNvPr>
          <p:cNvSpPr txBox="1"/>
          <p:nvPr/>
        </p:nvSpPr>
        <p:spPr>
          <a:xfrm>
            <a:off x="1922157" y="3296083"/>
            <a:ext cx="601400" cy="338554"/>
          </a:xfrm>
          <a:prstGeom prst="rect">
            <a:avLst/>
          </a:prstGeom>
          <a:noFill/>
        </p:spPr>
        <p:txBody>
          <a:bodyPr wrap="square" rtlCol="0">
            <a:spAutoFit/>
          </a:bodyPr>
          <a:lstStyle/>
          <a:p>
            <a:r>
              <a:rPr lang="en-US" sz="1600"/>
              <a:t>GK</a:t>
            </a:r>
          </a:p>
        </p:txBody>
      </p:sp>
      <p:sp>
        <p:nvSpPr>
          <p:cNvPr id="22" name="TextBox 21">
            <a:extLst>
              <a:ext uri="{FF2B5EF4-FFF2-40B4-BE49-F238E27FC236}">
                <a16:creationId xmlns:a16="http://schemas.microsoft.com/office/drawing/2014/main" id="{3E34F619-7154-F646-A65B-4D09AF994CA3}"/>
              </a:ext>
            </a:extLst>
          </p:cNvPr>
          <p:cNvSpPr txBox="1"/>
          <p:nvPr/>
        </p:nvSpPr>
        <p:spPr>
          <a:xfrm>
            <a:off x="10058400" y="3249839"/>
            <a:ext cx="601400" cy="338554"/>
          </a:xfrm>
          <a:prstGeom prst="rect">
            <a:avLst/>
          </a:prstGeom>
          <a:noFill/>
        </p:spPr>
        <p:txBody>
          <a:bodyPr wrap="square" rtlCol="0">
            <a:spAutoFit/>
          </a:bodyPr>
          <a:lstStyle/>
          <a:p>
            <a:r>
              <a:rPr lang="en-US" sz="1600"/>
              <a:t>GK</a:t>
            </a:r>
          </a:p>
        </p:txBody>
      </p:sp>
      <p:sp>
        <p:nvSpPr>
          <p:cNvPr id="7" name="Rounded Rectangle 6">
            <a:extLst>
              <a:ext uri="{FF2B5EF4-FFF2-40B4-BE49-F238E27FC236}">
                <a16:creationId xmlns:a16="http://schemas.microsoft.com/office/drawing/2014/main" id="{1BCB2FF9-8628-8B41-B68E-AA81BDA12449}"/>
              </a:ext>
            </a:extLst>
          </p:cNvPr>
          <p:cNvSpPr/>
          <p:nvPr/>
        </p:nvSpPr>
        <p:spPr>
          <a:xfrm>
            <a:off x="723279" y="1063310"/>
            <a:ext cx="2724661" cy="922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All other players must be below the restraining lines</a:t>
            </a:r>
          </a:p>
        </p:txBody>
      </p:sp>
      <p:sp>
        <p:nvSpPr>
          <p:cNvPr id="44" name="Rounded Rectangle 43">
            <a:extLst>
              <a:ext uri="{FF2B5EF4-FFF2-40B4-BE49-F238E27FC236}">
                <a16:creationId xmlns:a16="http://schemas.microsoft.com/office/drawing/2014/main" id="{AF68B172-BE75-D940-977C-93732F70C7E8}"/>
              </a:ext>
            </a:extLst>
          </p:cNvPr>
          <p:cNvSpPr/>
          <p:nvPr/>
        </p:nvSpPr>
        <p:spPr>
          <a:xfrm>
            <a:off x="4057772" y="661470"/>
            <a:ext cx="3873256" cy="922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Players taking the draw shall be in the center circle and toe the line</a:t>
            </a:r>
          </a:p>
        </p:txBody>
      </p:sp>
      <p:sp>
        <p:nvSpPr>
          <p:cNvPr id="45" name="Rounded Rectangle 44">
            <a:extLst>
              <a:ext uri="{FF2B5EF4-FFF2-40B4-BE49-F238E27FC236}">
                <a16:creationId xmlns:a16="http://schemas.microsoft.com/office/drawing/2014/main" id="{95C06D1A-C52F-FC4D-851C-D5CB56D4ED75}"/>
              </a:ext>
            </a:extLst>
          </p:cNvPr>
          <p:cNvSpPr/>
          <p:nvPr/>
        </p:nvSpPr>
        <p:spPr>
          <a:xfrm>
            <a:off x="4240367" y="4676707"/>
            <a:ext cx="3720783" cy="1142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Two other teammates from each team may be between the restraining lines, but outside the center circle</a:t>
            </a:r>
          </a:p>
        </p:txBody>
      </p:sp>
      <p:sp>
        <p:nvSpPr>
          <p:cNvPr id="46" name="Rounded Rectangle 45">
            <a:extLst>
              <a:ext uri="{FF2B5EF4-FFF2-40B4-BE49-F238E27FC236}">
                <a16:creationId xmlns:a16="http://schemas.microsoft.com/office/drawing/2014/main" id="{18C19330-29F5-BB47-A916-5E9D14FFA9B2}"/>
              </a:ext>
            </a:extLst>
          </p:cNvPr>
          <p:cNvSpPr/>
          <p:nvPr/>
        </p:nvSpPr>
        <p:spPr>
          <a:xfrm>
            <a:off x="8963162" y="3548108"/>
            <a:ext cx="2635765" cy="12538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Goalies are not allowed between the restraining lines on a draw</a:t>
            </a:r>
          </a:p>
        </p:txBody>
      </p:sp>
      <p:pic>
        <p:nvPicPr>
          <p:cNvPr id="4" name="Picture 3" descr="A green field with footprints and a yellow ball&#10;&#10;Description automatically generated">
            <a:extLst>
              <a:ext uri="{FF2B5EF4-FFF2-40B4-BE49-F238E27FC236}">
                <a16:creationId xmlns:a16="http://schemas.microsoft.com/office/drawing/2014/main" id="{2D7B5506-843E-54C5-FEB2-CAAC1802B826}"/>
              </a:ext>
            </a:extLst>
          </p:cNvPr>
          <p:cNvPicPr>
            <a:picLocks noChangeAspect="1"/>
          </p:cNvPicPr>
          <p:nvPr/>
        </p:nvPicPr>
        <p:blipFill>
          <a:blip r:embed="rId4"/>
          <a:stretch>
            <a:fillRect/>
          </a:stretch>
        </p:blipFill>
        <p:spPr>
          <a:xfrm>
            <a:off x="5398052" y="1312123"/>
            <a:ext cx="2743200" cy="2002971"/>
          </a:xfrm>
          <a:prstGeom prst="rect">
            <a:avLst/>
          </a:prstGeom>
        </p:spPr>
      </p:pic>
      <p:pic>
        <p:nvPicPr>
          <p:cNvPr id="17" name="Picture 16" descr="A green field with black footprints and a yellow ball&#10;&#10;Description automatically generated">
            <a:extLst>
              <a:ext uri="{FF2B5EF4-FFF2-40B4-BE49-F238E27FC236}">
                <a16:creationId xmlns:a16="http://schemas.microsoft.com/office/drawing/2014/main" id="{C0A394B4-7781-9973-0EC1-F62E2B17D41E}"/>
              </a:ext>
            </a:extLst>
          </p:cNvPr>
          <p:cNvPicPr>
            <a:picLocks noChangeAspect="1"/>
          </p:cNvPicPr>
          <p:nvPr/>
        </p:nvPicPr>
        <p:blipFill>
          <a:blip r:embed="rId5"/>
          <a:stretch>
            <a:fillRect/>
          </a:stretch>
        </p:blipFill>
        <p:spPr>
          <a:xfrm>
            <a:off x="7960139" y="311662"/>
            <a:ext cx="2743200" cy="1861457"/>
          </a:xfrm>
          <a:prstGeom prst="rect">
            <a:avLst/>
          </a:prstGeom>
        </p:spPr>
      </p:pic>
      <p:sp>
        <p:nvSpPr>
          <p:cNvPr id="25" name="TextBox 24">
            <a:extLst>
              <a:ext uri="{FF2B5EF4-FFF2-40B4-BE49-F238E27FC236}">
                <a16:creationId xmlns:a16="http://schemas.microsoft.com/office/drawing/2014/main" id="{7EEFAC6A-1A31-9047-B284-0B3BFC9A8A47}"/>
              </a:ext>
            </a:extLst>
          </p:cNvPr>
          <p:cNvSpPr txBox="1"/>
          <p:nvPr/>
        </p:nvSpPr>
        <p:spPr>
          <a:xfrm>
            <a:off x="115614" y="166695"/>
            <a:ext cx="4635062" cy="461665"/>
          </a:xfrm>
          <a:prstGeom prst="rect">
            <a:avLst/>
          </a:prstGeom>
          <a:noFill/>
        </p:spPr>
        <p:txBody>
          <a:bodyPr wrap="square">
            <a:spAutoFit/>
          </a:bodyPr>
          <a:lstStyle/>
          <a:p>
            <a:r>
              <a:rPr lang="en-US" sz="2400" dirty="0">
                <a:solidFill>
                  <a:srgbClr val="00205B"/>
                </a:solidFill>
                <a:latin typeface="Gobold Bold" panose="02000500000000000000" pitchFamily="2" charset="0"/>
              </a:rPr>
              <a:t>Starting Play: The Draw</a:t>
            </a:r>
          </a:p>
        </p:txBody>
      </p:sp>
    </p:spTree>
    <p:custDataLst>
      <p:tags r:id="rId1"/>
    </p:custDataLst>
    <p:extLst>
      <p:ext uri="{BB962C8B-B14F-4D97-AF65-F5344CB8AC3E}">
        <p14:creationId xmlns:p14="http://schemas.microsoft.com/office/powerpoint/2010/main" val="317375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500"/>
                            </p:stCondLst>
                            <p:childTnLst>
                              <p:par>
                                <p:cTn id="13" presetID="16" presetClass="entr" presetSubtype="21"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249"/>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4" grpId="0" animBg="1"/>
      <p:bldP spid="45" grpId="0" animBg="1"/>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877E0-90B7-0D49-9597-493EF6CC27A8}"/>
              </a:ext>
            </a:extLst>
          </p:cNvPr>
          <p:cNvSpPr>
            <a:spLocks noGrp="1"/>
          </p:cNvSpPr>
          <p:nvPr>
            <p:ph type="title"/>
          </p:nvPr>
        </p:nvSpPr>
        <p:spPr/>
        <p:txBody>
          <a:bodyPr>
            <a:normAutofit/>
          </a:bodyPr>
          <a:lstStyle/>
          <a:p>
            <a:r>
              <a:rPr lang="en-US" sz="3733" b="1" dirty="0"/>
              <a:t>For Both Players on the Draw</a:t>
            </a:r>
          </a:p>
        </p:txBody>
      </p:sp>
      <p:pic>
        <p:nvPicPr>
          <p:cNvPr id="4" name="Content Placeholder 3" descr="IMG_5942 (1).jpg">
            <a:extLst>
              <a:ext uri="{FF2B5EF4-FFF2-40B4-BE49-F238E27FC236}">
                <a16:creationId xmlns:a16="http://schemas.microsoft.com/office/drawing/2014/main" id="{70E6B462-C005-F840-8552-621323CBCBED}"/>
              </a:ext>
            </a:extLst>
          </p:cNvPr>
          <p:cNvPicPr>
            <a:picLocks noChangeAspect="1"/>
          </p:cNvPicPr>
          <p:nvPr/>
        </p:nvPicPr>
        <p:blipFill>
          <a:blip r:embed="rId4" cstate="email">
            <a:extLst>
              <a:ext uri="{28A0092B-C50C-407E-A947-70E740481C1C}">
                <a14:useLocalDpi xmlns:a14="http://schemas.microsoft.com/office/drawing/2010/main" val="0"/>
              </a:ext>
            </a:extLst>
          </a:blip>
          <a:srcRect t="31668" b="31668"/>
          <a:stretch>
            <a:fillRect/>
          </a:stretch>
        </p:blipFill>
        <p:spPr>
          <a:xfrm>
            <a:off x="1227328" y="837135"/>
            <a:ext cx="9769856" cy="5373044"/>
          </a:xfrm>
          <a:prstGeom prst="rect">
            <a:avLst/>
          </a:prstGeom>
          <a:ln>
            <a:solidFill>
              <a:srgbClr val="4F81BD"/>
            </a:solidFill>
          </a:ln>
        </p:spPr>
      </p:pic>
      <p:sp>
        <p:nvSpPr>
          <p:cNvPr id="5" name="Down Arrow 4">
            <a:extLst>
              <a:ext uri="{FF2B5EF4-FFF2-40B4-BE49-F238E27FC236}">
                <a16:creationId xmlns:a16="http://schemas.microsoft.com/office/drawing/2014/main" id="{4A347B90-31E4-2E42-9E10-9012AC0E059F}"/>
              </a:ext>
            </a:extLst>
          </p:cNvPr>
          <p:cNvSpPr/>
          <p:nvPr/>
        </p:nvSpPr>
        <p:spPr>
          <a:xfrm>
            <a:off x="7805216" y="1877657"/>
            <a:ext cx="646176" cy="1304544"/>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7664F77E-3671-E54E-8E57-C086D8462EB0}"/>
              </a:ext>
            </a:extLst>
          </p:cNvPr>
          <p:cNvSpPr txBox="1"/>
          <p:nvPr/>
        </p:nvSpPr>
        <p:spPr>
          <a:xfrm>
            <a:off x="4775200" y="2617833"/>
            <a:ext cx="4633371" cy="461665"/>
          </a:xfrm>
          <a:prstGeom prst="rect">
            <a:avLst/>
          </a:prstGeom>
          <a:noFill/>
        </p:spPr>
        <p:txBody>
          <a:bodyPr wrap="square" rtlCol="0">
            <a:spAutoFit/>
          </a:bodyPr>
          <a:lstStyle/>
          <a:p>
            <a:r>
              <a:rPr lang="en-US" sz="2400" b="1">
                <a:solidFill>
                  <a:srgbClr val="FFFF00"/>
                </a:solidFill>
              </a:rPr>
              <a:t>Pocket open to player’s         goalie</a:t>
            </a:r>
          </a:p>
        </p:txBody>
      </p:sp>
      <p:sp>
        <p:nvSpPr>
          <p:cNvPr id="7" name="TextBox 6">
            <a:extLst>
              <a:ext uri="{FF2B5EF4-FFF2-40B4-BE49-F238E27FC236}">
                <a16:creationId xmlns:a16="http://schemas.microsoft.com/office/drawing/2014/main" id="{AB29F0A9-BA1C-FF4F-8F8E-4599CFDF6A81}"/>
              </a:ext>
            </a:extLst>
          </p:cNvPr>
          <p:cNvSpPr txBox="1"/>
          <p:nvPr/>
        </p:nvSpPr>
        <p:spPr>
          <a:xfrm>
            <a:off x="5512994" y="5109639"/>
            <a:ext cx="4620412" cy="461665"/>
          </a:xfrm>
          <a:prstGeom prst="rect">
            <a:avLst/>
          </a:prstGeom>
          <a:noFill/>
        </p:spPr>
        <p:txBody>
          <a:bodyPr wrap="square" rtlCol="0">
            <a:spAutoFit/>
          </a:bodyPr>
          <a:lstStyle/>
          <a:p>
            <a:r>
              <a:rPr lang="en-US" sz="2400" b="1">
                <a:solidFill>
                  <a:srgbClr val="FFFFFF"/>
                </a:solidFill>
              </a:rPr>
              <a:t>Right side of crosse         is down</a:t>
            </a:r>
          </a:p>
        </p:txBody>
      </p:sp>
      <p:sp>
        <p:nvSpPr>
          <p:cNvPr id="8" name="Up Arrow 7">
            <a:extLst>
              <a:ext uri="{FF2B5EF4-FFF2-40B4-BE49-F238E27FC236}">
                <a16:creationId xmlns:a16="http://schemas.microsoft.com/office/drawing/2014/main" id="{43601B83-1206-CC44-96F1-E00AF60AE17D}"/>
              </a:ext>
            </a:extLst>
          </p:cNvPr>
          <p:cNvSpPr/>
          <p:nvPr/>
        </p:nvSpPr>
        <p:spPr>
          <a:xfrm>
            <a:off x="7981696" y="4181883"/>
            <a:ext cx="646176" cy="1304544"/>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00"/>
              </a:solidFill>
            </a:endParaRPr>
          </a:p>
        </p:txBody>
      </p:sp>
    </p:spTree>
    <p:custDataLst>
      <p:tags r:id="rId1"/>
    </p:custDataLst>
    <p:extLst>
      <p:ext uri="{BB962C8B-B14F-4D97-AF65-F5344CB8AC3E}">
        <p14:creationId xmlns:p14="http://schemas.microsoft.com/office/powerpoint/2010/main" val="1097164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CB61-0F09-AA48-801C-451E1D86C5F6}"/>
              </a:ext>
            </a:extLst>
          </p:cNvPr>
          <p:cNvSpPr>
            <a:spLocks noGrp="1"/>
          </p:cNvSpPr>
          <p:nvPr>
            <p:ph type="title"/>
          </p:nvPr>
        </p:nvSpPr>
        <p:spPr/>
        <p:txBody>
          <a:bodyPr/>
          <a:lstStyle/>
          <a:p>
            <a:r>
              <a:rPr lang="en-US" dirty="0"/>
              <a:t>Draw: Both Players Right Hands</a:t>
            </a:r>
          </a:p>
        </p:txBody>
      </p:sp>
      <p:pic>
        <p:nvPicPr>
          <p:cNvPr id="3" name="Content Placeholder 5" descr="IMG_5945 (1).jpg">
            <a:extLst>
              <a:ext uri="{FF2B5EF4-FFF2-40B4-BE49-F238E27FC236}">
                <a16:creationId xmlns:a16="http://schemas.microsoft.com/office/drawing/2014/main" id="{263A4EDF-AD2E-CC49-9817-DDC3B775810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9475" r="-1" b="14579"/>
          <a:stretch/>
        </p:blipFill>
        <p:spPr>
          <a:xfrm>
            <a:off x="460150" y="1248538"/>
            <a:ext cx="4689218" cy="2667489"/>
          </a:xfrm>
          <a:prstGeom prst="rect">
            <a:avLst/>
          </a:prstGeom>
        </p:spPr>
      </p:pic>
      <p:pic>
        <p:nvPicPr>
          <p:cNvPr id="4" name="Picture 3" descr="A person holding a yellow lacrosse stick&#10;&#10;Description automatically generated">
            <a:extLst>
              <a:ext uri="{FF2B5EF4-FFF2-40B4-BE49-F238E27FC236}">
                <a16:creationId xmlns:a16="http://schemas.microsoft.com/office/drawing/2014/main" id="{525CC5D3-316E-E141-B1FA-E4D527EAC34C}"/>
              </a:ext>
            </a:extLst>
          </p:cNvPr>
          <p:cNvPicPr>
            <a:picLocks noChangeAspect="1"/>
          </p:cNvPicPr>
          <p:nvPr/>
        </p:nvPicPr>
        <p:blipFill rotWithShape="1">
          <a:blip r:embed="rId4"/>
          <a:srcRect t="3448" b="1473"/>
          <a:stretch/>
        </p:blipFill>
        <p:spPr>
          <a:xfrm>
            <a:off x="5419944" y="4010891"/>
            <a:ext cx="6280402" cy="2567709"/>
          </a:xfrm>
          <a:prstGeom prst="rect">
            <a:avLst/>
          </a:prstGeom>
        </p:spPr>
      </p:pic>
      <p:sp>
        <p:nvSpPr>
          <p:cNvPr id="5" name="TextBox 4">
            <a:extLst>
              <a:ext uri="{FF2B5EF4-FFF2-40B4-BE49-F238E27FC236}">
                <a16:creationId xmlns:a16="http://schemas.microsoft.com/office/drawing/2014/main" id="{9B26A635-58E0-AB4C-B030-B99CCA6B9BA8}"/>
              </a:ext>
            </a:extLst>
          </p:cNvPr>
          <p:cNvSpPr txBox="1"/>
          <p:nvPr/>
        </p:nvSpPr>
        <p:spPr>
          <a:xfrm>
            <a:off x="6006902" y="1248538"/>
            <a:ext cx="5693444" cy="3694373"/>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400" b="1" dirty="0">
                <a:solidFill>
                  <a:srgbClr val="002060"/>
                </a:solidFill>
              </a:rPr>
              <a:t>Note: Head position of both crosses</a:t>
            </a:r>
          </a:p>
          <a:p>
            <a:pPr indent="-228600">
              <a:lnSpc>
                <a:spcPct val="90000"/>
              </a:lnSpc>
              <a:spcAft>
                <a:spcPts val="600"/>
              </a:spcAft>
              <a:buFont typeface="Arial" panose="020B0604020202020204" pitchFamily="34" charset="0"/>
              <a:buChar char="•"/>
            </a:pPr>
            <a:endParaRPr lang="en-US" sz="2400" b="1" dirty="0">
              <a:solidFill>
                <a:srgbClr val="002060"/>
              </a:solidFill>
              <a:cs typeface="Calibri"/>
            </a:endParaRPr>
          </a:p>
          <a:p>
            <a:pPr indent="-228600">
              <a:lnSpc>
                <a:spcPct val="90000"/>
              </a:lnSpc>
              <a:spcAft>
                <a:spcPts val="600"/>
              </a:spcAft>
              <a:buFont typeface="Arial" panose="020B0604020202020204" pitchFamily="34" charset="0"/>
              <a:buChar char="•"/>
            </a:pPr>
            <a:r>
              <a:rPr lang="en-US" sz="2400" b="1" dirty="0">
                <a:solidFill>
                  <a:srgbClr val="002060"/>
                </a:solidFill>
              </a:rPr>
              <a:t>Ball is placed in the upper third of each head </a:t>
            </a:r>
          </a:p>
          <a:p>
            <a:pPr indent="-228600">
              <a:lnSpc>
                <a:spcPct val="90000"/>
              </a:lnSpc>
              <a:spcAft>
                <a:spcPts val="600"/>
              </a:spcAft>
              <a:buFont typeface="Arial" panose="020B0604020202020204" pitchFamily="34" charset="0"/>
              <a:buChar char="•"/>
            </a:pPr>
            <a:endParaRPr lang="en-US" sz="2400" b="1" dirty="0">
              <a:solidFill>
                <a:srgbClr val="002060"/>
              </a:solidFill>
              <a:cs typeface="Calibri"/>
            </a:endParaRPr>
          </a:p>
          <a:p>
            <a:pPr indent="-228600">
              <a:lnSpc>
                <a:spcPct val="90000"/>
              </a:lnSpc>
              <a:spcAft>
                <a:spcPts val="600"/>
              </a:spcAft>
              <a:buFont typeface="Arial" panose="020B0604020202020204" pitchFamily="34" charset="0"/>
              <a:buChar char="•"/>
            </a:pPr>
            <a:r>
              <a:rPr lang="en-US" sz="2400" b="1" dirty="0">
                <a:solidFill>
                  <a:srgbClr val="002060"/>
                </a:solidFill>
              </a:rPr>
              <a:t>Crosses MUST be horizontal and parallel to the line</a:t>
            </a:r>
            <a:endParaRPr lang="en-US" sz="2400" b="1" dirty="0">
              <a:solidFill>
                <a:srgbClr val="002060"/>
              </a:solidFill>
              <a:cs typeface="Calibri"/>
            </a:endParaRPr>
          </a:p>
        </p:txBody>
      </p:sp>
    </p:spTree>
    <p:extLst>
      <p:ext uri="{BB962C8B-B14F-4D97-AF65-F5344CB8AC3E}">
        <p14:creationId xmlns:p14="http://schemas.microsoft.com/office/powerpoint/2010/main" val="1687636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6E74-B6B2-CD43-A8DD-56DCE79F0ACE}"/>
              </a:ext>
            </a:extLst>
          </p:cNvPr>
          <p:cNvSpPr>
            <a:spLocks noGrp="1"/>
          </p:cNvSpPr>
          <p:nvPr>
            <p:ph type="title"/>
          </p:nvPr>
        </p:nvSpPr>
        <p:spPr/>
        <p:txBody>
          <a:bodyPr>
            <a:normAutofit/>
          </a:bodyPr>
          <a:lstStyle/>
          <a:p>
            <a:r>
              <a:rPr lang="en-US" sz="3733" b="1"/>
              <a:t>Draw: One Left Hand, One Right Hand</a:t>
            </a:r>
          </a:p>
        </p:txBody>
      </p:sp>
      <p:pic>
        <p:nvPicPr>
          <p:cNvPr id="4" name="Content Placeholder 3" descr="IMG_5946.jpg">
            <a:extLst>
              <a:ext uri="{FF2B5EF4-FFF2-40B4-BE49-F238E27FC236}">
                <a16:creationId xmlns:a16="http://schemas.microsoft.com/office/drawing/2014/main" id="{D7E31117-0DAE-614C-9ADF-6C09AAF1A5FD}"/>
              </a:ext>
            </a:extLst>
          </p:cNvPr>
          <p:cNvPicPr>
            <a:picLocks noChangeAspect="1"/>
          </p:cNvPicPr>
          <p:nvPr/>
        </p:nvPicPr>
        <p:blipFill>
          <a:blip r:embed="rId4" cstate="email">
            <a:extLst>
              <a:ext uri="{28A0092B-C50C-407E-A947-70E740481C1C}">
                <a14:useLocalDpi xmlns:a14="http://schemas.microsoft.com/office/drawing/2010/main" val="0"/>
              </a:ext>
            </a:extLst>
          </a:blip>
          <a:srcRect t="8753" b="8753"/>
          <a:stretch>
            <a:fillRect/>
          </a:stretch>
        </p:blipFill>
        <p:spPr>
          <a:xfrm>
            <a:off x="1320800" y="889001"/>
            <a:ext cx="9538776" cy="5245959"/>
          </a:xfrm>
          <a:prstGeom prst="rect">
            <a:avLst/>
          </a:prstGeom>
        </p:spPr>
      </p:pic>
      <p:sp>
        <p:nvSpPr>
          <p:cNvPr id="5" name="TextBox 4">
            <a:extLst>
              <a:ext uri="{FF2B5EF4-FFF2-40B4-BE49-F238E27FC236}">
                <a16:creationId xmlns:a16="http://schemas.microsoft.com/office/drawing/2014/main" id="{796BD893-1BDC-D140-A46C-DBE3A6747AB7}"/>
              </a:ext>
            </a:extLst>
          </p:cNvPr>
          <p:cNvSpPr txBox="1"/>
          <p:nvPr/>
        </p:nvSpPr>
        <p:spPr>
          <a:xfrm>
            <a:off x="1280160" y="2896425"/>
            <a:ext cx="3149600" cy="1200329"/>
          </a:xfrm>
          <a:prstGeom prst="rect">
            <a:avLst/>
          </a:prstGeom>
          <a:noFill/>
          <a:ln>
            <a:noFill/>
          </a:ln>
        </p:spPr>
        <p:txBody>
          <a:bodyPr wrap="square" rtlCol="0">
            <a:spAutoFit/>
          </a:bodyPr>
          <a:lstStyle/>
          <a:p>
            <a:r>
              <a:rPr lang="en-US" sz="2400" b="1" dirty="0">
                <a:solidFill>
                  <a:srgbClr val="FFFF00"/>
                </a:solidFill>
              </a:rPr>
              <a:t>Note: Body moved, but stick/crosse position has not changed </a:t>
            </a:r>
          </a:p>
        </p:txBody>
      </p:sp>
      <p:sp>
        <p:nvSpPr>
          <p:cNvPr id="6" name="Oval 5">
            <a:extLst>
              <a:ext uri="{FF2B5EF4-FFF2-40B4-BE49-F238E27FC236}">
                <a16:creationId xmlns:a16="http://schemas.microsoft.com/office/drawing/2014/main" id="{BED7B705-5DDC-D6EB-B092-78C8CCD26C5B}"/>
              </a:ext>
            </a:extLst>
          </p:cNvPr>
          <p:cNvSpPr/>
          <p:nvPr/>
        </p:nvSpPr>
        <p:spPr>
          <a:xfrm>
            <a:off x="6546273" y="1304635"/>
            <a:ext cx="369454" cy="3463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1D6616-62CA-F120-D039-CE8F0E339481}"/>
              </a:ext>
            </a:extLst>
          </p:cNvPr>
          <p:cNvSpPr txBox="1"/>
          <p:nvPr/>
        </p:nvSpPr>
        <p:spPr>
          <a:xfrm>
            <a:off x="5124796" y="795152"/>
            <a:ext cx="4569690" cy="461665"/>
          </a:xfrm>
          <a:prstGeom prst="rect">
            <a:avLst/>
          </a:prstGeom>
          <a:noFill/>
        </p:spPr>
        <p:txBody>
          <a:bodyPr wrap="square" lIns="91440" tIns="45720" rIns="91440" bIns="45720" rtlCol="0" anchor="t">
            <a:spAutoFit/>
          </a:bodyPr>
          <a:lstStyle/>
          <a:p>
            <a:r>
              <a:rPr lang="en-US" sz="2400" b="1">
                <a:solidFill>
                  <a:srgbClr val="FFFF00"/>
                </a:solidFill>
              </a:rPr>
              <a:t>So Red goal keeper would be here</a:t>
            </a:r>
            <a:endParaRPr lang="en-US"/>
          </a:p>
        </p:txBody>
      </p:sp>
      <p:sp>
        <p:nvSpPr>
          <p:cNvPr id="9" name="Arrow: Up 8">
            <a:extLst>
              <a:ext uri="{FF2B5EF4-FFF2-40B4-BE49-F238E27FC236}">
                <a16:creationId xmlns:a16="http://schemas.microsoft.com/office/drawing/2014/main" id="{4DDD65D2-5067-1F4F-46DD-D6E43902D43B}"/>
              </a:ext>
            </a:extLst>
          </p:cNvPr>
          <p:cNvSpPr/>
          <p:nvPr/>
        </p:nvSpPr>
        <p:spPr>
          <a:xfrm>
            <a:off x="6938818" y="2135909"/>
            <a:ext cx="277090" cy="461818"/>
          </a:xfrm>
          <a:prstGeom prst="up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6E83D01-E761-CCA6-8199-1D56E7C0774B}"/>
              </a:ext>
            </a:extLst>
          </p:cNvPr>
          <p:cNvSpPr txBox="1"/>
          <p:nvPr/>
        </p:nvSpPr>
        <p:spPr>
          <a:xfrm>
            <a:off x="7214523" y="2226788"/>
            <a:ext cx="4569690" cy="461665"/>
          </a:xfrm>
          <a:prstGeom prst="rect">
            <a:avLst/>
          </a:prstGeom>
          <a:noFill/>
        </p:spPr>
        <p:txBody>
          <a:bodyPr wrap="square" lIns="91440" tIns="45720" rIns="91440" bIns="45720" rtlCol="0" anchor="t">
            <a:spAutoFit/>
          </a:bodyPr>
          <a:lstStyle/>
          <a:p>
            <a:r>
              <a:rPr lang="en-US" sz="2400" b="1" dirty="0">
                <a:solidFill>
                  <a:srgbClr val="FFFF00"/>
                </a:solidFill>
              </a:rPr>
              <a:t>Red pocket facing her goalie</a:t>
            </a:r>
            <a:endParaRPr lang="en-US" sz="2400" b="1" dirty="0">
              <a:solidFill>
                <a:srgbClr val="FFFF00"/>
              </a:solidFill>
              <a:cs typeface="Calibri"/>
            </a:endParaRPr>
          </a:p>
        </p:txBody>
      </p:sp>
    </p:spTree>
    <p:custDataLst>
      <p:tags r:id="rId1"/>
    </p:custDataLst>
    <p:extLst>
      <p:ext uri="{BB962C8B-B14F-4D97-AF65-F5344CB8AC3E}">
        <p14:creationId xmlns:p14="http://schemas.microsoft.com/office/powerpoint/2010/main" val="22896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49CEDD1C-FA8A-2D45-ABC0-9F31F8597B36}"/>
              </a:ext>
            </a:extLst>
          </p:cNvPr>
          <p:cNvSpPr txBox="1"/>
          <p:nvPr/>
        </p:nvSpPr>
        <p:spPr>
          <a:xfrm>
            <a:off x="1313745" y="779649"/>
            <a:ext cx="4241799" cy="584775"/>
          </a:xfrm>
          <a:prstGeom prst="rect">
            <a:avLst/>
          </a:prstGeom>
          <a:noFill/>
        </p:spPr>
        <p:txBody>
          <a:bodyPr wrap="square" rtlCol="0">
            <a:spAutoFit/>
          </a:bodyPr>
          <a:lstStyle/>
          <a:p>
            <a:r>
              <a:rPr lang="en-US" sz="3200" b="1"/>
              <a:t>Playing Time</a:t>
            </a:r>
          </a:p>
        </p:txBody>
      </p:sp>
      <p:sp>
        <p:nvSpPr>
          <p:cNvPr id="41" name="TextBox 40">
            <a:extLst>
              <a:ext uri="{FF2B5EF4-FFF2-40B4-BE49-F238E27FC236}">
                <a16:creationId xmlns:a16="http://schemas.microsoft.com/office/drawing/2014/main" id="{72395D54-14EC-7C4B-8C5A-D2015C3B51CE}"/>
              </a:ext>
            </a:extLst>
          </p:cNvPr>
          <p:cNvSpPr txBox="1"/>
          <p:nvPr/>
        </p:nvSpPr>
        <p:spPr>
          <a:xfrm>
            <a:off x="1313744" y="4404073"/>
            <a:ext cx="2844800" cy="584775"/>
          </a:xfrm>
          <a:prstGeom prst="rect">
            <a:avLst/>
          </a:prstGeom>
          <a:noFill/>
        </p:spPr>
        <p:txBody>
          <a:bodyPr wrap="square" rtlCol="0">
            <a:spAutoFit/>
          </a:bodyPr>
          <a:lstStyle/>
          <a:p>
            <a:r>
              <a:rPr lang="en-US" sz="3200" b="1"/>
              <a:t>Clock Stops</a:t>
            </a:r>
          </a:p>
        </p:txBody>
      </p:sp>
      <p:sp>
        <p:nvSpPr>
          <p:cNvPr id="43" name="TextBox 42">
            <a:extLst>
              <a:ext uri="{FF2B5EF4-FFF2-40B4-BE49-F238E27FC236}">
                <a16:creationId xmlns:a16="http://schemas.microsoft.com/office/drawing/2014/main" id="{E0A2CF50-E8FD-D64B-9F17-795C819C1789}"/>
              </a:ext>
            </a:extLst>
          </p:cNvPr>
          <p:cNvSpPr txBox="1"/>
          <p:nvPr/>
        </p:nvSpPr>
        <p:spPr>
          <a:xfrm>
            <a:off x="1314398" y="2040254"/>
            <a:ext cx="5518201" cy="584775"/>
          </a:xfrm>
          <a:prstGeom prst="rect">
            <a:avLst/>
          </a:prstGeom>
          <a:noFill/>
        </p:spPr>
        <p:txBody>
          <a:bodyPr wrap="square" rtlCol="0">
            <a:spAutoFit/>
          </a:bodyPr>
          <a:lstStyle/>
          <a:p>
            <a:r>
              <a:rPr lang="en-US" sz="3200" b="1"/>
              <a:t>Halftime and Quarter Breaks</a:t>
            </a:r>
          </a:p>
        </p:txBody>
      </p:sp>
      <p:sp>
        <p:nvSpPr>
          <p:cNvPr id="44" name="TextBox 43">
            <a:extLst>
              <a:ext uri="{FF2B5EF4-FFF2-40B4-BE49-F238E27FC236}">
                <a16:creationId xmlns:a16="http://schemas.microsoft.com/office/drawing/2014/main" id="{20E8687B-617E-3841-BF63-117084D5C11D}"/>
              </a:ext>
            </a:extLst>
          </p:cNvPr>
          <p:cNvSpPr txBox="1"/>
          <p:nvPr/>
        </p:nvSpPr>
        <p:spPr>
          <a:xfrm>
            <a:off x="1641168" y="1429242"/>
            <a:ext cx="9552155" cy="461665"/>
          </a:xfrm>
          <a:prstGeom prst="rect">
            <a:avLst/>
          </a:prstGeom>
          <a:solidFill>
            <a:schemeClr val="bg1">
              <a:lumMod val="95000"/>
            </a:schemeClr>
          </a:solidFill>
          <a:ln>
            <a:solidFill>
              <a:srgbClr val="0070C0"/>
            </a:solidFill>
          </a:ln>
        </p:spPr>
        <p:txBody>
          <a:bodyPr wrap="square" rtlCol="0">
            <a:spAutoFit/>
          </a:bodyPr>
          <a:lstStyle/>
          <a:p>
            <a:r>
              <a:rPr lang="en-US" sz="2000" dirty="0"/>
              <a:t>48 minutes, divided into four 12-minute quarters</a:t>
            </a:r>
            <a:r>
              <a:rPr lang="en-US" sz="2400" dirty="0"/>
              <a:t>.</a:t>
            </a:r>
          </a:p>
        </p:txBody>
      </p:sp>
      <p:sp>
        <p:nvSpPr>
          <p:cNvPr id="45" name="TextBox 44">
            <a:extLst>
              <a:ext uri="{FF2B5EF4-FFF2-40B4-BE49-F238E27FC236}">
                <a16:creationId xmlns:a16="http://schemas.microsoft.com/office/drawing/2014/main" id="{987BADCB-F285-644C-8491-39293D094488}"/>
              </a:ext>
            </a:extLst>
          </p:cNvPr>
          <p:cNvSpPr txBox="1"/>
          <p:nvPr/>
        </p:nvSpPr>
        <p:spPr>
          <a:xfrm>
            <a:off x="1641164" y="2677317"/>
            <a:ext cx="9552157" cy="1323439"/>
          </a:xfrm>
          <a:prstGeom prst="rect">
            <a:avLst/>
          </a:prstGeom>
          <a:solidFill>
            <a:schemeClr val="bg1">
              <a:lumMod val="95000"/>
            </a:schemeClr>
          </a:solidFill>
          <a:ln>
            <a:solidFill>
              <a:srgbClr val="0070C0"/>
            </a:solidFill>
          </a:ln>
        </p:spPr>
        <p:txBody>
          <a:bodyPr wrap="square" rtlCol="0">
            <a:spAutoFit/>
          </a:bodyPr>
          <a:lstStyle/>
          <a:p>
            <a:pPr marL="342900" indent="-342900">
              <a:buFont typeface="Arial" panose="020B0604020202020204" pitchFamily="34" charset="0"/>
              <a:buChar char="•"/>
            </a:pPr>
            <a:r>
              <a:rPr lang="en-US" sz="2000" dirty="0"/>
              <a:t>Halftime is up to 10 minutes; may be less if agreed upon by the coaches prior to the game.</a:t>
            </a:r>
          </a:p>
          <a:p>
            <a:pPr marL="342900" indent="-342900">
              <a:buFont typeface="Arial" panose="020B0604020202020204" pitchFamily="34" charset="0"/>
              <a:buChar char="•"/>
            </a:pPr>
            <a:r>
              <a:rPr lang="en-US" sz="2000" dirty="0"/>
              <a:t>There </a:t>
            </a:r>
            <a:r>
              <a:rPr lang="en-US" sz="2000"/>
              <a:t>is a 2-minute </a:t>
            </a:r>
            <a:r>
              <a:rPr lang="en-US" sz="2000" dirty="0"/>
              <a:t>break between Quarter 1 and 2 &amp; Quarter 3 and 4.  Players must change ends to begin each quarter.</a:t>
            </a:r>
          </a:p>
        </p:txBody>
      </p:sp>
      <p:sp>
        <p:nvSpPr>
          <p:cNvPr id="46" name="TextBox 45">
            <a:extLst>
              <a:ext uri="{FF2B5EF4-FFF2-40B4-BE49-F238E27FC236}">
                <a16:creationId xmlns:a16="http://schemas.microsoft.com/office/drawing/2014/main" id="{5515C385-C21F-A941-B146-05905267280A}"/>
              </a:ext>
            </a:extLst>
          </p:cNvPr>
          <p:cNvSpPr txBox="1"/>
          <p:nvPr/>
        </p:nvSpPr>
        <p:spPr>
          <a:xfrm>
            <a:off x="1641164" y="4988848"/>
            <a:ext cx="9552157" cy="1631216"/>
          </a:xfrm>
          <a:prstGeom prst="rect">
            <a:avLst/>
          </a:prstGeom>
          <a:solidFill>
            <a:schemeClr val="bg1">
              <a:lumMod val="95000"/>
            </a:schemeClr>
          </a:solidFill>
          <a:ln>
            <a:solidFill>
              <a:srgbClr val="0070C0"/>
            </a:solidFill>
          </a:ln>
        </p:spPr>
        <p:txBody>
          <a:bodyPr wrap="square" lIns="91440" tIns="45720" rIns="91440" bIns="45720" rtlCol="0" anchor="t">
            <a:spAutoFit/>
          </a:bodyPr>
          <a:lstStyle/>
          <a:p>
            <a:pPr marL="380365" indent="-380365">
              <a:buFont typeface="Arial" panose="020B0604020202020204" pitchFamily="34" charset="0"/>
              <a:buChar char="•"/>
            </a:pPr>
            <a:r>
              <a:rPr lang="en-US" sz="2000" dirty="0"/>
              <a:t>When official signals timeout</a:t>
            </a:r>
          </a:p>
          <a:p>
            <a:pPr marL="380365" indent="-380365">
              <a:buFont typeface="Arial" panose="020B0604020202020204" pitchFamily="34" charset="0"/>
              <a:buChar char="•"/>
            </a:pPr>
            <a:r>
              <a:rPr lang="en-US" sz="2000" dirty="0"/>
              <a:t>After each goal signal</a:t>
            </a:r>
            <a:endParaRPr lang="en-US" sz="2000" dirty="0">
              <a:cs typeface="Calibri"/>
            </a:endParaRPr>
          </a:p>
          <a:p>
            <a:pPr marL="380365" indent="-380365">
              <a:buFont typeface="Arial" panose="020B0604020202020204" pitchFamily="34" charset="0"/>
              <a:buChar char="•"/>
            </a:pPr>
            <a:r>
              <a:rPr lang="en-US" sz="2000" dirty="0"/>
              <a:t>On every whistle </a:t>
            </a:r>
            <a:r>
              <a:rPr lang="en-US" sz="2000" u="sng" dirty="0"/>
              <a:t>in the CSA</a:t>
            </a:r>
            <a:r>
              <a:rPr lang="en-US" sz="2000" dirty="0"/>
              <a:t>: during the last minute of each quarter (unless there is a 10-goal differential)</a:t>
            </a:r>
          </a:p>
          <a:p>
            <a:pPr marL="380365" indent="-380365">
              <a:buFont typeface="Arial" panose="020B0604020202020204" pitchFamily="34" charset="0"/>
              <a:buChar char="•"/>
            </a:pPr>
            <a:r>
              <a:rPr lang="en-US" sz="2000" dirty="0"/>
              <a:t>During overtime</a:t>
            </a:r>
            <a:endParaRPr lang="en-US" sz="2000" dirty="0">
              <a:cs typeface="Calibri" panose="020F0502020204030204"/>
            </a:endParaRPr>
          </a:p>
        </p:txBody>
      </p:sp>
      <p:sp>
        <p:nvSpPr>
          <p:cNvPr id="4" name="Title 3">
            <a:extLst>
              <a:ext uri="{FF2B5EF4-FFF2-40B4-BE49-F238E27FC236}">
                <a16:creationId xmlns:a16="http://schemas.microsoft.com/office/drawing/2014/main" id="{C60B4B4B-B091-E14D-9B70-07A435FDDD7F}"/>
              </a:ext>
            </a:extLst>
          </p:cNvPr>
          <p:cNvSpPr>
            <a:spLocks noGrp="1"/>
          </p:cNvSpPr>
          <p:nvPr>
            <p:ph type="title"/>
          </p:nvPr>
        </p:nvSpPr>
        <p:spPr>
          <a:xfrm>
            <a:off x="297744" y="103819"/>
            <a:ext cx="10515600" cy="758825"/>
          </a:xfrm>
        </p:spPr>
        <p:txBody>
          <a:bodyPr/>
          <a:lstStyle/>
          <a:p>
            <a:r>
              <a:rPr lang="en-US" dirty="0"/>
              <a:t>Time Factors</a:t>
            </a:r>
          </a:p>
        </p:txBody>
      </p:sp>
    </p:spTree>
    <p:custDataLst>
      <p:tags r:id="rId1"/>
    </p:custDataLst>
    <p:extLst>
      <p:ext uri="{BB962C8B-B14F-4D97-AF65-F5344CB8AC3E}">
        <p14:creationId xmlns:p14="http://schemas.microsoft.com/office/powerpoint/2010/main" val="4083013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CF12-7E43-E94D-8E9E-EA59AB2132E3}"/>
              </a:ext>
            </a:extLst>
          </p:cNvPr>
          <p:cNvSpPr>
            <a:spLocks noGrp="1"/>
          </p:cNvSpPr>
          <p:nvPr>
            <p:ph type="title"/>
          </p:nvPr>
        </p:nvSpPr>
        <p:spPr>
          <a:xfrm>
            <a:off x="329762" y="0"/>
            <a:ext cx="10515600" cy="758825"/>
          </a:xfrm>
        </p:spPr>
        <p:txBody>
          <a:bodyPr>
            <a:normAutofit/>
          </a:bodyPr>
          <a:lstStyle/>
          <a:p>
            <a:r>
              <a:rPr lang="en-US" sz="3733" dirty="0"/>
              <a:t>Is this Draw p</a:t>
            </a:r>
            <a:r>
              <a:rPr lang="en-US" sz="3733" b="1" dirty="0"/>
              <a:t>roperly Set Up?</a:t>
            </a:r>
          </a:p>
        </p:txBody>
      </p:sp>
      <p:pic>
        <p:nvPicPr>
          <p:cNvPr id="5" name="Content Placeholder 3" descr="IMG_5956.jpg">
            <a:extLst>
              <a:ext uri="{FF2B5EF4-FFF2-40B4-BE49-F238E27FC236}">
                <a16:creationId xmlns:a16="http://schemas.microsoft.com/office/drawing/2014/main" id="{1A910738-9BC2-2D49-92F8-7AE9907941A1}"/>
              </a:ext>
            </a:extLst>
          </p:cNvPr>
          <p:cNvPicPr>
            <a:picLocks noChangeAspect="1"/>
          </p:cNvPicPr>
          <p:nvPr/>
        </p:nvPicPr>
        <p:blipFill>
          <a:blip r:embed="rId4" cstate="email">
            <a:extLst>
              <a:ext uri="{28A0092B-C50C-407E-A947-70E740481C1C}">
                <a14:useLocalDpi xmlns:a14="http://schemas.microsoft.com/office/drawing/2010/main" val="0"/>
              </a:ext>
            </a:extLst>
          </a:blip>
          <a:srcRect t="29837" b="29837"/>
          <a:stretch>
            <a:fillRect/>
          </a:stretch>
        </p:blipFill>
        <p:spPr>
          <a:xfrm>
            <a:off x="1143000" y="724283"/>
            <a:ext cx="9906000" cy="5447917"/>
          </a:xfrm>
          <a:prstGeom prst="rect">
            <a:avLst/>
          </a:prstGeom>
        </p:spPr>
      </p:pic>
    </p:spTree>
    <p:custDataLst>
      <p:tags r:id="rId1"/>
    </p:custDataLst>
    <p:extLst>
      <p:ext uri="{BB962C8B-B14F-4D97-AF65-F5344CB8AC3E}">
        <p14:creationId xmlns:p14="http://schemas.microsoft.com/office/powerpoint/2010/main" val="2269897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8BAFC0A-06D2-574A-9A2A-97FEF911A1A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16861" y="1105393"/>
            <a:ext cx="3985063" cy="4836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Content Placeholder 3">
            <a:extLst>
              <a:ext uri="{FF2B5EF4-FFF2-40B4-BE49-F238E27FC236}">
                <a16:creationId xmlns:a16="http://schemas.microsoft.com/office/drawing/2014/main" id="{52005AD6-7115-7649-86ED-7608412D297B}"/>
              </a:ext>
            </a:extLst>
          </p:cNvPr>
          <p:cNvGraphicFramePr>
            <a:graphicFrameLocks/>
          </p:cNvGraphicFramePr>
          <p:nvPr>
            <p:extLst>
              <p:ext uri="{D42A27DB-BD31-4B8C-83A1-F6EECF244321}">
                <p14:modId xmlns:p14="http://schemas.microsoft.com/office/powerpoint/2010/main" val="3805419757"/>
              </p:ext>
            </p:extLst>
          </p:nvPr>
        </p:nvGraphicFramePr>
        <p:xfrm>
          <a:off x="5181600" y="743723"/>
          <a:ext cx="6705600" cy="54284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5">
            <a:extLst>
              <a:ext uri="{FF2B5EF4-FFF2-40B4-BE49-F238E27FC236}">
                <a16:creationId xmlns:a16="http://schemas.microsoft.com/office/drawing/2014/main" id="{11A826FE-FC2B-124E-B153-020611B2B19A}"/>
              </a:ext>
            </a:extLst>
          </p:cNvPr>
          <p:cNvSpPr>
            <a:spLocks noGrp="1"/>
          </p:cNvSpPr>
          <p:nvPr>
            <p:ph type="title"/>
          </p:nvPr>
        </p:nvSpPr>
        <p:spPr/>
        <p:txBody>
          <a:bodyPr/>
          <a:lstStyle/>
          <a:p>
            <a:r>
              <a:rPr lang="en-US" dirty="0"/>
              <a:t>Draw Rules</a:t>
            </a:r>
          </a:p>
        </p:txBody>
      </p:sp>
    </p:spTree>
    <p:custDataLst>
      <p:tags r:id="rId1"/>
    </p:custDataLst>
    <p:extLst>
      <p:ext uri="{BB962C8B-B14F-4D97-AF65-F5344CB8AC3E}">
        <p14:creationId xmlns:p14="http://schemas.microsoft.com/office/powerpoint/2010/main" val="1207916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BCCCDE-3B2B-D04F-8B86-28EB3F7EEE8E}"/>
              </a:ext>
            </a:extLst>
          </p:cNvPr>
          <p:cNvSpPr/>
          <p:nvPr/>
        </p:nvSpPr>
        <p:spPr>
          <a:xfrm>
            <a:off x="911226" y="860287"/>
            <a:ext cx="10772775" cy="523197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2" descr="C:\Users\Locke\Desktop\WHISTLE.jpg">
            <a:extLst>
              <a:ext uri="{FF2B5EF4-FFF2-40B4-BE49-F238E27FC236}">
                <a16:creationId xmlns:a16="http://schemas.microsoft.com/office/drawing/2014/main" id="{99540A36-5E64-B54F-8767-B1A8D159FB8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55174" y="1222546"/>
            <a:ext cx="1625600" cy="10454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121D699-23EF-D4EB-BDC3-D4F4D7B982EA}"/>
              </a:ext>
            </a:extLst>
          </p:cNvPr>
          <p:cNvSpPr txBox="1"/>
          <p:nvPr/>
        </p:nvSpPr>
        <p:spPr>
          <a:xfrm>
            <a:off x="4937660" y="3819490"/>
            <a:ext cx="4594086" cy="1815882"/>
          </a:xfrm>
          <a:prstGeom prst="rect">
            <a:avLst/>
          </a:prstGeom>
          <a:solidFill>
            <a:schemeClr val="accent5">
              <a:lumMod val="20000"/>
              <a:lumOff val="80000"/>
            </a:schemeClr>
          </a:solidFill>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444444"/>
                </a:solidFill>
                <a:latin typeface="Calibri"/>
                <a:ea typeface="Arial"/>
                <a:cs typeface="Calibri"/>
              </a:rPr>
              <a:t>When starting play, the official will give a visual arm signal by raising the arm above the head.</a:t>
            </a:r>
            <a:endParaRPr lang="en-US" sz="2800" dirty="0">
              <a:cs typeface="Calibri" panose="020F0502020204030204"/>
            </a:endParaRPr>
          </a:p>
        </p:txBody>
      </p:sp>
      <p:pic>
        <p:nvPicPr>
          <p:cNvPr id="14" name="Picture 13">
            <a:extLst>
              <a:ext uri="{FF2B5EF4-FFF2-40B4-BE49-F238E27FC236}">
                <a16:creationId xmlns:a16="http://schemas.microsoft.com/office/drawing/2014/main" id="{D4ABAA1E-4ED2-9F88-8CC0-A2984440E1AD}"/>
              </a:ext>
            </a:extLst>
          </p:cNvPr>
          <p:cNvPicPr>
            <a:picLocks noChangeAspect="1"/>
          </p:cNvPicPr>
          <p:nvPr/>
        </p:nvPicPr>
        <p:blipFill rotWithShape="1">
          <a:blip r:embed="rId5"/>
          <a:srcRect l="11799" t="23555" r="38938" b="1778"/>
          <a:stretch/>
        </p:blipFill>
        <p:spPr>
          <a:xfrm>
            <a:off x="1027889" y="1485982"/>
            <a:ext cx="3637371" cy="3674492"/>
          </a:xfrm>
          <a:prstGeom prst="rect">
            <a:avLst/>
          </a:prstGeom>
        </p:spPr>
      </p:pic>
      <p:pic>
        <p:nvPicPr>
          <p:cNvPr id="13" name="Picture 12" descr="A person wearing a black and white striped shirt and sunglasses&#10;&#10;Description automatically generated">
            <a:extLst>
              <a:ext uri="{FF2B5EF4-FFF2-40B4-BE49-F238E27FC236}">
                <a16:creationId xmlns:a16="http://schemas.microsoft.com/office/drawing/2014/main" id="{12E50ADC-1410-9860-EB9B-11A138479C98}"/>
              </a:ext>
            </a:extLst>
          </p:cNvPr>
          <p:cNvPicPr>
            <a:picLocks noChangeAspect="1"/>
          </p:cNvPicPr>
          <p:nvPr/>
        </p:nvPicPr>
        <p:blipFill rotWithShape="1">
          <a:blip r:embed="rId6"/>
          <a:srcRect l="26019" r="24057"/>
          <a:stretch/>
        </p:blipFill>
        <p:spPr>
          <a:xfrm>
            <a:off x="9804147" y="2985132"/>
            <a:ext cx="1476627" cy="2932662"/>
          </a:xfrm>
          <a:prstGeom prst="rect">
            <a:avLst/>
          </a:prstGeom>
        </p:spPr>
      </p:pic>
      <p:sp>
        <p:nvSpPr>
          <p:cNvPr id="11" name="TextBox 10">
            <a:extLst>
              <a:ext uri="{FF2B5EF4-FFF2-40B4-BE49-F238E27FC236}">
                <a16:creationId xmlns:a16="http://schemas.microsoft.com/office/drawing/2014/main" id="{F909E547-3EDA-409E-7285-40347A01E1F0}"/>
              </a:ext>
            </a:extLst>
          </p:cNvPr>
          <p:cNvSpPr txBox="1"/>
          <p:nvPr/>
        </p:nvSpPr>
        <p:spPr>
          <a:xfrm>
            <a:off x="4780853" y="1222628"/>
            <a:ext cx="4594086" cy="1384995"/>
          </a:xfrm>
          <a:prstGeom prst="rect">
            <a:avLst/>
          </a:prstGeom>
          <a:solidFill>
            <a:schemeClr val="accent5">
              <a:lumMod val="20000"/>
              <a:lumOff val="80000"/>
            </a:schemeClr>
          </a:solidFill>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444444"/>
                </a:solidFill>
                <a:latin typeface="Calibri"/>
                <a:ea typeface="Arial"/>
                <a:cs typeface="Arial"/>
              </a:rPr>
              <a:t>The whistle is used to stop and start play except for self-starts.</a:t>
            </a:r>
            <a:r>
              <a:rPr lang="en-US" sz="2400" dirty="0">
                <a:solidFill>
                  <a:srgbClr val="444444"/>
                </a:solidFill>
                <a:latin typeface="Calibri"/>
                <a:ea typeface="Arial"/>
                <a:cs typeface="Arial"/>
              </a:rPr>
              <a:t>​</a:t>
            </a:r>
            <a:endParaRPr lang="en-US" sz="2400" dirty="0">
              <a:cs typeface="Calibri"/>
            </a:endParaRPr>
          </a:p>
        </p:txBody>
      </p:sp>
      <p:sp>
        <p:nvSpPr>
          <p:cNvPr id="4" name="Title 3">
            <a:extLst>
              <a:ext uri="{FF2B5EF4-FFF2-40B4-BE49-F238E27FC236}">
                <a16:creationId xmlns:a16="http://schemas.microsoft.com/office/drawing/2014/main" id="{F24CE447-6ADC-2542-BE40-D8737DBF4F80}"/>
              </a:ext>
            </a:extLst>
          </p:cNvPr>
          <p:cNvSpPr>
            <a:spLocks noGrp="1"/>
          </p:cNvSpPr>
          <p:nvPr>
            <p:ph type="title"/>
          </p:nvPr>
        </p:nvSpPr>
        <p:spPr>
          <a:xfrm>
            <a:off x="277211" y="121223"/>
            <a:ext cx="10515600" cy="758825"/>
          </a:xfrm>
        </p:spPr>
        <p:txBody>
          <a:bodyPr/>
          <a:lstStyle/>
          <a:p>
            <a:r>
              <a:rPr lang="en-US" dirty="0"/>
              <a:t>Restarting Play</a:t>
            </a:r>
          </a:p>
        </p:txBody>
      </p:sp>
    </p:spTree>
    <p:custDataLst>
      <p:tags r:id="rId1"/>
    </p:custDataLst>
    <p:extLst>
      <p:ext uri="{BB962C8B-B14F-4D97-AF65-F5344CB8AC3E}">
        <p14:creationId xmlns:p14="http://schemas.microsoft.com/office/powerpoint/2010/main" val="107550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38E797-3E3C-5145-B7A3-8DCDA5F19B42}"/>
              </a:ext>
            </a:extLst>
          </p:cNvPr>
          <p:cNvPicPr>
            <a:picLocks noChangeAspect="1"/>
          </p:cNvPicPr>
          <p:nvPr/>
        </p:nvPicPr>
        <p:blipFill>
          <a:blip r:embed="rId4"/>
          <a:stretch>
            <a:fillRect/>
          </a:stretch>
        </p:blipFill>
        <p:spPr>
          <a:xfrm>
            <a:off x="809272" y="2633085"/>
            <a:ext cx="4864100" cy="3200400"/>
          </a:xfrm>
          <a:prstGeom prst="rect">
            <a:avLst/>
          </a:prstGeom>
        </p:spPr>
      </p:pic>
      <p:sp>
        <p:nvSpPr>
          <p:cNvPr id="5" name="Content Placeholder 4">
            <a:extLst>
              <a:ext uri="{FF2B5EF4-FFF2-40B4-BE49-F238E27FC236}">
                <a16:creationId xmlns:a16="http://schemas.microsoft.com/office/drawing/2014/main" id="{04BD29E6-CED8-F64D-82A3-0E5600D493AB}"/>
              </a:ext>
            </a:extLst>
          </p:cNvPr>
          <p:cNvSpPr txBox="1">
            <a:spLocks noGrp="1"/>
          </p:cNvSpPr>
          <p:nvPr>
            <p:ph sz="half" idx="4294967295"/>
          </p:nvPr>
        </p:nvSpPr>
        <p:spPr>
          <a:xfrm>
            <a:off x="7100571" y="2080035"/>
            <a:ext cx="4210050" cy="3327400"/>
          </a:xfrm>
          <a:prstGeom prst="rect">
            <a:avLst/>
          </a:prstGeom>
          <a:solidFill>
            <a:schemeClr val="accent1"/>
          </a:solidFill>
          <a:ln w="50800" cmpd="sng">
            <a:solidFill>
              <a:schemeClr val="bg1"/>
            </a:solidFill>
          </a:ln>
          <a:effectLst/>
        </p:spPr>
        <p:txBody>
          <a:bodyPr vert="horz" wrap="square" lIns="91440" tIns="45720" rIns="91440" bIns="45720" rtlCol="0" anchor="t">
            <a:normAutofit fontScale="92500" lnSpcReduction="20000"/>
          </a:bodyPr>
          <a:lstStyle>
            <a:lvl1pPr marL="342882" indent="-342882" algn="l" defTabSz="914354" rtl="0" eaLnBrk="1" latinLnBrk="0" hangingPunct="1">
              <a:spcBef>
                <a:spcPct val="20000"/>
              </a:spcBef>
              <a:buFont typeface="Wingdings" panose="05000000000000000000" pitchFamily="2" charset="2"/>
              <a:buChar char="§"/>
              <a:defRPr sz="3200" kern="1200">
                <a:solidFill>
                  <a:srgbClr val="00073B"/>
                </a:solidFill>
                <a:latin typeface="Montserrat" panose="02000505000000020004" pitchFamily="2" charset="0"/>
                <a:ea typeface="+mn-ea"/>
                <a:cs typeface="Helvetica" panose="020B0604020202020204" pitchFamily="34" charset="0"/>
              </a:defRPr>
            </a:lvl1pPr>
            <a:lvl2pPr marL="742913" indent="-285737" algn="l" defTabSz="914354" rtl="0" eaLnBrk="1" latinLnBrk="0" hangingPunct="1">
              <a:spcBef>
                <a:spcPct val="20000"/>
              </a:spcBef>
              <a:buFont typeface="Arial" panose="020B0604020202020204" pitchFamily="34" charset="0"/>
              <a:buChar char="–"/>
              <a:defRPr sz="2800" kern="1200">
                <a:solidFill>
                  <a:srgbClr val="00073B"/>
                </a:solidFill>
                <a:latin typeface="Montserrat" panose="02000505000000020004" pitchFamily="2" charset="0"/>
                <a:ea typeface="+mn-ea"/>
                <a:cs typeface="Helvetica" panose="020B0604020202020204" pitchFamily="34" charset="0"/>
              </a:defRPr>
            </a:lvl2pPr>
            <a:lvl3pPr marL="1142942" indent="-228589" algn="l" defTabSz="914354" rtl="0" eaLnBrk="1" latinLnBrk="0" hangingPunct="1">
              <a:spcBef>
                <a:spcPct val="20000"/>
              </a:spcBef>
              <a:buFont typeface="Arial" panose="020B0604020202020204" pitchFamily="34" charset="0"/>
              <a:buChar char="•"/>
              <a:defRPr sz="2600" kern="1200">
                <a:solidFill>
                  <a:srgbClr val="00073B"/>
                </a:solidFill>
                <a:latin typeface="Montserrat" panose="02000505000000020004" pitchFamily="2" charset="0"/>
                <a:ea typeface="+mn-ea"/>
                <a:cs typeface="Helvetica" panose="020B0604020202020204" pitchFamily="34" charset="0"/>
              </a:defRPr>
            </a:lvl3pPr>
            <a:lvl4pPr marL="1600120" indent="-228589" algn="l" defTabSz="914354" rtl="0" eaLnBrk="1" latinLnBrk="0" hangingPunct="1">
              <a:spcBef>
                <a:spcPct val="20000"/>
              </a:spcBef>
              <a:buFont typeface="Arial" panose="020B0604020202020204" pitchFamily="34" charset="0"/>
              <a:buChar char="–"/>
              <a:defRPr sz="2400" kern="1200">
                <a:solidFill>
                  <a:srgbClr val="00073B"/>
                </a:solidFill>
                <a:latin typeface="Montserrat" panose="02000505000000020004" pitchFamily="2" charset="0"/>
                <a:ea typeface="+mn-ea"/>
                <a:cs typeface="Helvetica" panose="020B0604020202020204" pitchFamily="34" charset="0"/>
              </a:defRPr>
            </a:lvl4pPr>
            <a:lvl5pPr marL="2057298" indent="-228589" algn="l" defTabSz="914354" rtl="0" eaLnBrk="1" latinLnBrk="0" hangingPunct="1">
              <a:spcBef>
                <a:spcPct val="20000"/>
              </a:spcBef>
              <a:buFont typeface="Arial" panose="020B0604020202020204" pitchFamily="34" charset="0"/>
              <a:buChar char="»"/>
              <a:defRPr sz="2000" kern="1200">
                <a:solidFill>
                  <a:srgbClr val="00073B"/>
                </a:solidFill>
                <a:latin typeface="Montserrat" panose="02000505000000020004" pitchFamily="2" charset="0"/>
                <a:ea typeface="+mn-ea"/>
                <a:cs typeface="Helvetica" panose="020B0604020202020204" pitchFamily="34" charset="0"/>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rtl="0" fontAlgn="base">
              <a:buNone/>
            </a:pPr>
            <a:endParaRPr lang="en-US" sz="2400" i="0" u="none" strike="noStrike" dirty="0">
              <a:solidFill>
                <a:schemeClr val="bg1"/>
              </a:solidFill>
              <a:effectLst/>
              <a:latin typeface="+mn-lt"/>
            </a:endParaRPr>
          </a:p>
          <a:p>
            <a:pPr marL="0" indent="0" algn="ctr" rtl="0" fontAlgn="base">
              <a:buNone/>
            </a:pPr>
            <a:r>
              <a:rPr lang="en-US" sz="2400" i="0" u="none" strike="noStrike" dirty="0">
                <a:solidFill>
                  <a:schemeClr val="bg1"/>
                </a:solidFill>
                <a:effectLst/>
                <a:latin typeface="+mn-lt"/>
                <a:cs typeface="Helvetica"/>
              </a:rPr>
              <a:t>The violation of any rule is a foul.</a:t>
            </a:r>
            <a:r>
              <a:rPr lang="en-US" sz="2400" i="0" dirty="0">
                <a:solidFill>
                  <a:schemeClr val="bg1"/>
                </a:solidFill>
                <a:effectLst/>
                <a:latin typeface="+mn-lt"/>
                <a:cs typeface="Helvetica"/>
              </a:rPr>
              <a:t>​</a:t>
            </a:r>
          </a:p>
          <a:p>
            <a:pPr marL="0" indent="0" algn="ctr" rtl="0" fontAlgn="base">
              <a:buNone/>
            </a:pPr>
            <a:endParaRPr lang="en-US" sz="2400" i="0" dirty="0">
              <a:solidFill>
                <a:schemeClr val="bg1"/>
              </a:solidFill>
              <a:effectLst/>
              <a:latin typeface="+mn-lt"/>
            </a:endParaRPr>
          </a:p>
          <a:p>
            <a:pPr marL="0" indent="0" algn="ctr" rtl="0" fontAlgn="base">
              <a:buNone/>
            </a:pPr>
            <a:r>
              <a:rPr lang="en-US" sz="2400" i="0" u="none" strike="noStrike" dirty="0">
                <a:solidFill>
                  <a:schemeClr val="bg1"/>
                </a:solidFill>
                <a:effectLst/>
                <a:latin typeface="+mn-lt"/>
                <a:cs typeface="Helvetica"/>
              </a:rPr>
              <a:t>The penalty for a foul is a </a:t>
            </a:r>
            <a:r>
              <a:rPr lang="en-US" sz="2400" b="1" i="0" u="none" strike="noStrike" dirty="0">
                <a:solidFill>
                  <a:schemeClr val="bg1"/>
                </a:solidFill>
                <a:effectLst/>
                <a:latin typeface="+mn-lt"/>
                <a:cs typeface="Helvetica"/>
              </a:rPr>
              <a:t>Free Position.</a:t>
            </a:r>
            <a:r>
              <a:rPr lang="en-US" sz="2400" b="1" i="0" dirty="0">
                <a:solidFill>
                  <a:schemeClr val="bg1"/>
                </a:solidFill>
                <a:effectLst/>
                <a:latin typeface="+mn-lt"/>
                <a:cs typeface="Helvetica"/>
              </a:rPr>
              <a:t>​</a:t>
            </a:r>
          </a:p>
          <a:p>
            <a:pPr marL="0" indent="0" algn="ctr" rtl="0" fontAlgn="base">
              <a:buNone/>
            </a:pPr>
            <a:endParaRPr lang="en-US" sz="2400" i="0" dirty="0">
              <a:solidFill>
                <a:schemeClr val="bg1"/>
              </a:solidFill>
              <a:effectLst/>
              <a:latin typeface="+mn-lt"/>
            </a:endParaRPr>
          </a:p>
          <a:p>
            <a:pPr marL="0" indent="0" algn="ctr" rtl="0" fontAlgn="base">
              <a:buNone/>
            </a:pPr>
            <a:r>
              <a:rPr lang="en-US" sz="2400" i="0" u="none" strike="noStrike" dirty="0">
                <a:solidFill>
                  <a:schemeClr val="bg1"/>
                </a:solidFill>
                <a:effectLst/>
                <a:latin typeface="+mn-lt"/>
              </a:rPr>
              <a:t>Player committing the foul moves:</a:t>
            </a:r>
          </a:p>
          <a:p>
            <a:pPr marL="0" indent="0" algn="ctr" rtl="0" fontAlgn="base">
              <a:buNone/>
            </a:pPr>
            <a:r>
              <a:rPr lang="en-US" sz="2400" i="0" u="none" strike="noStrike" dirty="0">
                <a:solidFill>
                  <a:schemeClr val="bg1"/>
                </a:solidFill>
                <a:effectLst/>
                <a:latin typeface="+mn-lt"/>
              </a:rPr>
              <a:t> 4m behind (Major Foul)    </a:t>
            </a:r>
          </a:p>
          <a:p>
            <a:pPr marL="0" indent="0" algn="ctr">
              <a:buNone/>
            </a:pPr>
            <a:r>
              <a:rPr lang="en-US" sz="2400" dirty="0">
                <a:solidFill>
                  <a:schemeClr val="bg1"/>
                </a:solidFill>
                <a:latin typeface="+mn-lt"/>
                <a:cs typeface="Helvetica"/>
              </a:rPr>
              <a:t>4m away (Minor Foul)</a:t>
            </a:r>
          </a:p>
          <a:p>
            <a:pPr marL="0" indent="0" algn="ctr">
              <a:buNone/>
            </a:pPr>
            <a:endParaRPr lang="en-US" sz="2400" dirty="0">
              <a:solidFill>
                <a:schemeClr val="bg1"/>
              </a:solidFill>
              <a:latin typeface="+mn-lt"/>
              <a:cs typeface="Helvetica"/>
            </a:endParaRPr>
          </a:p>
          <a:p>
            <a:pPr marL="0" indent="0" algn="ctr">
              <a:buNone/>
            </a:pPr>
            <a:r>
              <a:rPr lang="en-US" sz="2400" dirty="0">
                <a:solidFill>
                  <a:schemeClr val="bg1"/>
                </a:solidFill>
                <a:latin typeface="+mn-lt"/>
                <a:cs typeface="Helvetica"/>
              </a:rPr>
              <a:t>All other players must be 4m AWAY</a:t>
            </a:r>
          </a:p>
          <a:p>
            <a:pPr marL="0" indent="0" rtl="0">
              <a:buNone/>
            </a:pPr>
            <a:endParaRPr lang="en-US" sz="2400" dirty="0">
              <a:latin typeface="Montserrat"/>
              <a:cs typeface="Helvetica"/>
            </a:endParaRPr>
          </a:p>
        </p:txBody>
      </p:sp>
      <p:cxnSp>
        <p:nvCxnSpPr>
          <p:cNvPr id="19" name="Straight Arrow Connector 18">
            <a:extLst>
              <a:ext uri="{FF2B5EF4-FFF2-40B4-BE49-F238E27FC236}">
                <a16:creationId xmlns:a16="http://schemas.microsoft.com/office/drawing/2014/main" id="{3D2CF75A-68B1-2C42-A950-36BA30DF580E}"/>
              </a:ext>
            </a:extLst>
          </p:cNvPr>
          <p:cNvCxnSpPr>
            <a:cxnSpLocks/>
          </p:cNvCxnSpPr>
          <p:nvPr/>
        </p:nvCxnSpPr>
        <p:spPr>
          <a:xfrm flipH="1" flipV="1">
            <a:off x="2430381" y="3908541"/>
            <a:ext cx="524727" cy="6767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9B4693-9C44-3C4F-B980-ECCC9B16E3B1}"/>
              </a:ext>
            </a:extLst>
          </p:cNvPr>
          <p:cNvCxnSpPr>
            <a:cxnSpLocks/>
          </p:cNvCxnSpPr>
          <p:nvPr/>
        </p:nvCxnSpPr>
        <p:spPr>
          <a:xfrm flipH="1" flipV="1">
            <a:off x="2005445" y="4585277"/>
            <a:ext cx="765103" cy="1599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C4E520A-0356-554B-A671-E3B6D246797A}"/>
              </a:ext>
            </a:extLst>
          </p:cNvPr>
          <p:cNvCxnSpPr>
            <a:cxnSpLocks/>
          </p:cNvCxnSpPr>
          <p:nvPr/>
        </p:nvCxnSpPr>
        <p:spPr>
          <a:xfrm flipV="1">
            <a:off x="3651736" y="4681532"/>
            <a:ext cx="881648" cy="950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495C3D2-139F-1446-9C54-C62105D211D6}"/>
              </a:ext>
            </a:extLst>
          </p:cNvPr>
          <p:cNvCxnSpPr>
            <a:cxnSpLocks/>
          </p:cNvCxnSpPr>
          <p:nvPr/>
        </p:nvCxnSpPr>
        <p:spPr>
          <a:xfrm flipH="1">
            <a:off x="2005445" y="5037573"/>
            <a:ext cx="945189" cy="2005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561A394-20D1-FC47-AF50-0A3C64B0297B}"/>
              </a:ext>
            </a:extLst>
          </p:cNvPr>
          <p:cNvCxnSpPr>
            <a:cxnSpLocks/>
          </p:cNvCxnSpPr>
          <p:nvPr/>
        </p:nvCxnSpPr>
        <p:spPr>
          <a:xfrm flipV="1">
            <a:off x="3595700" y="4011640"/>
            <a:ext cx="604490" cy="5859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35BF67C-A881-8142-B5DD-868D86C025EE}"/>
              </a:ext>
            </a:extLst>
          </p:cNvPr>
          <p:cNvCxnSpPr>
            <a:cxnSpLocks/>
          </p:cNvCxnSpPr>
          <p:nvPr/>
        </p:nvCxnSpPr>
        <p:spPr>
          <a:xfrm>
            <a:off x="3595700" y="5036617"/>
            <a:ext cx="937684" cy="2627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CF117B9-E380-2E40-A0DA-F1A578A3091E}"/>
              </a:ext>
            </a:extLst>
          </p:cNvPr>
          <p:cNvCxnSpPr>
            <a:cxnSpLocks/>
          </p:cNvCxnSpPr>
          <p:nvPr/>
        </p:nvCxnSpPr>
        <p:spPr>
          <a:xfrm flipV="1">
            <a:off x="3253670" y="3564082"/>
            <a:ext cx="0" cy="8658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DCBDCA7-C60F-574B-80C2-077C084C2DAA}"/>
              </a:ext>
            </a:extLst>
          </p:cNvPr>
          <p:cNvSpPr txBox="1"/>
          <p:nvPr/>
        </p:nvSpPr>
        <p:spPr>
          <a:xfrm>
            <a:off x="765747" y="1697510"/>
            <a:ext cx="4975846" cy="1015663"/>
          </a:xfrm>
          <a:prstGeom prst="rect">
            <a:avLst/>
          </a:prstGeom>
          <a:solidFill>
            <a:schemeClr val="accent1"/>
          </a:solidFill>
        </p:spPr>
        <p:txBody>
          <a:bodyPr wrap="square" lIns="91440" tIns="45720" rIns="91440" bIns="45720" rtlCol="0" anchor="t">
            <a:spAutoFit/>
          </a:bodyPr>
          <a:lstStyle/>
          <a:p>
            <a:r>
              <a:rPr lang="en-US" sz="2000" dirty="0">
                <a:solidFill>
                  <a:schemeClr val="bg1"/>
                </a:solidFill>
              </a:rPr>
              <a:t>No FP may be taken closer than 8m to the goal circle </a:t>
            </a:r>
            <a:endParaRPr lang="en-US" sz="2000" dirty="0">
              <a:solidFill>
                <a:srgbClr val="000000"/>
              </a:solidFill>
              <a:cs typeface="Calibri" panose="020F0502020204030204"/>
            </a:endParaRPr>
          </a:p>
          <a:p>
            <a:r>
              <a:rPr lang="en-US" sz="2000" dirty="0">
                <a:solidFill>
                  <a:schemeClr val="bg1"/>
                </a:solidFill>
              </a:rPr>
              <a:t>(except an attack foul in the CSA!)</a:t>
            </a:r>
            <a:endParaRPr lang="en-US" sz="2000" dirty="0">
              <a:cs typeface="Calibri"/>
            </a:endParaRPr>
          </a:p>
        </p:txBody>
      </p:sp>
      <p:sp>
        <p:nvSpPr>
          <p:cNvPr id="4" name="TextBox 3">
            <a:extLst>
              <a:ext uri="{FF2B5EF4-FFF2-40B4-BE49-F238E27FC236}">
                <a16:creationId xmlns:a16="http://schemas.microsoft.com/office/drawing/2014/main" id="{FF64E069-0C56-5DD3-4C57-E7FA0280F96C}"/>
              </a:ext>
            </a:extLst>
          </p:cNvPr>
          <p:cNvSpPr txBox="1"/>
          <p:nvPr/>
        </p:nvSpPr>
        <p:spPr>
          <a:xfrm>
            <a:off x="809272" y="5931838"/>
            <a:ext cx="5044064" cy="707886"/>
          </a:xfrm>
          <a:prstGeom prst="rect">
            <a:avLst/>
          </a:prstGeom>
          <a:solidFill>
            <a:schemeClr val="accent1"/>
          </a:solidFill>
        </p:spPr>
        <p:txBody>
          <a:bodyPr wrap="square" lIns="91440" tIns="45720" rIns="91440" bIns="45720" rtlCol="0" anchor="t">
            <a:spAutoFit/>
          </a:bodyPr>
          <a:lstStyle/>
          <a:p>
            <a:r>
              <a:rPr lang="en-US" sz="2000" dirty="0">
                <a:solidFill>
                  <a:schemeClr val="bg1"/>
                </a:solidFill>
                <a:ea typeface="+mn-lt"/>
                <a:cs typeface="+mn-lt"/>
              </a:rPr>
              <a:t>Free positions below the goal line extended in the CSA shall be taken at the closest dot.</a:t>
            </a:r>
            <a:endParaRPr lang="en-US" sz="2000" dirty="0">
              <a:solidFill>
                <a:schemeClr val="bg1"/>
              </a:solidFill>
            </a:endParaRPr>
          </a:p>
        </p:txBody>
      </p:sp>
      <p:sp>
        <p:nvSpPr>
          <p:cNvPr id="11" name="Arrow: Up 10">
            <a:extLst>
              <a:ext uri="{FF2B5EF4-FFF2-40B4-BE49-F238E27FC236}">
                <a16:creationId xmlns:a16="http://schemas.microsoft.com/office/drawing/2014/main" id="{D968E0D3-C242-554D-F568-59017BE6A2A8}"/>
              </a:ext>
            </a:extLst>
          </p:cNvPr>
          <p:cNvSpPr/>
          <p:nvPr/>
        </p:nvSpPr>
        <p:spPr>
          <a:xfrm>
            <a:off x="1823738" y="5420042"/>
            <a:ext cx="363414" cy="62132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DCEAA81-8D5A-E44C-8C4A-2B69ED8675F3}"/>
              </a:ext>
            </a:extLst>
          </p:cNvPr>
          <p:cNvSpPr txBox="1"/>
          <p:nvPr/>
        </p:nvSpPr>
        <p:spPr>
          <a:xfrm>
            <a:off x="2986404" y="4450700"/>
            <a:ext cx="657763" cy="461665"/>
          </a:xfrm>
          <a:prstGeom prst="rect">
            <a:avLst/>
          </a:prstGeom>
          <a:noFill/>
        </p:spPr>
        <p:txBody>
          <a:bodyPr wrap="square" rtlCol="0">
            <a:spAutoFit/>
          </a:bodyPr>
          <a:lstStyle/>
          <a:p>
            <a:r>
              <a:rPr lang="en-US" sz="2400" b="1" dirty="0">
                <a:solidFill>
                  <a:srgbClr val="FF0000"/>
                </a:solidFill>
              </a:rPr>
              <a:t>8m</a:t>
            </a:r>
          </a:p>
        </p:txBody>
      </p:sp>
      <p:sp>
        <p:nvSpPr>
          <p:cNvPr id="10" name="Title 9">
            <a:extLst>
              <a:ext uri="{FF2B5EF4-FFF2-40B4-BE49-F238E27FC236}">
                <a16:creationId xmlns:a16="http://schemas.microsoft.com/office/drawing/2014/main" id="{A6AAF5D0-14BA-9849-88CD-5B51FA241DEC}"/>
              </a:ext>
            </a:extLst>
          </p:cNvPr>
          <p:cNvSpPr>
            <a:spLocks noGrp="1"/>
          </p:cNvSpPr>
          <p:nvPr>
            <p:ph type="title"/>
          </p:nvPr>
        </p:nvSpPr>
        <p:spPr>
          <a:xfrm>
            <a:off x="266699" y="279400"/>
            <a:ext cx="11389269" cy="758825"/>
          </a:xfrm>
        </p:spPr>
        <p:txBody>
          <a:bodyPr/>
          <a:lstStyle/>
          <a:p>
            <a:r>
              <a:rPr lang="en-US" dirty="0"/>
              <a:t>Restarting Play: Free Position </a:t>
            </a:r>
            <a:r>
              <a:rPr lang="en-US" sz="4000" dirty="0"/>
              <a:t>(a foul has occurred)</a:t>
            </a:r>
          </a:p>
        </p:txBody>
      </p:sp>
    </p:spTree>
    <p:custDataLst>
      <p:tags r:id="rId1"/>
    </p:custDataLst>
    <p:extLst>
      <p:ext uri="{BB962C8B-B14F-4D97-AF65-F5344CB8AC3E}">
        <p14:creationId xmlns:p14="http://schemas.microsoft.com/office/powerpoint/2010/main" val="276068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animBg="1"/>
      <p:bldP spid="11"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01A36E7-2249-1C44-A886-685A37B298EC}"/>
              </a:ext>
            </a:extLst>
          </p:cNvPr>
          <p:cNvSpPr txBox="1"/>
          <p:nvPr/>
        </p:nvSpPr>
        <p:spPr>
          <a:xfrm>
            <a:off x="2512192" y="5463824"/>
            <a:ext cx="6984999" cy="830997"/>
          </a:xfrm>
          <a:prstGeom prst="rect">
            <a:avLst/>
          </a:prstGeom>
          <a:solidFill>
            <a:schemeClr val="accent1">
              <a:alpha val="98000"/>
            </a:schemeClr>
          </a:solidFill>
        </p:spPr>
        <p:txBody>
          <a:bodyPr wrap="square" lIns="91440" tIns="45720" rIns="91440" bIns="45720" rtlCol="0" anchor="t">
            <a:spAutoFit/>
          </a:bodyPr>
          <a:lstStyle/>
          <a:p>
            <a:pPr algn="ctr"/>
            <a:r>
              <a:rPr lang="en-US" sz="2400">
                <a:solidFill>
                  <a:schemeClr val="bg1"/>
                </a:solidFill>
              </a:rPr>
              <a:t>To self-start, a player </a:t>
            </a:r>
            <a:r>
              <a:rPr lang="en-US" sz="2400" b="1">
                <a:solidFill>
                  <a:srgbClr val="FF0000"/>
                </a:solidFill>
              </a:rPr>
              <a:t>DOES NOT have to come </a:t>
            </a:r>
            <a:r>
              <a:rPr lang="en-US" sz="2400">
                <a:solidFill>
                  <a:schemeClr val="bg1"/>
                </a:solidFill>
              </a:rPr>
              <a:t>to a momentary pause before commencing play.</a:t>
            </a:r>
          </a:p>
        </p:txBody>
      </p:sp>
      <p:sp>
        <p:nvSpPr>
          <p:cNvPr id="7" name="TextBox 6">
            <a:extLst>
              <a:ext uri="{FF2B5EF4-FFF2-40B4-BE49-F238E27FC236}">
                <a16:creationId xmlns:a16="http://schemas.microsoft.com/office/drawing/2014/main" id="{7AF2B494-BBBA-1116-D358-FBFD09E5E643}"/>
              </a:ext>
            </a:extLst>
          </p:cNvPr>
          <p:cNvSpPr txBox="1"/>
          <p:nvPr/>
        </p:nvSpPr>
        <p:spPr>
          <a:xfrm>
            <a:off x="924692" y="1916546"/>
            <a:ext cx="5080000" cy="2308324"/>
          </a:xfrm>
          <a:prstGeom prst="rect">
            <a:avLst/>
          </a:prstGeom>
          <a:solidFill>
            <a:schemeClr val="accent1">
              <a:alpha val="98000"/>
            </a:schemeClr>
          </a:solidFill>
        </p:spPr>
        <p:txBody>
          <a:bodyPr wrap="square" lIns="91440" tIns="45720" rIns="91440" bIns="45720" rtlCol="0" anchor="t">
            <a:spAutoFit/>
          </a:bodyPr>
          <a:lstStyle/>
          <a:p>
            <a:pPr algn="ctr"/>
            <a:r>
              <a:rPr lang="en-US" sz="2400" dirty="0">
                <a:solidFill>
                  <a:schemeClr val="bg1"/>
                </a:solidFill>
                <a:ea typeface="+mn-lt"/>
                <a:cs typeface="+mn-lt"/>
              </a:rPr>
              <a:t>Following a whistle blown for a foul outside of the critical scoring area, or for an attack foul in the CSA*, the player who is awarded the free position can self-start</a:t>
            </a:r>
          </a:p>
          <a:p>
            <a:pPr algn="ctr"/>
            <a:r>
              <a:rPr lang="en-US" sz="2000" dirty="0">
                <a:solidFill>
                  <a:schemeClr val="bg1"/>
                </a:solidFill>
                <a:cs typeface="Calibri"/>
              </a:rPr>
              <a:t>*not in the last min of each quarter</a:t>
            </a:r>
          </a:p>
        </p:txBody>
      </p:sp>
      <p:sp>
        <p:nvSpPr>
          <p:cNvPr id="9" name="Title 8">
            <a:extLst>
              <a:ext uri="{FF2B5EF4-FFF2-40B4-BE49-F238E27FC236}">
                <a16:creationId xmlns:a16="http://schemas.microsoft.com/office/drawing/2014/main" id="{31F25E75-522B-A941-9A59-3AFC5C42BE92}"/>
              </a:ext>
            </a:extLst>
          </p:cNvPr>
          <p:cNvSpPr>
            <a:spLocks noGrp="1"/>
          </p:cNvSpPr>
          <p:nvPr>
            <p:ph type="title"/>
          </p:nvPr>
        </p:nvSpPr>
        <p:spPr/>
        <p:txBody>
          <a:bodyPr/>
          <a:lstStyle/>
          <a:p>
            <a:r>
              <a:rPr lang="en-US" dirty="0"/>
              <a:t>Restarting Play: Self-Start</a:t>
            </a:r>
          </a:p>
        </p:txBody>
      </p:sp>
      <p:pic>
        <p:nvPicPr>
          <p:cNvPr id="11" name="Picture 10" descr="A group of girls playing lacrosse&#10;&#10;Description automatically generated">
            <a:extLst>
              <a:ext uri="{FF2B5EF4-FFF2-40B4-BE49-F238E27FC236}">
                <a16:creationId xmlns:a16="http://schemas.microsoft.com/office/drawing/2014/main" id="{8D416884-1482-3340-815D-2281C15881F4}"/>
              </a:ext>
            </a:extLst>
          </p:cNvPr>
          <p:cNvPicPr>
            <a:picLocks noChangeAspect="1"/>
          </p:cNvPicPr>
          <p:nvPr/>
        </p:nvPicPr>
        <p:blipFill rotWithShape="1">
          <a:blip r:embed="rId4"/>
          <a:srcRect r="25903"/>
          <a:stretch/>
        </p:blipFill>
        <p:spPr>
          <a:xfrm>
            <a:off x="8067784" y="1038225"/>
            <a:ext cx="3199524" cy="3048000"/>
          </a:xfrm>
          <a:prstGeom prst="rect">
            <a:avLst/>
          </a:prstGeom>
        </p:spPr>
      </p:pic>
    </p:spTree>
    <p:custDataLst>
      <p:tags r:id="rId1"/>
    </p:custDataLst>
    <p:extLst>
      <p:ext uri="{BB962C8B-B14F-4D97-AF65-F5344CB8AC3E}">
        <p14:creationId xmlns:p14="http://schemas.microsoft.com/office/powerpoint/2010/main" val="1943956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0E6606-F917-AC41-9D64-7F439A2D2265}"/>
              </a:ext>
            </a:extLst>
          </p:cNvPr>
          <p:cNvSpPr txBox="1"/>
          <p:nvPr/>
        </p:nvSpPr>
        <p:spPr>
          <a:xfrm>
            <a:off x="1641110" y="1401441"/>
            <a:ext cx="6958807" cy="2308324"/>
          </a:xfrm>
          <a:prstGeom prst="rect">
            <a:avLst/>
          </a:prstGeom>
          <a:solidFill>
            <a:schemeClr val="bg1">
              <a:lumMod val="95000"/>
            </a:schemeClr>
          </a:solidFill>
          <a:ln>
            <a:noFill/>
          </a:ln>
        </p:spPr>
        <p:txBody>
          <a:bodyPr wrap="square" lIns="91440" tIns="45720" rIns="91440" bIns="45720" rtlCol="0" anchor="t">
            <a:spAutoFit/>
          </a:bodyPr>
          <a:lstStyle/>
          <a:p>
            <a:pPr marL="380365" indent="-380365">
              <a:buFont typeface="Arial" panose="020B0604020202020204" pitchFamily="34" charset="0"/>
              <a:buChar char="•"/>
            </a:pPr>
            <a:r>
              <a:rPr lang="en-US" sz="2000" b="1" dirty="0"/>
              <a:t>Ball is outside of the CSA</a:t>
            </a:r>
          </a:p>
          <a:p>
            <a:pPr marL="380365" indent="-380365">
              <a:buFont typeface="Arial" panose="020B0604020202020204" pitchFamily="34" charset="0"/>
              <a:buChar char="•"/>
            </a:pPr>
            <a:endParaRPr lang="en-US" sz="2000" b="1" dirty="0"/>
          </a:p>
          <a:p>
            <a:pPr marL="380365" indent="-380365">
              <a:buFont typeface="Arial" panose="020B0604020202020204" pitchFamily="34" charset="0"/>
              <a:buChar char="•"/>
            </a:pPr>
            <a:r>
              <a:rPr lang="en-US" sz="2000" b="1" dirty="0"/>
              <a:t>An Attack foul in the CSA (not under 2min in Q2 or Q4)</a:t>
            </a:r>
            <a:endParaRPr lang="en-US" sz="2000" dirty="0"/>
          </a:p>
          <a:p>
            <a:pPr marL="380365" indent="-380365">
              <a:buFont typeface="Arial" panose="020B0604020202020204" pitchFamily="34" charset="0"/>
              <a:buChar char="•"/>
            </a:pPr>
            <a:endParaRPr lang="en-US" sz="2000" b="1" dirty="0">
              <a:cs typeface="Calibri" panose="020F0502020204030204"/>
            </a:endParaRPr>
          </a:p>
          <a:p>
            <a:pPr marL="380365" indent="-380365">
              <a:buFont typeface="Arial" panose="020B0604020202020204" pitchFamily="34" charset="0"/>
              <a:buChar char="•"/>
            </a:pPr>
            <a:r>
              <a:rPr lang="en-US" sz="2000" b="1" dirty="0"/>
              <a:t>Game clock is running</a:t>
            </a:r>
            <a:endParaRPr lang="en-US" sz="2000" b="1" dirty="0">
              <a:cs typeface="Calibri"/>
            </a:endParaRPr>
          </a:p>
          <a:p>
            <a:pPr marL="380365" indent="-380365">
              <a:buFont typeface="Arial" panose="020B0604020202020204" pitchFamily="34" charset="0"/>
              <a:buChar char="•"/>
            </a:pPr>
            <a:endParaRPr lang="en-US" sz="2000" b="1" dirty="0">
              <a:cs typeface="Calibri"/>
            </a:endParaRPr>
          </a:p>
          <a:p>
            <a:pPr marL="380365" indent="-380365">
              <a:buFont typeface="Arial" panose="020B0604020202020204" pitchFamily="34" charset="0"/>
              <a:buChar char="•"/>
            </a:pPr>
            <a:r>
              <a:rPr lang="en-US" sz="2000" b="1" dirty="0"/>
              <a:t>Ball is within 4 meters of the spot of the foul</a:t>
            </a:r>
            <a:endParaRPr lang="en-US" sz="2000" b="1" dirty="0">
              <a:cs typeface="Calibri"/>
            </a:endParaRPr>
          </a:p>
        </p:txBody>
      </p:sp>
      <p:sp>
        <p:nvSpPr>
          <p:cNvPr id="5" name="TextBox 4">
            <a:extLst>
              <a:ext uri="{FF2B5EF4-FFF2-40B4-BE49-F238E27FC236}">
                <a16:creationId xmlns:a16="http://schemas.microsoft.com/office/drawing/2014/main" id="{2F209390-BD00-AA45-A819-66D7B82A9A39}"/>
              </a:ext>
            </a:extLst>
          </p:cNvPr>
          <p:cNvSpPr txBox="1"/>
          <p:nvPr/>
        </p:nvSpPr>
        <p:spPr>
          <a:xfrm>
            <a:off x="919878" y="4225221"/>
            <a:ext cx="8401272" cy="2062103"/>
          </a:xfrm>
          <a:prstGeom prst="rect">
            <a:avLst/>
          </a:prstGeom>
          <a:solidFill>
            <a:schemeClr val="bg1">
              <a:lumMod val="95000"/>
            </a:schemeClr>
          </a:solidFill>
          <a:ln>
            <a:noFill/>
          </a:ln>
        </p:spPr>
        <p:txBody>
          <a:bodyPr wrap="square" lIns="121920" tIns="60960" rIns="121920" bIns="60960" rtlCol="0" anchor="t">
            <a:spAutoFit/>
          </a:bodyPr>
          <a:lstStyle/>
          <a:p>
            <a:r>
              <a:rPr lang="en-US" b="1" dirty="0"/>
              <a:t>Ball more than 4 meters away?</a:t>
            </a:r>
          </a:p>
          <a:p>
            <a:endParaRPr lang="en-US" dirty="0"/>
          </a:p>
          <a:p>
            <a:pPr marL="380990" indent="-380990">
              <a:buFont typeface="Arial" panose="020B0604020202020204" pitchFamily="34" charset="0"/>
              <a:buChar char="•"/>
            </a:pPr>
            <a:r>
              <a:rPr lang="en-US" dirty="0"/>
              <a:t>Offensive player initiating self-start may pick up the ball, bring it back to the spot of foul and self-start. </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Teammate may also pick up ball and return it to the ball carrier so that the player may self-start from a legal position.</a:t>
            </a:r>
          </a:p>
        </p:txBody>
      </p:sp>
      <p:pic>
        <p:nvPicPr>
          <p:cNvPr id="6" name="Picture 5">
            <a:extLst>
              <a:ext uri="{FF2B5EF4-FFF2-40B4-BE49-F238E27FC236}">
                <a16:creationId xmlns:a16="http://schemas.microsoft.com/office/drawing/2014/main" id="{11D7C280-B6DE-073E-17B3-EB8EBDBC804B}"/>
              </a:ext>
            </a:extLst>
          </p:cNvPr>
          <p:cNvPicPr>
            <a:picLocks noChangeAspect="1"/>
          </p:cNvPicPr>
          <p:nvPr/>
        </p:nvPicPr>
        <p:blipFill rotWithShape="1">
          <a:blip r:embed="rId4"/>
          <a:srcRect l="-10438" r="10438"/>
          <a:stretch/>
        </p:blipFill>
        <p:spPr>
          <a:xfrm>
            <a:off x="9057153" y="630620"/>
            <a:ext cx="2921125" cy="6090745"/>
          </a:xfrm>
          <a:prstGeom prst="rect">
            <a:avLst/>
          </a:prstGeom>
        </p:spPr>
      </p:pic>
      <p:sp>
        <p:nvSpPr>
          <p:cNvPr id="2" name="Title 1">
            <a:extLst>
              <a:ext uri="{FF2B5EF4-FFF2-40B4-BE49-F238E27FC236}">
                <a16:creationId xmlns:a16="http://schemas.microsoft.com/office/drawing/2014/main" id="{FE2371F2-736C-6645-BEE5-D90D9097B1D5}"/>
              </a:ext>
            </a:extLst>
          </p:cNvPr>
          <p:cNvSpPr>
            <a:spLocks noGrp="1"/>
          </p:cNvSpPr>
          <p:nvPr>
            <p:ph type="title"/>
          </p:nvPr>
        </p:nvSpPr>
        <p:spPr>
          <a:xfrm>
            <a:off x="213722" y="251207"/>
            <a:ext cx="10515600" cy="758825"/>
          </a:xfrm>
        </p:spPr>
        <p:txBody>
          <a:bodyPr/>
          <a:lstStyle/>
          <a:p>
            <a:r>
              <a:rPr lang="en-US" dirty="0"/>
              <a:t>Criteria for Self-Start</a:t>
            </a:r>
          </a:p>
        </p:txBody>
      </p:sp>
    </p:spTree>
    <p:custDataLst>
      <p:tags r:id="rId1"/>
    </p:custDataLst>
    <p:extLst>
      <p:ext uri="{BB962C8B-B14F-4D97-AF65-F5344CB8AC3E}">
        <p14:creationId xmlns:p14="http://schemas.microsoft.com/office/powerpoint/2010/main" val="83988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F9132-3A7F-214C-90A4-46513A131A89}"/>
              </a:ext>
            </a:extLst>
          </p:cNvPr>
          <p:cNvSpPr txBox="1"/>
          <p:nvPr/>
        </p:nvSpPr>
        <p:spPr>
          <a:xfrm>
            <a:off x="725286" y="3039156"/>
            <a:ext cx="6721003" cy="502766"/>
          </a:xfrm>
          <a:prstGeom prst="rect">
            <a:avLst/>
          </a:prstGeom>
          <a:noFill/>
        </p:spPr>
        <p:txBody>
          <a:bodyPr wrap="square" rtlCol="0">
            <a:spAutoFit/>
          </a:bodyPr>
          <a:lstStyle/>
          <a:p>
            <a:r>
              <a:rPr lang="en-US" sz="2667"/>
              <a:t>Play will commence once the ball carrier steps</a:t>
            </a:r>
          </a:p>
        </p:txBody>
      </p:sp>
      <p:sp>
        <p:nvSpPr>
          <p:cNvPr id="6" name="TextBox 5">
            <a:extLst>
              <a:ext uri="{FF2B5EF4-FFF2-40B4-BE49-F238E27FC236}">
                <a16:creationId xmlns:a16="http://schemas.microsoft.com/office/drawing/2014/main" id="{A46FDB3D-1881-4443-A303-2C50E5CCA67A}"/>
              </a:ext>
            </a:extLst>
          </p:cNvPr>
          <p:cNvSpPr txBox="1"/>
          <p:nvPr/>
        </p:nvSpPr>
        <p:spPr>
          <a:xfrm>
            <a:off x="8261049" y="3012646"/>
            <a:ext cx="1727809" cy="502766"/>
          </a:xfrm>
          <a:prstGeom prst="rect">
            <a:avLst/>
          </a:prstGeom>
          <a:noFill/>
        </p:spPr>
        <p:txBody>
          <a:bodyPr wrap="square" rtlCol="0">
            <a:spAutoFit/>
          </a:bodyPr>
          <a:lstStyle/>
          <a:p>
            <a:r>
              <a:rPr lang="en-US" sz="2667"/>
              <a:t>or passes</a:t>
            </a:r>
          </a:p>
        </p:txBody>
      </p:sp>
      <p:sp>
        <p:nvSpPr>
          <p:cNvPr id="7" name="TextBox 6">
            <a:extLst>
              <a:ext uri="{FF2B5EF4-FFF2-40B4-BE49-F238E27FC236}">
                <a16:creationId xmlns:a16="http://schemas.microsoft.com/office/drawing/2014/main" id="{CA3FA860-8250-9343-9939-0369C7ADF39C}"/>
              </a:ext>
            </a:extLst>
          </p:cNvPr>
          <p:cNvSpPr txBox="1"/>
          <p:nvPr/>
        </p:nvSpPr>
        <p:spPr>
          <a:xfrm>
            <a:off x="2755277" y="1078796"/>
            <a:ext cx="6672419" cy="1734064"/>
          </a:xfrm>
          <a:prstGeom prst="rect">
            <a:avLst/>
          </a:prstGeom>
          <a:solidFill>
            <a:schemeClr val="bg1">
              <a:lumMod val="95000"/>
            </a:schemeClr>
          </a:solidFill>
          <a:ln>
            <a:noFill/>
          </a:ln>
        </p:spPr>
        <p:txBody>
          <a:bodyPr wrap="square" rtlCol="0">
            <a:spAutoFit/>
          </a:bodyPr>
          <a:lstStyle/>
          <a:p>
            <a:r>
              <a:rPr lang="en-US" sz="2667"/>
              <a:t>Fouled Player options:</a:t>
            </a:r>
          </a:p>
          <a:p>
            <a:pPr marL="609585" indent="-609585">
              <a:buFont typeface="+mj-lt"/>
              <a:buAutoNum type="arabicPeriod"/>
            </a:pPr>
            <a:r>
              <a:rPr lang="en-US" sz="2667"/>
              <a:t>Restart play immediately</a:t>
            </a:r>
          </a:p>
          <a:p>
            <a:pPr marL="609585" indent="-609585">
              <a:buFont typeface="+mj-lt"/>
              <a:buAutoNum type="arabicPeriod"/>
            </a:pPr>
            <a:r>
              <a:rPr lang="en-US" sz="2667"/>
              <a:t>Wait for other players to move 4m away</a:t>
            </a:r>
          </a:p>
          <a:p>
            <a:pPr marL="609585" indent="-609585">
              <a:buFont typeface="+mj-lt"/>
              <a:buAutoNum type="arabicPeriod"/>
            </a:pPr>
            <a:r>
              <a:rPr lang="en-US" sz="2667"/>
              <a:t>Wait for whistle</a:t>
            </a:r>
          </a:p>
        </p:txBody>
      </p:sp>
      <p:pic>
        <p:nvPicPr>
          <p:cNvPr id="10" name="Picture 9">
            <a:extLst>
              <a:ext uri="{FF2B5EF4-FFF2-40B4-BE49-F238E27FC236}">
                <a16:creationId xmlns:a16="http://schemas.microsoft.com/office/drawing/2014/main" id="{A7273A98-C104-B04C-92E0-56551D820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8469" y="2881081"/>
            <a:ext cx="1048200" cy="1278535"/>
          </a:xfrm>
          <a:prstGeom prst="rect">
            <a:avLst/>
          </a:prstGeom>
        </p:spPr>
      </p:pic>
      <p:grpSp>
        <p:nvGrpSpPr>
          <p:cNvPr id="17" name="Group 16">
            <a:extLst>
              <a:ext uri="{FF2B5EF4-FFF2-40B4-BE49-F238E27FC236}">
                <a16:creationId xmlns:a16="http://schemas.microsoft.com/office/drawing/2014/main" id="{EDE3D8BB-0A4F-C148-A3EF-6C8838FBC684}"/>
              </a:ext>
            </a:extLst>
          </p:cNvPr>
          <p:cNvGrpSpPr/>
          <p:nvPr/>
        </p:nvGrpSpPr>
        <p:grpSpPr>
          <a:xfrm>
            <a:off x="9550401" y="3012646"/>
            <a:ext cx="1252508" cy="436604"/>
            <a:chOff x="7845661" y="712860"/>
            <a:chExt cx="1053484" cy="327453"/>
          </a:xfrm>
        </p:grpSpPr>
        <p:sp>
          <p:nvSpPr>
            <p:cNvPr id="11" name="Oval 10">
              <a:extLst>
                <a:ext uri="{FF2B5EF4-FFF2-40B4-BE49-F238E27FC236}">
                  <a16:creationId xmlns:a16="http://schemas.microsoft.com/office/drawing/2014/main" id="{9B973AC2-C5A2-6D40-9C7A-3B2385DACC6A}"/>
                </a:ext>
              </a:extLst>
            </p:cNvPr>
            <p:cNvSpPr/>
            <p:nvPr/>
          </p:nvSpPr>
          <p:spPr>
            <a:xfrm>
              <a:off x="8368030" y="712860"/>
              <a:ext cx="304800" cy="28589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Arc 13">
              <a:extLst>
                <a:ext uri="{FF2B5EF4-FFF2-40B4-BE49-F238E27FC236}">
                  <a16:creationId xmlns:a16="http://schemas.microsoft.com/office/drawing/2014/main" id="{E7A8342B-53CA-2B41-9136-420CD4B9B827}"/>
                </a:ext>
              </a:extLst>
            </p:cNvPr>
            <p:cNvSpPr/>
            <p:nvPr/>
          </p:nvSpPr>
          <p:spPr>
            <a:xfrm rot="14103110">
              <a:off x="8306632" y="437712"/>
              <a:ext cx="131541" cy="1053484"/>
            </a:xfrm>
            <a:prstGeom prst="arc">
              <a:avLst>
                <a:gd name="adj1" fmla="val 16296964"/>
                <a:gd name="adj2" fmla="val 569262"/>
              </a:avLst>
            </a:pr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5" name="Arc 14">
              <a:extLst>
                <a:ext uri="{FF2B5EF4-FFF2-40B4-BE49-F238E27FC236}">
                  <a16:creationId xmlns:a16="http://schemas.microsoft.com/office/drawing/2014/main" id="{1B547F9B-3AB0-BF4E-8E05-59700BE5BD4B}"/>
                </a:ext>
              </a:extLst>
            </p:cNvPr>
            <p:cNvSpPr/>
            <p:nvPr/>
          </p:nvSpPr>
          <p:spPr>
            <a:xfrm rot="3258029" flipV="1">
              <a:off x="8387404" y="622266"/>
              <a:ext cx="45719" cy="790376"/>
            </a:xfrm>
            <a:prstGeom prst="arc">
              <a:avLst>
                <a:gd name="adj1" fmla="val 16200000"/>
                <a:gd name="adj2" fmla="val 3024716"/>
              </a:avLst>
            </a:pr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6" name="Arc 15">
              <a:extLst>
                <a:ext uri="{FF2B5EF4-FFF2-40B4-BE49-F238E27FC236}">
                  <a16:creationId xmlns:a16="http://schemas.microsoft.com/office/drawing/2014/main" id="{02BC036B-B945-DB49-B292-7EAE5D424F49}"/>
                </a:ext>
              </a:extLst>
            </p:cNvPr>
            <p:cNvSpPr/>
            <p:nvPr/>
          </p:nvSpPr>
          <p:spPr>
            <a:xfrm rot="14103110">
              <a:off x="8293737" y="411181"/>
              <a:ext cx="96913" cy="881053"/>
            </a:xfrm>
            <a:prstGeom prst="arc">
              <a:avLst>
                <a:gd name="adj1" fmla="val 16200000"/>
                <a:gd name="adj2" fmla="val 3024716"/>
              </a:avLst>
            </a:pr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sp>
        <p:nvSpPr>
          <p:cNvPr id="18" name="TextBox 17">
            <a:extLst>
              <a:ext uri="{FF2B5EF4-FFF2-40B4-BE49-F238E27FC236}">
                <a16:creationId xmlns:a16="http://schemas.microsoft.com/office/drawing/2014/main" id="{6BABE94C-60A0-E74A-AC6B-2B60403E8D39}"/>
              </a:ext>
            </a:extLst>
          </p:cNvPr>
          <p:cNvSpPr txBox="1"/>
          <p:nvPr/>
        </p:nvSpPr>
        <p:spPr>
          <a:xfrm>
            <a:off x="2303457" y="6106205"/>
            <a:ext cx="8872543" cy="543675"/>
          </a:xfrm>
          <a:prstGeom prst="rect">
            <a:avLst/>
          </a:prstGeom>
          <a:solidFill>
            <a:schemeClr val="bg2">
              <a:lumMod val="40000"/>
              <a:lumOff val="60000"/>
            </a:schemeClr>
          </a:solidFill>
          <a:ln>
            <a:noFill/>
          </a:ln>
        </p:spPr>
        <p:txBody>
          <a:bodyPr wrap="square" rtlCol="0">
            <a:spAutoFit/>
          </a:bodyPr>
          <a:lstStyle/>
          <a:p>
            <a:r>
              <a:rPr lang="en-US" sz="2933">
                <a:solidFill>
                  <a:srgbClr val="003E7E"/>
                </a:solidFill>
              </a:rPr>
              <a:t>Note: Proactive officiating may prevent need for whistle!</a:t>
            </a:r>
          </a:p>
        </p:txBody>
      </p:sp>
      <p:sp>
        <p:nvSpPr>
          <p:cNvPr id="22" name="TextBox 21">
            <a:extLst>
              <a:ext uri="{FF2B5EF4-FFF2-40B4-BE49-F238E27FC236}">
                <a16:creationId xmlns:a16="http://schemas.microsoft.com/office/drawing/2014/main" id="{AFA14668-BD8C-D640-AA31-A091A46BA05E}"/>
              </a:ext>
            </a:extLst>
          </p:cNvPr>
          <p:cNvSpPr txBox="1"/>
          <p:nvPr/>
        </p:nvSpPr>
        <p:spPr>
          <a:xfrm>
            <a:off x="457920" y="4751085"/>
            <a:ext cx="10802163" cy="913199"/>
          </a:xfrm>
          <a:prstGeom prst="rect">
            <a:avLst/>
          </a:prstGeom>
          <a:noFill/>
        </p:spPr>
        <p:txBody>
          <a:bodyPr wrap="square" rtlCol="0">
            <a:spAutoFit/>
          </a:bodyPr>
          <a:lstStyle/>
          <a:p>
            <a:pPr algn="ctr"/>
            <a:r>
              <a:rPr lang="en-US" sz="2667"/>
              <a:t>Repeatedly </a:t>
            </a:r>
            <a:r>
              <a:rPr lang="en-US" sz="2667" b="1"/>
              <a:t>self-starting beyond 4m </a:t>
            </a:r>
            <a:r>
              <a:rPr lang="en-US" sz="2667"/>
              <a:t>of the spot of the foul</a:t>
            </a:r>
          </a:p>
          <a:p>
            <a:pPr algn="ctr"/>
            <a:r>
              <a:rPr lang="en-US" sz="2667"/>
              <a:t>may result in a </a:t>
            </a:r>
            <a:r>
              <a:rPr lang="en-US" sz="2667" b="1"/>
              <a:t>warning</a:t>
            </a:r>
            <a:r>
              <a:rPr lang="en-US" sz="2667"/>
              <a:t> and/or Delay of Game penalty.</a:t>
            </a:r>
          </a:p>
        </p:txBody>
      </p:sp>
      <p:sp>
        <p:nvSpPr>
          <p:cNvPr id="19" name="Title 1">
            <a:extLst>
              <a:ext uri="{FF2B5EF4-FFF2-40B4-BE49-F238E27FC236}">
                <a16:creationId xmlns:a16="http://schemas.microsoft.com/office/drawing/2014/main" id="{C78F8B29-9C90-AC45-8AB6-161BF39731FB}"/>
              </a:ext>
            </a:extLst>
          </p:cNvPr>
          <p:cNvSpPr txBox="1">
            <a:spLocks/>
          </p:cNvSpPr>
          <p:nvPr/>
        </p:nvSpPr>
        <p:spPr>
          <a:xfrm>
            <a:off x="213722" y="307232"/>
            <a:ext cx="10515600" cy="758825"/>
          </a:xfrm>
          <a:prstGeom prst="rect">
            <a:avLst/>
          </a:prstGeom>
        </p:spPr>
        <p:txBody>
          <a:bodyPr/>
          <a:lstStyle>
            <a:lvl1pPr algn="l" defTabSz="914400" rtl="0" eaLnBrk="1" latinLnBrk="0" hangingPunct="1">
              <a:lnSpc>
                <a:spcPct val="90000"/>
              </a:lnSpc>
              <a:spcBef>
                <a:spcPct val="0"/>
              </a:spcBef>
              <a:buNone/>
              <a:defRPr sz="5500" b="1" kern="1200" spc="300">
                <a:solidFill>
                  <a:srgbClr val="00205B"/>
                </a:solidFill>
                <a:latin typeface="Alt Gothic Comp ATF" panose="020B0608040502040204" pitchFamily="34" charset="0"/>
                <a:ea typeface="+mj-ea"/>
                <a:cs typeface="+mj-cs"/>
              </a:defRPr>
            </a:lvl1pPr>
          </a:lstStyle>
          <a:p>
            <a:r>
              <a:rPr lang="en-US" dirty="0"/>
              <a:t>Self-Start when a Foul Occurs</a:t>
            </a:r>
          </a:p>
        </p:txBody>
      </p:sp>
    </p:spTree>
    <p:custDataLst>
      <p:tags r:id="rId1"/>
    </p:custDataLst>
    <p:extLst>
      <p:ext uri="{BB962C8B-B14F-4D97-AF65-F5344CB8AC3E}">
        <p14:creationId xmlns:p14="http://schemas.microsoft.com/office/powerpoint/2010/main" val="15223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8"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F9132-3A7F-214C-90A4-46513A131A89}"/>
              </a:ext>
            </a:extLst>
          </p:cNvPr>
          <p:cNvSpPr txBox="1"/>
          <p:nvPr/>
        </p:nvSpPr>
        <p:spPr>
          <a:xfrm>
            <a:off x="2286000" y="3289124"/>
            <a:ext cx="7620000" cy="1569660"/>
          </a:xfrm>
          <a:prstGeom prst="rect">
            <a:avLst/>
          </a:prstGeom>
          <a:solidFill>
            <a:srgbClr val="FF7E79">
              <a:alpha val="50196"/>
            </a:srgbClr>
          </a:solidFill>
          <a:ln>
            <a:noFill/>
          </a:ln>
        </p:spPr>
        <p:txBody>
          <a:bodyPr wrap="square" rtlCol="0">
            <a:spAutoFit/>
          </a:bodyPr>
          <a:lstStyle/>
          <a:p>
            <a:pPr algn="ctr"/>
            <a:r>
              <a:rPr lang="en-US" sz="2400" u="sng" dirty="0"/>
              <a:t>These motions do </a:t>
            </a:r>
            <a:r>
              <a:rPr lang="en-US" sz="2400" b="1" u="sng" dirty="0"/>
              <a:t>NOT</a:t>
            </a:r>
            <a:r>
              <a:rPr lang="en-US" sz="2400" u="sng" dirty="0"/>
              <a:t> commence play:</a:t>
            </a:r>
          </a:p>
          <a:p>
            <a:pPr algn="ctr"/>
            <a:r>
              <a:rPr lang="en-US" sz="2400" dirty="0"/>
              <a:t>Pivoting or rocking motions</a:t>
            </a:r>
          </a:p>
          <a:p>
            <a:pPr algn="ctr"/>
            <a:r>
              <a:rPr lang="en-US" sz="2400" dirty="0"/>
              <a:t>Cradling the ball</a:t>
            </a:r>
          </a:p>
          <a:p>
            <a:pPr algn="ctr"/>
            <a:r>
              <a:rPr lang="en-US" sz="2400" dirty="0"/>
              <a:t>Pumping the crosse</a:t>
            </a:r>
          </a:p>
        </p:txBody>
      </p:sp>
      <p:sp>
        <p:nvSpPr>
          <p:cNvPr id="7" name="TextBox 6">
            <a:extLst>
              <a:ext uri="{FF2B5EF4-FFF2-40B4-BE49-F238E27FC236}">
                <a16:creationId xmlns:a16="http://schemas.microsoft.com/office/drawing/2014/main" id="{CA3FA860-8250-9343-9939-0369C7ADF39C}"/>
              </a:ext>
            </a:extLst>
          </p:cNvPr>
          <p:cNvSpPr txBox="1"/>
          <p:nvPr/>
        </p:nvSpPr>
        <p:spPr>
          <a:xfrm>
            <a:off x="609600" y="1143088"/>
            <a:ext cx="10972800" cy="1600438"/>
          </a:xfrm>
          <a:prstGeom prst="rect">
            <a:avLst/>
          </a:prstGeom>
          <a:noFill/>
        </p:spPr>
        <p:txBody>
          <a:bodyPr wrap="square" lIns="121920" tIns="60960" rIns="121920" bIns="60960" rtlCol="0" anchor="t">
            <a:spAutoFit/>
          </a:bodyPr>
          <a:lstStyle/>
          <a:p>
            <a:pPr marL="457200" indent="-457200">
              <a:buFont typeface="Arial" panose="020B0604020202020204" pitchFamily="34" charset="0"/>
              <a:buChar char="•"/>
            </a:pPr>
            <a:r>
              <a:rPr lang="en-US" sz="2400" dirty="0"/>
              <a:t>After foul is called, defenders must </a:t>
            </a:r>
            <a:r>
              <a:rPr lang="en-US" sz="2400" b="1" dirty="0"/>
              <a:t>initiate movement </a:t>
            </a:r>
            <a:r>
              <a:rPr lang="en-US" sz="2400" dirty="0"/>
              <a:t>4m behind or away, as directed by official.</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Defenders may not engage ball carrier until play has commenced.</a:t>
            </a:r>
          </a:p>
        </p:txBody>
      </p:sp>
      <p:sp>
        <p:nvSpPr>
          <p:cNvPr id="19" name="TextBox 18">
            <a:extLst>
              <a:ext uri="{FF2B5EF4-FFF2-40B4-BE49-F238E27FC236}">
                <a16:creationId xmlns:a16="http://schemas.microsoft.com/office/drawing/2014/main" id="{3806D64C-CAEB-8F46-8FF1-A624C9F7D816}"/>
              </a:ext>
            </a:extLst>
          </p:cNvPr>
          <p:cNvSpPr txBox="1"/>
          <p:nvPr/>
        </p:nvSpPr>
        <p:spPr>
          <a:xfrm>
            <a:off x="1016000" y="5220065"/>
            <a:ext cx="10160000" cy="830997"/>
          </a:xfrm>
          <a:prstGeom prst="rect">
            <a:avLst/>
          </a:prstGeom>
          <a:noFill/>
        </p:spPr>
        <p:txBody>
          <a:bodyPr wrap="square" rtlCol="0">
            <a:spAutoFit/>
          </a:bodyPr>
          <a:lstStyle/>
          <a:p>
            <a:pPr algn="ctr"/>
            <a:r>
              <a:rPr lang="en-US" sz="2400" dirty="0"/>
              <a:t>Repeated failure </a:t>
            </a:r>
            <a:r>
              <a:rPr lang="en-US" sz="2400" b="1" dirty="0"/>
              <a:t>to move awa</a:t>
            </a:r>
            <a:r>
              <a:rPr lang="en-US" sz="2400" dirty="0"/>
              <a:t>y from the free position or move behind the ball carrier may result in a </a:t>
            </a:r>
            <a:r>
              <a:rPr lang="en-US" sz="2400" b="1" dirty="0"/>
              <a:t>warning</a:t>
            </a:r>
            <a:r>
              <a:rPr lang="en-US" sz="2400" dirty="0"/>
              <a:t> and/or Delay of Game penalty.</a:t>
            </a:r>
          </a:p>
        </p:txBody>
      </p:sp>
      <p:sp>
        <p:nvSpPr>
          <p:cNvPr id="5" name="Title 4">
            <a:extLst>
              <a:ext uri="{FF2B5EF4-FFF2-40B4-BE49-F238E27FC236}">
                <a16:creationId xmlns:a16="http://schemas.microsoft.com/office/drawing/2014/main" id="{5D8D783D-0CA6-5247-AE21-992DA2678790}"/>
              </a:ext>
            </a:extLst>
          </p:cNvPr>
          <p:cNvSpPr>
            <a:spLocks noGrp="1"/>
          </p:cNvSpPr>
          <p:nvPr>
            <p:ph type="title"/>
          </p:nvPr>
        </p:nvSpPr>
        <p:spPr>
          <a:xfrm>
            <a:off x="266700" y="279400"/>
            <a:ext cx="12366734" cy="758825"/>
          </a:xfrm>
        </p:spPr>
        <p:txBody>
          <a:bodyPr/>
          <a:lstStyle/>
          <a:p>
            <a:r>
              <a:rPr lang="en-US" sz="4400" dirty="0"/>
              <a:t>Self-Start- Offender and Defenders Responsibilities</a:t>
            </a:r>
          </a:p>
        </p:txBody>
      </p:sp>
    </p:spTree>
    <p:custDataLst>
      <p:tags r:id="rId1"/>
    </p:custDataLst>
    <p:extLst>
      <p:ext uri="{BB962C8B-B14F-4D97-AF65-F5344CB8AC3E}">
        <p14:creationId xmlns:p14="http://schemas.microsoft.com/office/powerpoint/2010/main" val="28359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0F3B41-90BB-B84F-829B-2A9E4EC443AC}"/>
              </a:ext>
            </a:extLst>
          </p:cNvPr>
          <p:cNvSpPr txBox="1"/>
          <p:nvPr/>
        </p:nvSpPr>
        <p:spPr>
          <a:xfrm>
            <a:off x="1582493" y="1305313"/>
            <a:ext cx="9564560" cy="5032147"/>
          </a:xfrm>
          <a:prstGeom prst="rect">
            <a:avLst/>
          </a:prstGeom>
          <a:noFill/>
        </p:spPr>
        <p:txBody>
          <a:bodyPr wrap="square" lIns="121920" tIns="60960" rIns="121920" bIns="60960" rtlCol="0" anchor="t">
            <a:spAutoFit/>
          </a:bodyPr>
          <a:lstStyle/>
          <a:p>
            <a:pPr marL="457200" indent="-457200">
              <a:buFont typeface="Arial" panose="020B0604020202020204" pitchFamily="34" charset="0"/>
              <a:buChar char="•"/>
            </a:pPr>
            <a:r>
              <a:rPr lang="en-US" sz="2900" dirty="0"/>
              <a:t>When the game clock is stopped</a:t>
            </a:r>
          </a:p>
          <a:p>
            <a:pPr marL="457200" indent="-457200">
              <a:buFont typeface="Arial" panose="020B0604020202020204" pitchFamily="34" charset="0"/>
              <a:buChar char="•"/>
            </a:pPr>
            <a:endParaRPr lang="en-US" sz="2900" dirty="0"/>
          </a:p>
          <a:p>
            <a:pPr marL="457200" indent="-457200">
              <a:buFont typeface="Arial" panose="020B0604020202020204" pitchFamily="34" charset="0"/>
              <a:buChar char="•"/>
            </a:pPr>
            <a:r>
              <a:rPr lang="en-US" sz="2900" dirty="0"/>
              <a:t>Defensive foul in the CSA</a:t>
            </a:r>
          </a:p>
          <a:p>
            <a:pPr marL="457200" indent="-457200">
              <a:buFont typeface="Arial" panose="020B0604020202020204" pitchFamily="34" charset="0"/>
              <a:buChar char="•"/>
            </a:pPr>
            <a:endParaRPr lang="en-US" sz="2900" dirty="0">
              <a:ea typeface="Calibri"/>
              <a:cs typeface="Calibri"/>
            </a:endParaRPr>
          </a:p>
          <a:p>
            <a:pPr marL="457200" indent="-457200">
              <a:buFont typeface="Arial" panose="020B0604020202020204" pitchFamily="34" charset="0"/>
              <a:buChar char="•"/>
            </a:pPr>
            <a:r>
              <a:rPr lang="en-US" sz="2900" dirty="0"/>
              <a:t>A goal is scored</a:t>
            </a:r>
          </a:p>
          <a:p>
            <a:pPr marL="457200" indent="-457200">
              <a:buFont typeface="Arial" panose="020B0604020202020204" pitchFamily="34" charset="0"/>
              <a:buChar char="•"/>
            </a:pPr>
            <a:endParaRPr lang="en-US" sz="2900" dirty="0">
              <a:ea typeface="Calibri"/>
              <a:cs typeface="Calibri"/>
            </a:endParaRPr>
          </a:p>
          <a:p>
            <a:pPr marL="457200" indent="-457200">
              <a:buFont typeface="Arial" panose="020B0604020202020204" pitchFamily="34" charset="0"/>
              <a:buChar char="•"/>
            </a:pPr>
            <a:r>
              <a:rPr lang="en-US" sz="2900" dirty="0"/>
              <a:t>Offside*</a:t>
            </a:r>
          </a:p>
          <a:p>
            <a:pPr marL="457200" indent="-457200">
              <a:buFont typeface="Arial" panose="020B0604020202020204" pitchFamily="34" charset="0"/>
              <a:buChar char="•"/>
            </a:pPr>
            <a:endParaRPr lang="en-US" sz="2900" dirty="0">
              <a:ea typeface="Calibri"/>
              <a:cs typeface="Calibri"/>
            </a:endParaRPr>
          </a:p>
          <a:p>
            <a:pPr marL="457200" indent="-457200">
              <a:buFont typeface="Arial" panose="020B0604020202020204" pitchFamily="34" charset="0"/>
              <a:buChar char="•"/>
            </a:pPr>
            <a:r>
              <a:rPr lang="en-US" sz="2900" dirty="0"/>
              <a:t>Alternate Possession*</a:t>
            </a:r>
          </a:p>
          <a:p>
            <a:pPr marL="457200" indent="-457200">
              <a:buFont typeface="Arial" panose="020B0604020202020204" pitchFamily="34" charset="0"/>
              <a:buChar char="•"/>
            </a:pPr>
            <a:endParaRPr lang="en-US" sz="2900" dirty="0">
              <a:ea typeface="Calibri" panose="020F0502020204030204"/>
              <a:cs typeface="Calibri" panose="020F0502020204030204"/>
            </a:endParaRPr>
          </a:p>
          <a:p>
            <a:pPr marL="457200" indent="-457200">
              <a:buFont typeface="Arial" panose="020B0604020202020204" pitchFamily="34" charset="0"/>
              <a:buChar char="•"/>
            </a:pPr>
            <a:r>
              <a:rPr lang="en-US" sz="2900" dirty="0"/>
              <a:t>Inadvertent Whistles*</a:t>
            </a:r>
            <a:endParaRPr lang="en-US" sz="2400" dirty="0">
              <a:ea typeface="Calibri" panose="020F0502020204030204"/>
              <a:cs typeface="Calibri" panose="020F0502020204030204"/>
            </a:endParaRPr>
          </a:p>
        </p:txBody>
      </p:sp>
      <p:sp>
        <p:nvSpPr>
          <p:cNvPr id="3" name="TextBox 2">
            <a:extLst>
              <a:ext uri="{FF2B5EF4-FFF2-40B4-BE49-F238E27FC236}">
                <a16:creationId xmlns:a16="http://schemas.microsoft.com/office/drawing/2014/main" id="{51FD5DA1-1A32-F62F-4E2B-EF1259915385}"/>
              </a:ext>
            </a:extLst>
          </p:cNvPr>
          <p:cNvSpPr txBox="1"/>
          <p:nvPr/>
        </p:nvSpPr>
        <p:spPr>
          <a:xfrm>
            <a:off x="7186456" y="3402598"/>
            <a:ext cx="4821208" cy="1734064"/>
          </a:xfrm>
          <a:prstGeom prst="rect">
            <a:avLst/>
          </a:prstGeom>
          <a:solidFill>
            <a:srgbClr val="FF7E79">
              <a:alpha val="89000"/>
            </a:srgbClr>
          </a:solidFill>
        </p:spPr>
        <p:txBody>
          <a:bodyPr wrap="square" lIns="91440" tIns="45720" rIns="91440" bIns="45720" rtlCol="0" anchor="t">
            <a:spAutoFit/>
          </a:bodyPr>
          <a:lstStyle/>
          <a:p>
            <a:pPr algn="ctr"/>
            <a:r>
              <a:rPr lang="en-US" sz="2650" dirty="0"/>
              <a:t> In the last two minutes of each half and all of overtime, all fouls (attack and defense) in the CSA require a whistle start.* </a:t>
            </a:r>
            <a:endParaRPr lang="en-US" sz="2667" dirty="0"/>
          </a:p>
        </p:txBody>
      </p:sp>
      <p:pic>
        <p:nvPicPr>
          <p:cNvPr id="9" name="Picture 8" descr="A hand making a peace sign&#10;&#10;Description automatically generated">
            <a:extLst>
              <a:ext uri="{FF2B5EF4-FFF2-40B4-BE49-F238E27FC236}">
                <a16:creationId xmlns:a16="http://schemas.microsoft.com/office/drawing/2014/main" id="{E72E96E6-B6FF-5871-D7CD-31A1963F08D1}"/>
              </a:ext>
            </a:extLst>
          </p:cNvPr>
          <p:cNvPicPr>
            <a:picLocks noChangeAspect="1"/>
          </p:cNvPicPr>
          <p:nvPr/>
        </p:nvPicPr>
        <p:blipFill>
          <a:blip r:embed="rId5"/>
          <a:stretch>
            <a:fillRect/>
          </a:stretch>
        </p:blipFill>
        <p:spPr>
          <a:xfrm>
            <a:off x="9403234" y="1831533"/>
            <a:ext cx="852110" cy="1571065"/>
          </a:xfrm>
          <a:prstGeom prst="rect">
            <a:avLst/>
          </a:prstGeom>
        </p:spPr>
      </p:pic>
      <p:sp>
        <p:nvSpPr>
          <p:cNvPr id="8" name="Title 7">
            <a:extLst>
              <a:ext uri="{FF2B5EF4-FFF2-40B4-BE49-F238E27FC236}">
                <a16:creationId xmlns:a16="http://schemas.microsoft.com/office/drawing/2014/main" id="{C864B5DE-912E-A543-B892-16223EDABCF0}"/>
              </a:ext>
            </a:extLst>
          </p:cNvPr>
          <p:cNvSpPr>
            <a:spLocks noGrp="1"/>
          </p:cNvSpPr>
          <p:nvPr>
            <p:ph type="title"/>
          </p:nvPr>
        </p:nvSpPr>
        <p:spPr/>
        <p:txBody>
          <a:bodyPr/>
          <a:lstStyle/>
          <a:p>
            <a:r>
              <a:rPr lang="en-US" dirty="0"/>
              <a:t>When is Self-Start NOT an Option?</a:t>
            </a:r>
          </a:p>
        </p:txBody>
      </p:sp>
    </p:spTree>
    <p:custDataLst>
      <p:tags r:id="rId1"/>
    </p:custDataLst>
    <p:extLst>
      <p:ext uri="{BB962C8B-B14F-4D97-AF65-F5344CB8AC3E}">
        <p14:creationId xmlns:p14="http://schemas.microsoft.com/office/powerpoint/2010/main" val="401251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6950BFC3-D8DA-4A85-94F7-54DA5524770B}">
      <p188:commentRel xmlns:p188="http://schemas.microsoft.com/office/powerpoint/2018/8/main" r:id="rId4"/>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7F29431-5D8B-D143-B162-BDBBEDDD2B65}"/>
              </a:ext>
            </a:extLst>
          </p:cNvPr>
          <p:cNvSpPr/>
          <p:nvPr/>
        </p:nvSpPr>
        <p:spPr>
          <a:xfrm>
            <a:off x="8807377" y="135745"/>
            <a:ext cx="2687637" cy="22107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47BF4DF5-3706-774B-854D-9B415C4E47C1}"/>
              </a:ext>
            </a:extLst>
          </p:cNvPr>
          <p:cNvSpPr txBox="1"/>
          <p:nvPr/>
        </p:nvSpPr>
        <p:spPr>
          <a:xfrm>
            <a:off x="9208139" y="376727"/>
            <a:ext cx="1862301" cy="1733488"/>
          </a:xfrm>
          <a:prstGeom prst="rect">
            <a:avLst/>
          </a:prstGeom>
          <a:noFill/>
        </p:spPr>
        <p:txBody>
          <a:bodyPr wrap="square" rtlCol="0">
            <a:spAutoFit/>
          </a:bodyPr>
          <a:lstStyle/>
          <a:p>
            <a:pPr algn="ctr"/>
            <a:r>
              <a:rPr lang="en-US" sz="2133" b="1" i="1"/>
              <a:t>The first AP of the game is determined at the captain’s meeting</a:t>
            </a:r>
          </a:p>
        </p:txBody>
      </p:sp>
      <p:sp>
        <p:nvSpPr>
          <p:cNvPr id="11" name="Explosion 2 10">
            <a:extLst>
              <a:ext uri="{FF2B5EF4-FFF2-40B4-BE49-F238E27FC236}">
                <a16:creationId xmlns:a16="http://schemas.microsoft.com/office/drawing/2014/main" id="{76A4A6E0-F53B-394A-B191-642C56E6D66E}"/>
              </a:ext>
            </a:extLst>
          </p:cNvPr>
          <p:cNvSpPr/>
          <p:nvPr/>
        </p:nvSpPr>
        <p:spPr>
          <a:xfrm rot="12366293">
            <a:off x="8777415" y="1595623"/>
            <a:ext cx="3322843" cy="3426276"/>
          </a:xfrm>
          <a:prstGeom prst="irregularSeal2">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60FB0D26-3B41-934E-8681-C38A614309E0}"/>
              </a:ext>
            </a:extLst>
          </p:cNvPr>
          <p:cNvSpPr txBox="1"/>
          <p:nvPr/>
        </p:nvSpPr>
        <p:spPr>
          <a:xfrm rot="20451000">
            <a:off x="9663476" y="2489958"/>
            <a:ext cx="1915434" cy="1631216"/>
          </a:xfrm>
          <a:prstGeom prst="rect">
            <a:avLst/>
          </a:prstGeom>
          <a:noFill/>
        </p:spPr>
        <p:txBody>
          <a:bodyPr wrap="square" rtlCol="0">
            <a:spAutoFit/>
          </a:bodyPr>
          <a:lstStyle/>
          <a:p>
            <a:pPr algn="ctr"/>
            <a:r>
              <a:rPr lang="en-US" sz="2000" b="1" i="1"/>
              <a:t>AP in the CSA (above or below GLE) is awarded at the nearest DOT!</a:t>
            </a:r>
          </a:p>
        </p:txBody>
      </p:sp>
      <p:sp>
        <p:nvSpPr>
          <p:cNvPr id="15" name="Oval 14">
            <a:extLst>
              <a:ext uri="{FF2B5EF4-FFF2-40B4-BE49-F238E27FC236}">
                <a16:creationId xmlns:a16="http://schemas.microsoft.com/office/drawing/2014/main" id="{F8062EEB-7EF9-BD75-6C91-7CBFC1D45F9F}"/>
              </a:ext>
            </a:extLst>
          </p:cNvPr>
          <p:cNvSpPr/>
          <p:nvPr/>
        </p:nvSpPr>
        <p:spPr>
          <a:xfrm>
            <a:off x="9021688" y="4588681"/>
            <a:ext cx="2473326" cy="22107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AF8A8D39-C16A-37B4-9E4C-40878AC20E47}"/>
              </a:ext>
            </a:extLst>
          </p:cNvPr>
          <p:cNvSpPr txBox="1"/>
          <p:nvPr/>
        </p:nvSpPr>
        <p:spPr>
          <a:xfrm>
            <a:off x="9095517" y="4967074"/>
            <a:ext cx="2386174" cy="1384995"/>
          </a:xfrm>
          <a:prstGeom prst="rect">
            <a:avLst/>
          </a:prstGeom>
          <a:noFill/>
        </p:spPr>
        <p:txBody>
          <a:bodyPr wrap="square" lIns="91440" tIns="45720" rIns="91440" bIns="45720" rtlCol="0" anchor="t">
            <a:spAutoFit/>
          </a:bodyPr>
          <a:lstStyle/>
          <a:p>
            <a:pPr algn="ctr"/>
            <a:r>
              <a:rPr lang="en-US" sz="2100" b="1" i="1">
                <a:ea typeface="+mn-lt"/>
                <a:cs typeface="+mn-lt"/>
              </a:rPr>
              <a:t>AP designation is continuous through any overtime period</a:t>
            </a:r>
            <a:endParaRPr lang="en-US" sz="2100">
              <a:cs typeface="Calibri"/>
            </a:endParaRPr>
          </a:p>
        </p:txBody>
      </p:sp>
      <p:sp>
        <p:nvSpPr>
          <p:cNvPr id="3" name="TextBox 2">
            <a:extLst>
              <a:ext uri="{FF2B5EF4-FFF2-40B4-BE49-F238E27FC236}">
                <a16:creationId xmlns:a16="http://schemas.microsoft.com/office/drawing/2014/main" id="{6D38380A-79A6-DE4A-90B4-AE7629985E33}"/>
              </a:ext>
            </a:extLst>
          </p:cNvPr>
          <p:cNvSpPr txBox="1"/>
          <p:nvPr/>
        </p:nvSpPr>
        <p:spPr>
          <a:xfrm>
            <a:off x="1016000" y="1039328"/>
            <a:ext cx="7953829" cy="5262979"/>
          </a:xfrm>
          <a:prstGeom prst="rect">
            <a:avLst/>
          </a:prstGeom>
          <a:noFill/>
        </p:spPr>
        <p:txBody>
          <a:bodyPr wrap="square" rtlCol="0">
            <a:spAutoFit/>
          </a:bodyPr>
          <a:lstStyle/>
          <a:p>
            <a:pPr marL="457200" lvl="0" indent="-457200">
              <a:buFont typeface="+mj-lt"/>
              <a:buAutoNum type="arabicPeriod"/>
            </a:pPr>
            <a:r>
              <a:rPr lang="en-US" sz="2400" dirty="0"/>
              <a:t>Off-setting fouls occur</a:t>
            </a:r>
          </a:p>
          <a:p>
            <a:pPr marL="457200" lvl="0" indent="-457200">
              <a:buFont typeface="+mj-lt"/>
              <a:buAutoNum type="arabicPeriod"/>
            </a:pPr>
            <a:endParaRPr lang="en-US" sz="2400" dirty="0"/>
          </a:p>
          <a:p>
            <a:pPr marL="457200" lvl="0" indent="-457200">
              <a:buFont typeface="+mj-lt"/>
              <a:buAutoNum type="arabicPeriod"/>
            </a:pPr>
            <a:r>
              <a:rPr lang="en-US" sz="2400" dirty="0"/>
              <a:t>A shot or deflected shot goes out of bounds, and two opposing players are equidistant from the ball</a:t>
            </a:r>
          </a:p>
          <a:p>
            <a:pPr marL="457200" lvl="0" indent="-457200">
              <a:buFont typeface="+mj-lt"/>
              <a:buAutoNum type="arabicPeriod"/>
            </a:pPr>
            <a:endParaRPr lang="en-US" sz="2400" dirty="0"/>
          </a:p>
          <a:p>
            <a:pPr marL="457200" lvl="0" indent="-457200">
              <a:buFont typeface="+mj-lt"/>
              <a:buAutoNum type="arabicPeriod"/>
            </a:pPr>
            <a:r>
              <a:rPr lang="en-US" sz="2400" dirty="0"/>
              <a:t>Don’t know which team caused the ball to go out of bounds</a:t>
            </a:r>
          </a:p>
          <a:p>
            <a:pPr marL="457200" lvl="0" indent="-457200">
              <a:buFont typeface="+mj-lt"/>
              <a:buAutoNum type="arabicPeriod"/>
            </a:pPr>
            <a:endParaRPr lang="en-US" sz="2400" dirty="0"/>
          </a:p>
          <a:p>
            <a:pPr marL="457200" lvl="0" indent="-457200">
              <a:buFont typeface="+mj-lt"/>
              <a:buAutoNum type="arabicPeriod"/>
            </a:pPr>
            <a:r>
              <a:rPr lang="en-US" sz="2400" dirty="0"/>
              <a:t>Ball lodges in the clothing of a field player/official</a:t>
            </a:r>
          </a:p>
          <a:p>
            <a:pPr marL="457200" lvl="0" indent="-457200">
              <a:buFont typeface="+mj-lt"/>
              <a:buAutoNum type="arabicPeriod"/>
            </a:pPr>
            <a:endParaRPr lang="en-US" sz="2400" dirty="0"/>
          </a:p>
          <a:p>
            <a:pPr marL="457200" lvl="0" indent="-457200">
              <a:buFont typeface="+mj-lt"/>
              <a:buAutoNum type="arabicPeriod"/>
            </a:pPr>
            <a:r>
              <a:rPr lang="en-US" sz="2400" dirty="0"/>
              <a:t>A “score” off a non-player</a:t>
            </a:r>
          </a:p>
          <a:p>
            <a:pPr marL="457200" lvl="0" indent="-457200">
              <a:buFont typeface="+mj-lt"/>
              <a:buAutoNum type="arabicPeriod"/>
            </a:pPr>
            <a:endParaRPr lang="en-US" sz="2400" dirty="0"/>
          </a:p>
          <a:p>
            <a:pPr marL="457200" lvl="0" indent="-457200">
              <a:buFont typeface="+mj-lt"/>
              <a:buAutoNum type="arabicPeriod"/>
            </a:pPr>
            <a:r>
              <a:rPr lang="en-US" sz="2400" dirty="0"/>
              <a:t>Play is stopped, no player had possession and opposing players are equidistant from the ball</a:t>
            </a:r>
          </a:p>
        </p:txBody>
      </p:sp>
      <p:sp>
        <p:nvSpPr>
          <p:cNvPr id="5" name="Title 4">
            <a:extLst>
              <a:ext uri="{FF2B5EF4-FFF2-40B4-BE49-F238E27FC236}">
                <a16:creationId xmlns:a16="http://schemas.microsoft.com/office/drawing/2014/main" id="{E52FFA48-37AF-584B-84B6-81702E9C8B7C}"/>
              </a:ext>
            </a:extLst>
          </p:cNvPr>
          <p:cNvSpPr>
            <a:spLocks noGrp="1"/>
          </p:cNvSpPr>
          <p:nvPr>
            <p:ph type="title"/>
          </p:nvPr>
        </p:nvSpPr>
        <p:spPr/>
        <p:txBody>
          <a:bodyPr/>
          <a:lstStyle/>
          <a:p>
            <a:r>
              <a:rPr lang="en-US" dirty="0"/>
              <a:t>Alternate Possession</a:t>
            </a:r>
          </a:p>
        </p:txBody>
      </p:sp>
    </p:spTree>
    <p:custDataLst>
      <p:tags r:id="rId1"/>
    </p:custDataLst>
    <p:extLst>
      <p:ext uri="{BB962C8B-B14F-4D97-AF65-F5344CB8AC3E}">
        <p14:creationId xmlns:p14="http://schemas.microsoft.com/office/powerpoint/2010/main" val="59476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52D8BE-A17A-FF42-9BC2-2EC63AC1C84F}"/>
              </a:ext>
            </a:extLst>
          </p:cNvPr>
          <p:cNvSpPr/>
          <p:nvPr/>
        </p:nvSpPr>
        <p:spPr>
          <a:xfrm>
            <a:off x="4194630" y="1763374"/>
            <a:ext cx="7274007" cy="3801089"/>
          </a:xfrm>
          <a:prstGeom prst="rect">
            <a:avLst/>
          </a:prstGeom>
          <a:solidFill>
            <a:schemeClr val="bg2">
              <a:lumMod val="40000"/>
              <a:lumOff val="6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1FE9EA01-CBA9-3040-9CBF-5F1E88193772}"/>
              </a:ext>
            </a:extLst>
          </p:cNvPr>
          <p:cNvSpPr txBox="1"/>
          <p:nvPr/>
        </p:nvSpPr>
        <p:spPr>
          <a:xfrm>
            <a:off x="4296817" y="2047638"/>
            <a:ext cx="7069632" cy="3046988"/>
          </a:xfrm>
          <a:prstGeom prst="rect">
            <a:avLst/>
          </a:prstGeom>
          <a:noFill/>
        </p:spPr>
        <p:txBody>
          <a:bodyPr wrap="square" lIns="91440" tIns="45720" rIns="91440" bIns="45720" rtlCol="0" anchor="t">
            <a:spAutoFit/>
          </a:bodyPr>
          <a:lstStyle/>
          <a:p>
            <a:pPr marL="380365" indent="-380365">
              <a:buFont typeface="Arial" panose="020B0604020202020204" pitchFamily="34" charset="0"/>
              <a:buChar char="•"/>
            </a:pPr>
            <a:r>
              <a:rPr lang="en-US" sz="2400" dirty="0"/>
              <a:t>2 per team; they do not carry into overtime. </a:t>
            </a:r>
            <a:endParaRPr lang="en-US" dirty="0"/>
          </a:p>
          <a:p>
            <a:r>
              <a:rPr lang="en-US" sz="2400" dirty="0"/>
              <a:t>     (1 per team during overtime.)</a:t>
            </a:r>
          </a:p>
          <a:p>
            <a:endParaRPr lang="en-US" sz="2400" dirty="0">
              <a:ea typeface="Calibri"/>
              <a:cs typeface="Calibri"/>
            </a:endParaRPr>
          </a:p>
          <a:p>
            <a:pPr marL="380365" indent="-380365">
              <a:buFont typeface="Arial" panose="020B0604020202020204" pitchFamily="34" charset="0"/>
              <a:buChar char="•"/>
            </a:pPr>
            <a:r>
              <a:rPr lang="en-US" sz="2400" dirty="0"/>
              <a:t>Head coach or any player on the field may request a time out to the on-field official or to the table.</a:t>
            </a:r>
          </a:p>
          <a:p>
            <a:endParaRPr lang="en-US" sz="2400" dirty="0">
              <a:ea typeface="Calibri"/>
              <a:cs typeface="Calibri"/>
            </a:endParaRPr>
          </a:p>
          <a:p>
            <a:pPr marL="380365" indent="-380365">
              <a:buFont typeface="Arial" panose="020B0604020202020204" pitchFamily="34" charset="0"/>
              <a:buChar char="•"/>
            </a:pPr>
            <a:r>
              <a:rPr lang="en-US" sz="2400" dirty="0"/>
              <a:t>Allowed after a goal is scored or when requesting team has clear possession of the ball.</a:t>
            </a:r>
            <a:endParaRPr lang="en-US" sz="2400" dirty="0">
              <a:ea typeface="Calibri"/>
              <a:cs typeface="Calibri"/>
            </a:endParaRPr>
          </a:p>
        </p:txBody>
      </p:sp>
      <p:pic>
        <p:nvPicPr>
          <p:cNvPr id="4" name="Picture 3" descr="A person in a referee uniform&#10;&#10;Description automatically generated">
            <a:extLst>
              <a:ext uri="{FF2B5EF4-FFF2-40B4-BE49-F238E27FC236}">
                <a16:creationId xmlns:a16="http://schemas.microsoft.com/office/drawing/2014/main" id="{CA4DC14C-E5D8-EC6F-0053-A40D58AE1476}"/>
              </a:ext>
            </a:extLst>
          </p:cNvPr>
          <p:cNvPicPr>
            <a:picLocks noChangeAspect="1"/>
          </p:cNvPicPr>
          <p:nvPr/>
        </p:nvPicPr>
        <p:blipFill>
          <a:blip r:embed="rId4"/>
          <a:stretch>
            <a:fillRect/>
          </a:stretch>
        </p:blipFill>
        <p:spPr>
          <a:xfrm>
            <a:off x="679883" y="1763374"/>
            <a:ext cx="2607508" cy="3331252"/>
          </a:xfrm>
          <a:prstGeom prst="rect">
            <a:avLst/>
          </a:prstGeom>
        </p:spPr>
      </p:pic>
      <p:sp>
        <p:nvSpPr>
          <p:cNvPr id="24" name="TextBox 23">
            <a:extLst>
              <a:ext uri="{FF2B5EF4-FFF2-40B4-BE49-F238E27FC236}">
                <a16:creationId xmlns:a16="http://schemas.microsoft.com/office/drawing/2014/main" id="{69CE0790-6A13-DCA3-B0E6-FFD491EC2EB1}"/>
              </a:ext>
            </a:extLst>
          </p:cNvPr>
          <p:cNvSpPr txBox="1"/>
          <p:nvPr/>
        </p:nvSpPr>
        <p:spPr>
          <a:xfrm>
            <a:off x="4278875" y="7512660"/>
            <a:ext cx="1947531" cy="461665"/>
          </a:xfrm>
          <a:prstGeom prst="rect">
            <a:avLst/>
          </a:prstGeom>
          <a:noFill/>
        </p:spPr>
        <p:txBody>
          <a:bodyPr wrap="square" rtlCol="0">
            <a:spAutoFit/>
          </a:bodyPr>
          <a:lstStyle/>
          <a:p>
            <a:r>
              <a:rPr lang="en-US" sz="2400">
                <a:solidFill>
                  <a:schemeClr val="bg1"/>
                </a:solidFill>
              </a:rPr>
              <a:t>Interference</a:t>
            </a:r>
          </a:p>
        </p:txBody>
      </p:sp>
      <p:sp>
        <p:nvSpPr>
          <p:cNvPr id="8" name="Title 7">
            <a:extLst>
              <a:ext uri="{FF2B5EF4-FFF2-40B4-BE49-F238E27FC236}">
                <a16:creationId xmlns:a16="http://schemas.microsoft.com/office/drawing/2014/main" id="{E30C2F87-F88C-4A47-BC88-FFB651ED430A}"/>
              </a:ext>
            </a:extLst>
          </p:cNvPr>
          <p:cNvSpPr>
            <a:spLocks noGrp="1"/>
          </p:cNvSpPr>
          <p:nvPr>
            <p:ph type="title"/>
          </p:nvPr>
        </p:nvSpPr>
        <p:spPr>
          <a:xfrm>
            <a:off x="312905" y="314714"/>
            <a:ext cx="10515600" cy="758825"/>
          </a:xfrm>
        </p:spPr>
        <p:txBody>
          <a:bodyPr/>
          <a:lstStyle/>
          <a:p>
            <a:r>
              <a:rPr lang="en-US" dirty="0"/>
              <a:t>Team Time Outs</a:t>
            </a:r>
          </a:p>
        </p:txBody>
      </p:sp>
    </p:spTree>
    <p:custDataLst>
      <p:tags r:id="rId1"/>
    </p:custDataLst>
    <p:extLst>
      <p:ext uri="{BB962C8B-B14F-4D97-AF65-F5344CB8AC3E}">
        <p14:creationId xmlns:p14="http://schemas.microsoft.com/office/powerpoint/2010/main" val="137947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330A6-BA99-FC4C-9811-8CF1D61F375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2717" t="16952" r="29515" b="3213"/>
          <a:stretch/>
        </p:blipFill>
        <p:spPr>
          <a:xfrm>
            <a:off x="7823201" y="255133"/>
            <a:ext cx="3890185" cy="5142884"/>
          </a:xfrm>
          <a:prstGeom prst="rect">
            <a:avLst/>
          </a:prstGeom>
          <a:effectLst>
            <a:softEdge rad="146841"/>
          </a:effectLst>
        </p:spPr>
      </p:pic>
      <p:sp>
        <p:nvSpPr>
          <p:cNvPr id="6" name="TextBox 5">
            <a:extLst>
              <a:ext uri="{FF2B5EF4-FFF2-40B4-BE49-F238E27FC236}">
                <a16:creationId xmlns:a16="http://schemas.microsoft.com/office/drawing/2014/main" id="{E3E8C7EF-294F-A04A-A14A-834A317C6037}"/>
              </a:ext>
            </a:extLst>
          </p:cNvPr>
          <p:cNvSpPr txBox="1"/>
          <p:nvPr/>
        </p:nvSpPr>
        <p:spPr>
          <a:xfrm>
            <a:off x="392907" y="962419"/>
            <a:ext cx="7052922" cy="954107"/>
          </a:xfrm>
          <a:prstGeom prst="rect">
            <a:avLst/>
          </a:prstGeom>
          <a:noFill/>
        </p:spPr>
        <p:txBody>
          <a:bodyPr wrap="square" rtlCol="0">
            <a:spAutoFit/>
          </a:bodyPr>
          <a:lstStyle/>
          <a:p>
            <a:pPr algn="ctr"/>
            <a:r>
              <a:rPr lang="en-US" sz="2800" b="1" dirty="0"/>
              <a:t>The ball is out of bounds when a player carrying the ball…</a:t>
            </a:r>
          </a:p>
        </p:txBody>
      </p:sp>
      <p:sp>
        <p:nvSpPr>
          <p:cNvPr id="10" name="Rounded Rectangle 9">
            <a:extLst>
              <a:ext uri="{FF2B5EF4-FFF2-40B4-BE49-F238E27FC236}">
                <a16:creationId xmlns:a16="http://schemas.microsoft.com/office/drawing/2014/main" id="{FDB8E7F3-141E-D343-BD75-D716FFD17386}"/>
              </a:ext>
            </a:extLst>
          </p:cNvPr>
          <p:cNvSpPr/>
          <p:nvPr/>
        </p:nvSpPr>
        <p:spPr>
          <a:xfrm>
            <a:off x="620862" y="2381437"/>
            <a:ext cx="6633029" cy="345969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DC0FFC82-FD77-1247-8E2A-78B845594DDB}"/>
              </a:ext>
            </a:extLst>
          </p:cNvPr>
          <p:cNvSpPr txBox="1"/>
          <p:nvPr/>
        </p:nvSpPr>
        <p:spPr>
          <a:xfrm>
            <a:off x="1036791" y="2910148"/>
            <a:ext cx="5765154" cy="2985433"/>
          </a:xfrm>
          <a:prstGeom prst="rect">
            <a:avLst/>
          </a:prstGeom>
          <a:noFill/>
        </p:spPr>
        <p:txBody>
          <a:bodyPr wrap="square" rtlCol="0">
            <a:spAutoFit/>
          </a:bodyPr>
          <a:lstStyle/>
          <a:p>
            <a:pPr marL="380990" indent="-380990">
              <a:buFont typeface="Wingdings" pitchFamily="2" charset="2"/>
              <a:buChar char="ü"/>
            </a:pPr>
            <a:r>
              <a:rPr lang="en-US" sz="2000" dirty="0"/>
              <a:t>A player steps on or over the boundary line</a:t>
            </a:r>
          </a:p>
          <a:p>
            <a:pPr marL="380990" indent="-380990">
              <a:buFont typeface="Wingdings" pitchFamily="2" charset="2"/>
              <a:buChar char="ü"/>
            </a:pPr>
            <a:endParaRPr lang="en-US" sz="2000" dirty="0"/>
          </a:p>
          <a:p>
            <a:pPr marL="380990" indent="-380990">
              <a:buFont typeface="Wingdings" pitchFamily="2" charset="2"/>
              <a:buChar char="ü"/>
            </a:pPr>
            <a:r>
              <a:rPr lang="en-US" sz="2000" dirty="0"/>
              <a:t>A player’s body or crosse touches the ground on or outside the line</a:t>
            </a:r>
          </a:p>
          <a:p>
            <a:endParaRPr lang="en-US" sz="2000" dirty="0"/>
          </a:p>
          <a:p>
            <a:pPr marL="380990" indent="-380990">
              <a:buFont typeface="Wingdings" pitchFamily="2" charset="2"/>
              <a:buChar char="ü"/>
            </a:pPr>
            <a:r>
              <a:rPr lang="en-US" sz="2000" dirty="0"/>
              <a:t>A loose ball touches the ground on or outside the line</a:t>
            </a:r>
          </a:p>
          <a:p>
            <a:pPr lvl="0"/>
            <a:endParaRPr lang="en-US" sz="2400" dirty="0"/>
          </a:p>
          <a:p>
            <a:pPr lvl="0"/>
            <a:endParaRPr lang="en-US" sz="2400" dirty="0"/>
          </a:p>
        </p:txBody>
      </p:sp>
      <p:sp>
        <p:nvSpPr>
          <p:cNvPr id="7" name="Title 6">
            <a:extLst>
              <a:ext uri="{FF2B5EF4-FFF2-40B4-BE49-F238E27FC236}">
                <a16:creationId xmlns:a16="http://schemas.microsoft.com/office/drawing/2014/main" id="{C3CC3A99-5835-134F-8104-8C0FB5F150E0}"/>
              </a:ext>
            </a:extLst>
          </p:cNvPr>
          <p:cNvSpPr>
            <a:spLocks noGrp="1"/>
          </p:cNvSpPr>
          <p:nvPr>
            <p:ph type="title"/>
          </p:nvPr>
        </p:nvSpPr>
        <p:spPr/>
        <p:txBody>
          <a:bodyPr/>
          <a:lstStyle/>
          <a:p>
            <a:r>
              <a:rPr lang="en-US" dirty="0"/>
              <a:t>Boundaries</a:t>
            </a:r>
          </a:p>
        </p:txBody>
      </p:sp>
    </p:spTree>
    <p:custDataLst>
      <p:tags r:id="rId1"/>
    </p:custDataLst>
    <p:extLst>
      <p:ext uri="{BB962C8B-B14F-4D97-AF65-F5344CB8AC3E}">
        <p14:creationId xmlns:p14="http://schemas.microsoft.com/office/powerpoint/2010/main" val="413206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3" name="Picture 82" descr="A group of people playing lacrosse&#10;&#10;Description automatically generated">
            <a:extLst>
              <a:ext uri="{FF2B5EF4-FFF2-40B4-BE49-F238E27FC236}">
                <a16:creationId xmlns:a16="http://schemas.microsoft.com/office/drawing/2014/main" id="{2B357469-8563-3C22-35F3-D55EB6BE308A}"/>
              </a:ext>
            </a:extLst>
          </p:cNvPr>
          <p:cNvPicPr>
            <a:picLocks noChangeAspect="1"/>
          </p:cNvPicPr>
          <p:nvPr/>
        </p:nvPicPr>
        <p:blipFill>
          <a:blip r:embed="rId3"/>
          <a:stretch>
            <a:fillRect/>
          </a:stretch>
        </p:blipFill>
        <p:spPr>
          <a:xfrm>
            <a:off x="6965378" y="261235"/>
            <a:ext cx="4976739" cy="3890464"/>
          </a:xfrm>
          <a:prstGeom prst="rect">
            <a:avLst/>
          </a:prstGeom>
        </p:spPr>
      </p:pic>
      <p:sp>
        <p:nvSpPr>
          <p:cNvPr id="78" name="TextBox 77">
            <a:extLst>
              <a:ext uri="{FF2B5EF4-FFF2-40B4-BE49-F238E27FC236}">
                <a16:creationId xmlns:a16="http://schemas.microsoft.com/office/drawing/2014/main" id="{E976BAC2-5B61-692E-153C-87B95D61EF33}"/>
              </a:ext>
            </a:extLst>
          </p:cNvPr>
          <p:cNvSpPr txBox="1"/>
          <p:nvPr/>
        </p:nvSpPr>
        <p:spPr>
          <a:xfrm>
            <a:off x="249883" y="1017080"/>
            <a:ext cx="6562072" cy="2954655"/>
          </a:xfrm>
          <a:prstGeom prst="rect">
            <a:avLst/>
          </a:prstGeom>
          <a:solidFill>
            <a:schemeClr val="bg1"/>
          </a:solidFill>
          <a:ln>
            <a:noFill/>
          </a:ln>
          <a:effectLst/>
        </p:spPr>
        <p:txBody>
          <a:bodyPr wrap="square" lIns="91440" tIns="45720" rIns="91440" bIns="45720" rtlCol="0" anchor="t">
            <a:spAutoFit/>
          </a:bodyPr>
          <a:lstStyle/>
          <a:p>
            <a:pPr marL="342900" indent="-342900">
              <a:buFont typeface="Arial" panose="020B0604020202020204" pitchFamily="34" charset="0"/>
              <a:buChar char="•"/>
            </a:pPr>
            <a:r>
              <a:rPr lang="en-US" dirty="0"/>
              <a:t>If an in-bounds opponent </a:t>
            </a:r>
            <a:r>
              <a:rPr lang="en-US" u="sng" dirty="0"/>
              <a:t>legally</a:t>
            </a:r>
            <a:r>
              <a:rPr lang="en-US" dirty="0"/>
              <a:t> checks a ball-carrier’s stick, causing the ball to fall to the </a:t>
            </a:r>
            <a:r>
              <a:rPr lang="en-US" u="sng" dirty="0"/>
              <a:t>ground, out of bounds</a:t>
            </a:r>
            <a:r>
              <a:rPr lang="en-US" dirty="0"/>
              <a:t>, possession will be awarded to the opponent.</a:t>
            </a:r>
          </a:p>
          <a:p>
            <a:endParaRPr lang="en-US" dirty="0"/>
          </a:p>
          <a:p>
            <a:pPr marL="342900" indent="-342900">
              <a:buFont typeface="Arial" panose="020B0604020202020204" pitchFamily="34" charset="0"/>
              <a:buChar char="•"/>
            </a:pPr>
            <a:r>
              <a:rPr lang="en-US" dirty="0"/>
              <a:t>If foot/feet are out of bounds, you may not take an active part in the game.  Penalty = </a:t>
            </a:r>
            <a:r>
              <a:rPr lang="en-US" b="1" dirty="0"/>
              <a:t>minor foul.</a:t>
            </a:r>
            <a:endParaRPr lang="en-US" b="1" dirty="0">
              <a:ea typeface="Calibri" panose="020F0502020204030204"/>
              <a:cs typeface="Calibri"/>
            </a:endParaRPr>
          </a:p>
          <a:p>
            <a:pPr marL="342900" indent="-342900">
              <a:buFont typeface="Arial" panose="020B0604020202020204" pitchFamily="34" charset="0"/>
              <a:buChar char="•"/>
            </a:pPr>
            <a:endParaRPr lang="en-US" dirty="0">
              <a:ea typeface="Calibri" panose="020F0502020204030204"/>
              <a:cs typeface="Calibri"/>
            </a:endParaRPr>
          </a:p>
          <a:p>
            <a:pPr marL="342900" indent="-342900">
              <a:buFont typeface="Arial" panose="020B0604020202020204" pitchFamily="34" charset="0"/>
              <a:buChar char="•"/>
            </a:pPr>
            <a:r>
              <a:rPr lang="en-US" dirty="0"/>
              <a:t>Players may not run out of bounds and re-enter to a more </a:t>
            </a:r>
            <a:r>
              <a:rPr lang="en-US" u="sng" dirty="0"/>
              <a:t>advantageous</a:t>
            </a:r>
            <a:r>
              <a:rPr lang="en-US" dirty="0"/>
              <a:t> position. Penalty = </a:t>
            </a:r>
            <a:r>
              <a:rPr lang="en-US" b="1" dirty="0"/>
              <a:t>minor foul.</a:t>
            </a:r>
          </a:p>
          <a:p>
            <a:pPr marL="342900" indent="-342900">
              <a:buFont typeface="Arial" panose="020B0604020202020204" pitchFamily="34" charset="0"/>
              <a:buChar char="•"/>
            </a:pPr>
            <a:endParaRPr lang="en-US" sz="2400" dirty="0">
              <a:ea typeface="Calibri" panose="020F0502020204030204"/>
              <a:cs typeface="Calibri"/>
            </a:endParaRPr>
          </a:p>
        </p:txBody>
      </p:sp>
      <p:sp>
        <p:nvSpPr>
          <p:cNvPr id="79" name="TextBox 78">
            <a:extLst>
              <a:ext uri="{FF2B5EF4-FFF2-40B4-BE49-F238E27FC236}">
                <a16:creationId xmlns:a16="http://schemas.microsoft.com/office/drawing/2014/main" id="{BFB504E9-9553-D804-7A32-7FA590BA45D4}"/>
              </a:ext>
            </a:extLst>
          </p:cNvPr>
          <p:cNvSpPr txBox="1"/>
          <p:nvPr/>
        </p:nvSpPr>
        <p:spPr>
          <a:xfrm>
            <a:off x="6411197" y="4761167"/>
            <a:ext cx="5059206" cy="1200329"/>
          </a:xfrm>
          <a:prstGeom prst="rect">
            <a:avLst/>
          </a:prstGeom>
          <a:solidFill>
            <a:srgbClr val="FF7E79"/>
          </a:solidFill>
          <a:ln>
            <a:noFill/>
          </a:ln>
        </p:spPr>
        <p:txBody>
          <a:bodyPr wrap="square" lIns="91440" tIns="45720" rIns="91440" bIns="45720" rtlCol="0" anchor="t">
            <a:spAutoFit/>
          </a:bodyPr>
          <a:lstStyle/>
          <a:p>
            <a:r>
              <a:rPr lang="en-US" dirty="0"/>
              <a:t>If an opponent </a:t>
            </a:r>
            <a:r>
              <a:rPr lang="en-US" u="sng" dirty="0"/>
              <a:t>illegally</a:t>
            </a:r>
            <a:r>
              <a:rPr lang="en-US" dirty="0"/>
              <a:t> causes a ball carrier to go out of bounds, ball carrier will maintain possession of the ball when play resumes.  The opponent’s penalty = </a:t>
            </a:r>
            <a:r>
              <a:rPr lang="en-US" b="1" dirty="0"/>
              <a:t>major foul.</a:t>
            </a:r>
            <a:endParaRPr lang="en-US" b="1" dirty="0">
              <a:ea typeface="Calibri" panose="020F0502020204030204"/>
              <a:cs typeface="Calibri"/>
            </a:endParaRPr>
          </a:p>
        </p:txBody>
      </p:sp>
      <p:sp>
        <p:nvSpPr>
          <p:cNvPr id="6" name="TextBox 5">
            <a:extLst>
              <a:ext uri="{FF2B5EF4-FFF2-40B4-BE49-F238E27FC236}">
                <a16:creationId xmlns:a16="http://schemas.microsoft.com/office/drawing/2014/main" id="{0AB5061B-A257-A9C6-521A-4324D1AC6D41}"/>
              </a:ext>
            </a:extLst>
          </p:cNvPr>
          <p:cNvSpPr txBox="1"/>
          <p:nvPr/>
        </p:nvSpPr>
        <p:spPr>
          <a:xfrm>
            <a:off x="721597" y="4748411"/>
            <a:ext cx="5374403" cy="1292662"/>
          </a:xfrm>
          <a:prstGeom prst="rect">
            <a:avLst/>
          </a:prstGeom>
          <a:solidFill>
            <a:srgbClr val="FF7E79"/>
          </a:solidFill>
        </p:spPr>
        <p:txBody>
          <a:bodyPr wrap="square" rtlCol="0">
            <a:spAutoFit/>
          </a:bodyPr>
          <a:lstStyle/>
          <a:p>
            <a:r>
              <a:rPr lang="en-US" dirty="0">
                <a:solidFill>
                  <a:schemeClr val="tx1"/>
                </a:solidFill>
              </a:rPr>
              <a:t>If a player </a:t>
            </a:r>
            <a:r>
              <a:rPr lang="en-US" u="sng" dirty="0">
                <a:solidFill>
                  <a:schemeClr val="tx1"/>
                </a:solidFill>
              </a:rPr>
              <a:t>deliberately</a:t>
            </a:r>
            <a:r>
              <a:rPr lang="en-US" dirty="0">
                <a:solidFill>
                  <a:schemeClr val="tx1"/>
                </a:solidFill>
              </a:rPr>
              <a:t> pushes /flicks/bats the ball into an opponent’s feet/body to cause the ball to go out of bounds; penalty = </a:t>
            </a:r>
            <a:r>
              <a:rPr lang="en-US" b="1" dirty="0">
                <a:solidFill>
                  <a:schemeClr val="tx1"/>
                </a:solidFill>
              </a:rPr>
              <a:t>major foul</a:t>
            </a:r>
            <a:r>
              <a:rPr lang="en-US" dirty="0">
                <a:solidFill>
                  <a:schemeClr val="tx1"/>
                </a:solidFill>
              </a:rPr>
              <a:t>.</a:t>
            </a:r>
          </a:p>
          <a:p>
            <a:endParaRPr lang="en-US" sz="2400" dirty="0">
              <a:solidFill>
                <a:schemeClr val="tx1"/>
              </a:solidFill>
              <a:ea typeface="Calibri" panose="020F0502020204030204"/>
              <a:cs typeface="Calibri"/>
            </a:endParaRPr>
          </a:p>
        </p:txBody>
      </p:sp>
      <p:sp>
        <p:nvSpPr>
          <p:cNvPr id="2" name="Title 1">
            <a:extLst>
              <a:ext uri="{FF2B5EF4-FFF2-40B4-BE49-F238E27FC236}">
                <a16:creationId xmlns:a16="http://schemas.microsoft.com/office/drawing/2014/main" id="{A6BDD6A8-E6E2-B84F-8077-9AC02D2C133C}"/>
              </a:ext>
            </a:extLst>
          </p:cNvPr>
          <p:cNvSpPr>
            <a:spLocks noGrp="1"/>
          </p:cNvSpPr>
          <p:nvPr>
            <p:ph type="title"/>
          </p:nvPr>
        </p:nvSpPr>
        <p:spPr>
          <a:xfrm>
            <a:off x="249883" y="157841"/>
            <a:ext cx="10515600" cy="758825"/>
          </a:xfrm>
        </p:spPr>
        <p:txBody>
          <a:bodyPr/>
          <a:lstStyle/>
          <a:p>
            <a:r>
              <a:rPr lang="en-US" dirty="0"/>
              <a:t>Boundary Situations</a:t>
            </a:r>
          </a:p>
        </p:txBody>
      </p:sp>
    </p:spTree>
    <p:extLst>
      <p:ext uri="{BB962C8B-B14F-4D97-AF65-F5344CB8AC3E}">
        <p14:creationId xmlns:p14="http://schemas.microsoft.com/office/powerpoint/2010/main" val="2803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F20345-39A9-B645-B915-4BDC9B2D0D3D}"/>
              </a:ext>
            </a:extLst>
          </p:cNvPr>
          <p:cNvSpPr txBox="1"/>
          <p:nvPr/>
        </p:nvSpPr>
        <p:spPr>
          <a:xfrm>
            <a:off x="259078" y="2513000"/>
            <a:ext cx="3649093" cy="1569660"/>
          </a:xfrm>
          <a:prstGeom prst="rect">
            <a:avLst/>
          </a:prstGeom>
          <a:solidFill>
            <a:schemeClr val="accent1">
              <a:lumMod val="50000"/>
            </a:schemeClr>
          </a:solidFill>
          <a:ln>
            <a:solidFill>
              <a:schemeClr val="tx2"/>
            </a:solidFill>
          </a:ln>
        </p:spPr>
        <p:txBody>
          <a:bodyPr wrap="square" lIns="91440" tIns="45720" rIns="91440" bIns="45720" rtlCol="0" anchor="t">
            <a:spAutoFit/>
          </a:bodyPr>
          <a:lstStyle/>
          <a:p>
            <a:r>
              <a:rPr lang="en-US" sz="2400">
                <a:solidFill>
                  <a:schemeClr val="bg1"/>
                </a:solidFill>
              </a:rPr>
              <a:t>Any player from the team awarded possession may run onto the field with the ball to restart play.</a:t>
            </a:r>
          </a:p>
        </p:txBody>
      </p:sp>
      <p:sp>
        <p:nvSpPr>
          <p:cNvPr id="7" name="TextBox 6">
            <a:extLst>
              <a:ext uri="{FF2B5EF4-FFF2-40B4-BE49-F238E27FC236}">
                <a16:creationId xmlns:a16="http://schemas.microsoft.com/office/drawing/2014/main" id="{D0B9D787-03A4-3247-92BE-59F01F2F8D1B}"/>
              </a:ext>
            </a:extLst>
          </p:cNvPr>
          <p:cNvSpPr txBox="1"/>
          <p:nvPr/>
        </p:nvSpPr>
        <p:spPr>
          <a:xfrm>
            <a:off x="8601075" y="979320"/>
            <a:ext cx="406400" cy="461665"/>
          </a:xfrm>
          <a:prstGeom prst="rect">
            <a:avLst/>
          </a:prstGeom>
          <a:noFill/>
        </p:spPr>
        <p:txBody>
          <a:bodyPr wrap="square" rtlCol="0">
            <a:spAutoFit/>
          </a:bodyPr>
          <a:lstStyle/>
          <a:p>
            <a:r>
              <a:rPr lang="en-US" sz="2400" b="1" dirty="0">
                <a:solidFill>
                  <a:srgbClr val="FF0000"/>
                </a:solidFill>
              </a:rPr>
              <a:t>X</a:t>
            </a:r>
          </a:p>
        </p:txBody>
      </p:sp>
      <p:sp>
        <p:nvSpPr>
          <p:cNvPr id="8" name="TextBox 7">
            <a:extLst>
              <a:ext uri="{FF2B5EF4-FFF2-40B4-BE49-F238E27FC236}">
                <a16:creationId xmlns:a16="http://schemas.microsoft.com/office/drawing/2014/main" id="{E0DC538C-7770-C54F-B266-E8B5BF24CCDC}"/>
              </a:ext>
            </a:extLst>
          </p:cNvPr>
          <p:cNvSpPr txBox="1"/>
          <p:nvPr/>
        </p:nvSpPr>
        <p:spPr>
          <a:xfrm>
            <a:off x="7721600" y="1397001"/>
            <a:ext cx="406400" cy="461665"/>
          </a:xfrm>
          <a:prstGeom prst="rect">
            <a:avLst/>
          </a:prstGeom>
          <a:noFill/>
        </p:spPr>
        <p:txBody>
          <a:bodyPr wrap="square" rtlCol="0">
            <a:spAutoFit/>
          </a:bodyPr>
          <a:lstStyle/>
          <a:p>
            <a:r>
              <a:rPr lang="en-US" sz="2400" b="1">
                <a:solidFill>
                  <a:srgbClr val="FF0000"/>
                </a:solidFill>
              </a:rPr>
              <a:t>O</a:t>
            </a:r>
          </a:p>
        </p:txBody>
      </p:sp>
      <p:sp>
        <p:nvSpPr>
          <p:cNvPr id="9" name="Oval 8">
            <a:extLst>
              <a:ext uri="{FF2B5EF4-FFF2-40B4-BE49-F238E27FC236}">
                <a16:creationId xmlns:a16="http://schemas.microsoft.com/office/drawing/2014/main" id="{9A6BEBF4-1070-994F-B0B5-DDD2CD7F8706}"/>
              </a:ext>
            </a:extLst>
          </p:cNvPr>
          <p:cNvSpPr/>
          <p:nvPr/>
        </p:nvSpPr>
        <p:spPr>
          <a:xfrm>
            <a:off x="7433007" y="2413000"/>
            <a:ext cx="203200" cy="203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846EF291-C3FF-DC44-A382-8EF64CC51B75}"/>
              </a:ext>
            </a:extLst>
          </p:cNvPr>
          <p:cNvSpPr txBox="1"/>
          <p:nvPr/>
        </p:nvSpPr>
        <p:spPr>
          <a:xfrm>
            <a:off x="7026607" y="2432480"/>
            <a:ext cx="406400" cy="461665"/>
          </a:xfrm>
          <a:prstGeom prst="rect">
            <a:avLst/>
          </a:prstGeom>
          <a:noFill/>
        </p:spPr>
        <p:txBody>
          <a:bodyPr wrap="square" rtlCol="0">
            <a:spAutoFit/>
          </a:bodyPr>
          <a:lstStyle/>
          <a:p>
            <a:r>
              <a:rPr lang="en-US" sz="2400" b="1">
                <a:solidFill>
                  <a:srgbClr val="FF0000"/>
                </a:solidFill>
              </a:rPr>
              <a:t>X</a:t>
            </a:r>
          </a:p>
        </p:txBody>
      </p:sp>
      <p:sp>
        <p:nvSpPr>
          <p:cNvPr id="11" name="TextBox 10">
            <a:extLst>
              <a:ext uri="{FF2B5EF4-FFF2-40B4-BE49-F238E27FC236}">
                <a16:creationId xmlns:a16="http://schemas.microsoft.com/office/drawing/2014/main" id="{4C218AE8-1624-6B4C-8375-0A4A5F2462FC}"/>
              </a:ext>
            </a:extLst>
          </p:cNvPr>
          <p:cNvSpPr txBox="1"/>
          <p:nvPr/>
        </p:nvSpPr>
        <p:spPr>
          <a:xfrm>
            <a:off x="8413750" y="750729"/>
            <a:ext cx="609600" cy="400110"/>
          </a:xfrm>
          <a:prstGeom prst="rect">
            <a:avLst/>
          </a:prstGeom>
          <a:noFill/>
        </p:spPr>
        <p:txBody>
          <a:bodyPr wrap="square" rtlCol="0">
            <a:spAutoFit/>
          </a:bodyPr>
          <a:lstStyle/>
          <a:p>
            <a:r>
              <a:rPr lang="en-US" sz="2000"/>
              <a:t>2m</a:t>
            </a:r>
          </a:p>
        </p:txBody>
      </p:sp>
      <p:cxnSp>
        <p:nvCxnSpPr>
          <p:cNvPr id="13" name="Straight Arrow Connector 12">
            <a:extLst>
              <a:ext uri="{FF2B5EF4-FFF2-40B4-BE49-F238E27FC236}">
                <a16:creationId xmlns:a16="http://schemas.microsoft.com/office/drawing/2014/main" id="{FC1459F1-6989-0244-862C-4BBA677D0B4C}"/>
              </a:ext>
            </a:extLst>
          </p:cNvPr>
          <p:cNvCxnSpPr>
            <a:cxnSpLocks/>
          </p:cNvCxnSpPr>
          <p:nvPr/>
        </p:nvCxnSpPr>
        <p:spPr>
          <a:xfrm flipH="1">
            <a:off x="8270875" y="738824"/>
            <a:ext cx="14960" cy="410369"/>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4BD0EC4-35F9-C143-9EAE-D155C82B4B1D}"/>
              </a:ext>
            </a:extLst>
          </p:cNvPr>
          <p:cNvSpPr txBox="1"/>
          <p:nvPr/>
        </p:nvSpPr>
        <p:spPr>
          <a:xfrm>
            <a:off x="2911428" y="1360114"/>
            <a:ext cx="3556000" cy="830997"/>
          </a:xfrm>
          <a:prstGeom prst="rect">
            <a:avLst/>
          </a:prstGeom>
          <a:solidFill>
            <a:schemeClr val="accent1">
              <a:lumMod val="50000"/>
            </a:schemeClr>
          </a:solidFill>
          <a:ln>
            <a:solidFill>
              <a:srgbClr val="4472C4"/>
            </a:solidFill>
          </a:ln>
        </p:spPr>
        <p:txBody>
          <a:bodyPr wrap="square" rtlCol="0">
            <a:spAutoFit/>
          </a:bodyPr>
          <a:lstStyle/>
          <a:p>
            <a:r>
              <a:rPr lang="en-US" sz="2400">
                <a:solidFill>
                  <a:schemeClr val="bg1"/>
                </a:solidFill>
              </a:rPr>
              <a:t>Play may not start with a pass from out of bounds!</a:t>
            </a:r>
          </a:p>
        </p:txBody>
      </p:sp>
      <p:sp>
        <p:nvSpPr>
          <p:cNvPr id="3" name="TextBox 2">
            <a:extLst>
              <a:ext uri="{FF2B5EF4-FFF2-40B4-BE49-F238E27FC236}">
                <a16:creationId xmlns:a16="http://schemas.microsoft.com/office/drawing/2014/main" id="{9B672451-58E8-3CBA-5531-7E50DA87EE63}"/>
              </a:ext>
            </a:extLst>
          </p:cNvPr>
          <p:cNvSpPr txBox="1"/>
          <p:nvPr/>
        </p:nvSpPr>
        <p:spPr>
          <a:xfrm>
            <a:off x="8839200" y="2253947"/>
            <a:ext cx="2746376" cy="1569660"/>
          </a:xfrm>
          <a:prstGeom prst="rect">
            <a:avLst/>
          </a:prstGeom>
          <a:solidFill>
            <a:schemeClr val="accent1">
              <a:lumMod val="50000"/>
            </a:schemeClr>
          </a:solidFill>
          <a:ln>
            <a:solidFill>
              <a:srgbClr val="4472C4"/>
            </a:solidFill>
          </a:ln>
        </p:spPr>
        <p:txBody>
          <a:bodyPr wrap="square" lIns="91440" tIns="45720" rIns="91440" bIns="45720" rtlCol="0" anchor="t">
            <a:spAutoFit/>
          </a:bodyPr>
          <a:lstStyle/>
          <a:p>
            <a:r>
              <a:rPr lang="en-US" sz="2400" dirty="0">
                <a:solidFill>
                  <a:schemeClr val="bg1"/>
                </a:solidFill>
              </a:rPr>
              <a:t>Opponents must give the player with the ball at least 2 meters of free space</a:t>
            </a:r>
            <a:endParaRPr lang="en-US" dirty="0"/>
          </a:p>
        </p:txBody>
      </p:sp>
      <p:sp>
        <p:nvSpPr>
          <p:cNvPr id="12" name="TextBox 11">
            <a:extLst>
              <a:ext uri="{FF2B5EF4-FFF2-40B4-BE49-F238E27FC236}">
                <a16:creationId xmlns:a16="http://schemas.microsoft.com/office/drawing/2014/main" id="{A5B670C7-5481-7474-F2AD-C702643E85A6}"/>
              </a:ext>
            </a:extLst>
          </p:cNvPr>
          <p:cNvSpPr txBox="1"/>
          <p:nvPr/>
        </p:nvSpPr>
        <p:spPr>
          <a:xfrm>
            <a:off x="3866793" y="4753068"/>
            <a:ext cx="7973016" cy="1938992"/>
          </a:xfrm>
          <a:prstGeom prst="rect">
            <a:avLst/>
          </a:prstGeom>
          <a:solidFill>
            <a:schemeClr val="accent1">
              <a:lumMod val="50000"/>
            </a:schemeClr>
          </a:solidFill>
          <a:ln>
            <a:solidFill>
              <a:srgbClr val="4472C4"/>
            </a:solidFill>
          </a:ln>
        </p:spPr>
        <p:txBody>
          <a:bodyPr wrap="square" lIns="91440" tIns="45720" rIns="91440" bIns="45720" rtlCol="0" anchor="t">
            <a:spAutoFit/>
          </a:bodyPr>
          <a:lstStyle/>
          <a:p>
            <a:r>
              <a:rPr lang="en-US" sz="2400">
                <a:solidFill>
                  <a:schemeClr val="bg1"/>
                </a:solidFill>
              </a:rPr>
              <a:t>If the goalkeeper, while within the goal circle, is the nearest to the ball when it crosses the boundary, any player</a:t>
            </a:r>
            <a:endParaRPr lang="en-US" sz="2400">
              <a:solidFill>
                <a:schemeClr val="bg1"/>
              </a:solidFill>
              <a:cs typeface="Calibri"/>
            </a:endParaRPr>
          </a:p>
          <a:p>
            <a:r>
              <a:rPr lang="en-US" sz="2400">
                <a:solidFill>
                  <a:schemeClr val="bg1"/>
                </a:solidFill>
              </a:rPr>
              <a:t>from that team (including the goalie) may retrieve the ball and play will commence with a self-start relative</a:t>
            </a:r>
            <a:endParaRPr lang="en-US" sz="2400">
              <a:solidFill>
                <a:schemeClr val="bg1"/>
              </a:solidFill>
              <a:cs typeface="Calibri"/>
            </a:endParaRPr>
          </a:p>
          <a:p>
            <a:r>
              <a:rPr lang="en-US" sz="2400">
                <a:solidFill>
                  <a:schemeClr val="bg1"/>
                </a:solidFill>
              </a:rPr>
              <a:t>to where the ball went out of bounds.</a:t>
            </a:r>
            <a:endParaRPr lang="en-US" sz="2400">
              <a:solidFill>
                <a:schemeClr val="bg1"/>
              </a:solidFill>
              <a:cs typeface="Calibri"/>
            </a:endParaRPr>
          </a:p>
        </p:txBody>
      </p:sp>
      <p:sp>
        <p:nvSpPr>
          <p:cNvPr id="6" name="Title 5">
            <a:extLst>
              <a:ext uri="{FF2B5EF4-FFF2-40B4-BE49-F238E27FC236}">
                <a16:creationId xmlns:a16="http://schemas.microsoft.com/office/drawing/2014/main" id="{1B42EFB4-942B-F846-9AE8-A5153D0A3AC3}"/>
              </a:ext>
            </a:extLst>
          </p:cNvPr>
          <p:cNvSpPr>
            <a:spLocks noGrp="1"/>
          </p:cNvSpPr>
          <p:nvPr>
            <p:ph type="title"/>
          </p:nvPr>
        </p:nvSpPr>
        <p:spPr/>
        <p:txBody>
          <a:bodyPr/>
          <a:lstStyle/>
          <a:p>
            <a:r>
              <a:rPr lang="en-US" dirty="0"/>
              <a:t>Boundary Restarts</a:t>
            </a:r>
          </a:p>
        </p:txBody>
      </p:sp>
      <p:cxnSp>
        <p:nvCxnSpPr>
          <p:cNvPr id="16" name="Straight Connector 15">
            <a:extLst>
              <a:ext uri="{FF2B5EF4-FFF2-40B4-BE49-F238E27FC236}">
                <a16:creationId xmlns:a16="http://schemas.microsoft.com/office/drawing/2014/main" id="{737936FB-043D-2444-A111-04574185ED80}"/>
              </a:ext>
            </a:extLst>
          </p:cNvPr>
          <p:cNvCxnSpPr>
            <a:cxnSpLocks/>
          </p:cNvCxnSpPr>
          <p:nvPr/>
        </p:nvCxnSpPr>
        <p:spPr>
          <a:xfrm>
            <a:off x="6282466" y="738824"/>
            <a:ext cx="5650456" cy="11905"/>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415B4F04-25F4-284E-9C4F-3B4AEA11CD0D}"/>
              </a:ext>
            </a:extLst>
          </p:cNvPr>
          <p:cNvCxnSpPr>
            <a:cxnSpLocks/>
          </p:cNvCxnSpPr>
          <p:nvPr/>
        </p:nvCxnSpPr>
        <p:spPr>
          <a:xfrm flipV="1">
            <a:off x="11932922" y="780027"/>
            <a:ext cx="0" cy="3083212"/>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38019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 0 L 0.14166 -0.30371 " pathEditMode="relative" ptsTypes="AA">
                                      <p:cBhvr>
                                        <p:cTn id="6" dur="2000" fill="hold"/>
                                        <p:tgtEl>
                                          <p:spTgt spid="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1.11022E-16 -7.40741E-7 L 0.09167 -0.17654 " pathEditMode="relative" rAng="0" ptsTypes="AA">
                                      <p:cBhvr>
                                        <p:cTn id="10" dur="2000" fill="hold"/>
                                        <p:tgtEl>
                                          <p:spTgt spid="8"/>
                                        </p:tgtEl>
                                        <p:attrNameLst>
                                          <p:attrName>ppt_x</p:attrName>
                                          <p:attrName>ppt_y</p:attrName>
                                        </p:attrNameLst>
                                      </p:cBhvr>
                                      <p:rCtr x="4583" y="-8827"/>
                                    </p:animMotion>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0" nodeType="clickEffect">
                                  <p:stCondLst>
                                    <p:cond delay="0"/>
                                  </p:stCondLst>
                                  <p:childTnLst>
                                    <p:animMotion origin="layout" path="M 0.14027 -0.28951 L 0.14027 -0.1926 " pathEditMode="relative" rAng="0" ptsTypes="AA">
                                      <p:cBhvr>
                                        <p:cTn id="17" dur="2000" fill="hold"/>
                                        <p:tgtEl>
                                          <p:spTgt spid="9"/>
                                        </p:tgtEl>
                                        <p:attrNameLst>
                                          <p:attrName>ppt_x</p:attrName>
                                          <p:attrName>ppt_y</p:attrName>
                                        </p:attrNameLst>
                                      </p:cBhvr>
                                      <p:rCtr x="0" y="4846"/>
                                    </p:animMotion>
                                  </p:childTnLst>
                                </p:cTn>
                              </p:par>
                              <p:par>
                                <p:cTn id="18" presetID="0" presetClass="path" presetSubtype="0" accel="50000" decel="50000" fill="hold" grpId="0" nodeType="withEffect">
                                  <p:stCondLst>
                                    <p:cond delay="0"/>
                                  </p:stCondLst>
                                  <p:childTnLst>
                                    <p:animMotion origin="layout" path="M 0.09167 -0.17778 L 0.09167 -0.06667 " pathEditMode="relative" rAng="0" ptsTypes="AA">
                                      <p:cBhvr>
                                        <p:cTn id="19" dur="2000" fill="hold"/>
                                        <p:tgtEl>
                                          <p:spTgt spid="8"/>
                                        </p:tgtEl>
                                        <p:attrNameLst>
                                          <p:attrName>ppt_x</p:attrName>
                                          <p:attrName>ppt_y</p:attrName>
                                        </p:attrNameLst>
                                      </p:cBhvr>
                                      <p:rCtr x="0" y="5556"/>
                                    </p:animMotion>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2000"/>
                            </p:stCondLst>
                            <p:childTnLst>
                              <p:par>
                                <p:cTn id="25" presetID="0" presetClass="path" presetSubtype="0" accel="50000" decel="50000" fill="hold" grpId="2" nodeType="afterEffect">
                                  <p:stCondLst>
                                    <p:cond delay="0"/>
                                  </p:stCondLst>
                                  <p:childTnLst>
                                    <p:animMotion origin="layout" path="M 0.09166 -0.06667 L 0.00833 -0.06667 " pathEditMode="relative" rAng="0" ptsTypes="AA">
                                      <p:cBhvr>
                                        <p:cTn id="26" dur="2000" fill="hold"/>
                                        <p:tgtEl>
                                          <p:spTgt spid="8"/>
                                        </p:tgtEl>
                                        <p:attrNameLst>
                                          <p:attrName>ppt_x</p:attrName>
                                          <p:attrName>ppt_y</p:attrName>
                                        </p:attrNameLst>
                                      </p:cBhvr>
                                      <p:rCtr x="-4167" y="0"/>
                                    </p:animMotion>
                                  </p:childTnLst>
                                </p:cTn>
                              </p:par>
                              <p:par>
                                <p:cTn id="27" presetID="0" presetClass="path" presetSubtype="0" accel="50000" decel="50000" fill="hold" grpId="2" nodeType="withEffect">
                                  <p:stCondLst>
                                    <p:cond delay="0"/>
                                  </p:stCondLst>
                                  <p:childTnLst>
                                    <p:animMotion origin="layout" path="M 0.14027 -0.1926 L 0.05555 -0.1926 " pathEditMode="relative" rAng="0" ptsTypes="AA">
                                      <p:cBhvr>
                                        <p:cTn id="28" dur="2000" fill="hold"/>
                                        <p:tgtEl>
                                          <p:spTgt spid="9"/>
                                        </p:tgtEl>
                                        <p:attrNameLst>
                                          <p:attrName>ppt_x</p:attrName>
                                          <p:attrName>ppt_y</p:attrName>
                                        </p:attrNameLst>
                                      </p:cBhvr>
                                      <p:rCtr x="-4236" y="0"/>
                                    </p:animMotion>
                                  </p:childTnLst>
                                </p:cTn>
                              </p:par>
                            </p:childTnLst>
                          </p:cTn>
                        </p:par>
                        <p:par>
                          <p:cTn id="29" fill="hold">
                            <p:stCondLst>
                              <p:cond delay="4000"/>
                            </p:stCondLst>
                            <p:childTnLst>
                              <p:par>
                                <p:cTn id="30" presetID="3" presetClass="entr" presetSubtype="10" repeatCount="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par>
                          <p:cTn id="33" fill="hold">
                            <p:stCondLst>
                              <p:cond delay="4500"/>
                            </p:stCondLst>
                            <p:childTnLst>
                              <p:par>
                                <p:cTn id="34" presetID="3" presetClass="entr" presetSubtype="10" repeatCount="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linds(horizont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repeatCount="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8" grpId="1"/>
      <p:bldP spid="8" grpId="2"/>
      <p:bldP spid="9" grpId="0" animBg="1"/>
      <p:bldP spid="9" grpId="1" animBg="1"/>
      <p:bldP spid="9" grpId="2" animBg="1"/>
      <p:bldP spid="11" grpId="0"/>
      <p:bldP spid="15" grpId="0" animBg="1"/>
      <p:bldP spid="3"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1BE2B-2FB7-AB4C-B0B3-08168C782EE4}"/>
              </a:ext>
            </a:extLst>
          </p:cNvPr>
          <p:cNvSpPr txBox="1"/>
          <p:nvPr/>
        </p:nvSpPr>
        <p:spPr>
          <a:xfrm>
            <a:off x="675322" y="1705451"/>
            <a:ext cx="5554028" cy="3447098"/>
          </a:xfrm>
          <a:prstGeom prst="rect">
            <a:avLst/>
          </a:prstGeom>
          <a:solidFill>
            <a:schemeClr val="accent1">
              <a:lumMod val="50000"/>
            </a:schemeClr>
          </a:solidFill>
          <a:ln>
            <a:solidFill>
              <a:srgbClr val="003E7E"/>
            </a:solidFill>
          </a:ln>
        </p:spPr>
        <p:txBody>
          <a:bodyPr wrap="square" lIns="121920" tIns="60960" rIns="121920" bIns="60960" rtlCol="0" anchor="t">
            <a:spAutoFit/>
          </a:bodyPr>
          <a:lstStyle/>
          <a:p>
            <a:r>
              <a:rPr lang="en-US" sz="2400" dirty="0">
                <a:solidFill>
                  <a:schemeClr val="bg1"/>
                </a:solidFill>
              </a:rPr>
              <a:t>If the ball goes out of bounds as the result of a foul. The fouled player is positioned, with the ball, at the spot of the foul, 4m from the boundary.</a:t>
            </a:r>
          </a:p>
          <a:p>
            <a:endParaRPr lang="en-US" sz="2400" dirty="0">
              <a:solidFill>
                <a:schemeClr val="bg1"/>
              </a:solidFill>
            </a:endParaRPr>
          </a:p>
          <a:p>
            <a:endParaRPr lang="en-US" sz="2400" dirty="0">
              <a:solidFill>
                <a:schemeClr val="bg1"/>
              </a:solidFill>
            </a:endParaRPr>
          </a:p>
          <a:p>
            <a:r>
              <a:rPr lang="en-US" sz="2400" dirty="0">
                <a:solidFill>
                  <a:schemeClr val="bg1"/>
                </a:solidFill>
              </a:rPr>
              <a:t>The player being awarded the ball may self-start just inside the boundary if she chooses to</a:t>
            </a:r>
          </a:p>
        </p:txBody>
      </p:sp>
      <p:sp>
        <p:nvSpPr>
          <p:cNvPr id="3" name="Title 2">
            <a:extLst>
              <a:ext uri="{FF2B5EF4-FFF2-40B4-BE49-F238E27FC236}">
                <a16:creationId xmlns:a16="http://schemas.microsoft.com/office/drawing/2014/main" id="{F796AD6A-1298-504F-93C1-AD1239B958D3}"/>
              </a:ext>
            </a:extLst>
          </p:cNvPr>
          <p:cNvSpPr>
            <a:spLocks noGrp="1"/>
          </p:cNvSpPr>
          <p:nvPr>
            <p:ph type="title"/>
          </p:nvPr>
        </p:nvSpPr>
        <p:spPr>
          <a:xfrm>
            <a:off x="266700" y="236369"/>
            <a:ext cx="11925300" cy="758825"/>
          </a:xfrm>
        </p:spPr>
        <p:txBody>
          <a:bodyPr/>
          <a:lstStyle/>
          <a:p>
            <a:r>
              <a:rPr lang="en-US" dirty="0"/>
              <a:t>Restarting Play when a foul occurs near the boundary</a:t>
            </a:r>
          </a:p>
        </p:txBody>
      </p:sp>
      <p:pic>
        <p:nvPicPr>
          <p:cNvPr id="6" name="Picture 5" descr="A couple of girls running on a field&#10;&#10;Description automatically generated">
            <a:extLst>
              <a:ext uri="{FF2B5EF4-FFF2-40B4-BE49-F238E27FC236}">
                <a16:creationId xmlns:a16="http://schemas.microsoft.com/office/drawing/2014/main" id="{05548A57-4388-E94C-B694-E6CEDA987281}"/>
              </a:ext>
            </a:extLst>
          </p:cNvPr>
          <p:cNvPicPr>
            <a:picLocks noChangeAspect="1"/>
          </p:cNvPicPr>
          <p:nvPr/>
        </p:nvPicPr>
        <p:blipFill>
          <a:blip r:embed="rId4"/>
          <a:stretch>
            <a:fillRect/>
          </a:stretch>
        </p:blipFill>
        <p:spPr>
          <a:xfrm>
            <a:off x="7204634" y="1328420"/>
            <a:ext cx="3886499" cy="5059150"/>
          </a:xfrm>
          <a:prstGeom prst="rect">
            <a:avLst/>
          </a:prstGeom>
        </p:spPr>
      </p:pic>
    </p:spTree>
    <p:custDataLst>
      <p:tags r:id="rId1"/>
    </p:custDataLst>
    <p:extLst>
      <p:ext uri="{BB962C8B-B14F-4D97-AF65-F5344CB8AC3E}">
        <p14:creationId xmlns:p14="http://schemas.microsoft.com/office/powerpoint/2010/main" val="1639632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IMG_6188.jpg">
            <a:extLst>
              <a:ext uri="{FF2B5EF4-FFF2-40B4-BE49-F238E27FC236}">
                <a16:creationId xmlns:a16="http://schemas.microsoft.com/office/drawing/2014/main" id="{2E4F9C9F-B5CD-0B45-B1D0-B0F16B2A346B}"/>
              </a:ext>
            </a:extLst>
          </p:cNvPr>
          <p:cNvPicPr>
            <a:picLocks noChangeAspect="1"/>
          </p:cNvPicPr>
          <p:nvPr/>
        </p:nvPicPr>
        <p:blipFill>
          <a:blip r:embed="rId4" cstate="email">
            <a:extLst>
              <a:ext uri="{28A0092B-C50C-407E-A947-70E740481C1C}">
                <a14:useLocalDpi xmlns:a14="http://schemas.microsoft.com/office/drawing/2010/main" val="0"/>
              </a:ext>
            </a:extLst>
          </a:blip>
          <a:srcRect l="15303" r="15303"/>
          <a:stretch>
            <a:fillRect/>
          </a:stretch>
        </p:blipFill>
        <p:spPr>
          <a:xfrm>
            <a:off x="918464" y="721227"/>
            <a:ext cx="4978400" cy="5579175"/>
          </a:xfrm>
          <a:prstGeom prst="rect">
            <a:avLst/>
          </a:prstGeom>
        </p:spPr>
      </p:pic>
      <p:pic>
        <p:nvPicPr>
          <p:cNvPr id="5" name="Content Placeholder 7" descr="IMG_6189.jpg">
            <a:extLst>
              <a:ext uri="{FF2B5EF4-FFF2-40B4-BE49-F238E27FC236}">
                <a16:creationId xmlns:a16="http://schemas.microsoft.com/office/drawing/2014/main" id="{361847E8-7BEB-E547-BB5B-709F75A83261}"/>
              </a:ext>
            </a:extLst>
          </p:cNvPr>
          <p:cNvPicPr>
            <a:picLocks noChangeAspect="1"/>
          </p:cNvPicPr>
          <p:nvPr/>
        </p:nvPicPr>
        <p:blipFill>
          <a:blip r:embed="rId5" cstate="email">
            <a:extLst>
              <a:ext uri="{28A0092B-C50C-407E-A947-70E740481C1C}">
                <a14:useLocalDpi xmlns:a14="http://schemas.microsoft.com/office/drawing/2010/main" val="0"/>
              </a:ext>
            </a:extLst>
          </a:blip>
          <a:srcRect l="21688" r="21688"/>
          <a:stretch>
            <a:fillRect/>
          </a:stretch>
        </p:blipFill>
        <p:spPr>
          <a:xfrm>
            <a:off x="6256345" y="688233"/>
            <a:ext cx="5007840" cy="5612168"/>
          </a:xfrm>
          <a:prstGeom prst="rect">
            <a:avLst/>
          </a:prstGeom>
        </p:spPr>
      </p:pic>
      <p:sp>
        <p:nvSpPr>
          <p:cNvPr id="6" name="TextBox 5">
            <a:extLst>
              <a:ext uri="{FF2B5EF4-FFF2-40B4-BE49-F238E27FC236}">
                <a16:creationId xmlns:a16="http://schemas.microsoft.com/office/drawing/2014/main" id="{3C7F34A9-DE8A-174C-AEE0-31C756A4EC25}"/>
              </a:ext>
            </a:extLst>
          </p:cNvPr>
          <p:cNvSpPr txBox="1"/>
          <p:nvPr/>
        </p:nvSpPr>
        <p:spPr>
          <a:xfrm>
            <a:off x="3606800" y="5536608"/>
            <a:ext cx="4978400" cy="1200329"/>
          </a:xfrm>
          <a:prstGeom prst="rect">
            <a:avLst/>
          </a:prstGeom>
          <a:solidFill>
            <a:srgbClr val="0070C0"/>
          </a:solidFill>
          <a:ln>
            <a:solidFill>
              <a:srgbClr val="0070C0"/>
            </a:solidFill>
          </a:ln>
        </p:spPr>
        <p:txBody>
          <a:bodyPr wrap="square" rtlCol="0">
            <a:spAutoFit/>
          </a:bodyPr>
          <a:lstStyle/>
          <a:p>
            <a:pPr algn="ctr"/>
            <a:r>
              <a:rPr lang="en-US" sz="2400">
                <a:solidFill>
                  <a:schemeClr val="bg1"/>
                </a:solidFill>
              </a:rPr>
              <a:t>Player/crosse closest to ball (and in bounds)  where ball crosses line determines possession!</a:t>
            </a:r>
          </a:p>
        </p:txBody>
      </p:sp>
      <p:sp>
        <p:nvSpPr>
          <p:cNvPr id="7" name="Title 6">
            <a:extLst>
              <a:ext uri="{FF2B5EF4-FFF2-40B4-BE49-F238E27FC236}">
                <a16:creationId xmlns:a16="http://schemas.microsoft.com/office/drawing/2014/main" id="{5E7793AC-61AD-894D-86E4-2B0C377DE6BB}"/>
              </a:ext>
            </a:extLst>
          </p:cNvPr>
          <p:cNvSpPr>
            <a:spLocks noGrp="1"/>
          </p:cNvSpPr>
          <p:nvPr>
            <p:ph type="title"/>
          </p:nvPr>
        </p:nvSpPr>
        <p:spPr>
          <a:xfrm>
            <a:off x="220402" y="0"/>
            <a:ext cx="10515600" cy="758825"/>
          </a:xfrm>
        </p:spPr>
        <p:txBody>
          <a:bodyPr/>
          <a:lstStyle/>
          <a:p>
            <a:r>
              <a:rPr lang="en-US" dirty="0"/>
              <a:t>Restarting Play after a shot</a:t>
            </a:r>
          </a:p>
        </p:txBody>
      </p:sp>
    </p:spTree>
    <p:custDataLst>
      <p:tags r:id="rId1"/>
    </p:custDataLst>
    <p:extLst>
      <p:ext uri="{BB962C8B-B14F-4D97-AF65-F5344CB8AC3E}">
        <p14:creationId xmlns:p14="http://schemas.microsoft.com/office/powerpoint/2010/main" val="620151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women playing lacrosse&#10;&#10;Description automatically generated">
            <a:extLst>
              <a:ext uri="{FF2B5EF4-FFF2-40B4-BE49-F238E27FC236}">
                <a16:creationId xmlns:a16="http://schemas.microsoft.com/office/drawing/2014/main" id="{5B9B2D52-65E9-393F-D019-A671A4BB3FFA}"/>
              </a:ext>
            </a:extLst>
          </p:cNvPr>
          <p:cNvPicPr>
            <a:picLocks noChangeAspect="1"/>
          </p:cNvPicPr>
          <p:nvPr/>
        </p:nvPicPr>
        <p:blipFill>
          <a:blip r:embed="rId3"/>
          <a:stretch>
            <a:fillRect/>
          </a:stretch>
        </p:blipFill>
        <p:spPr>
          <a:xfrm>
            <a:off x="147054" y="1382879"/>
            <a:ext cx="4772525" cy="3343608"/>
          </a:xfrm>
          <a:prstGeom prst="rect">
            <a:avLst/>
          </a:prstGeom>
        </p:spPr>
      </p:pic>
      <p:sp>
        <p:nvSpPr>
          <p:cNvPr id="7" name="Rounded Rectangle 9">
            <a:extLst>
              <a:ext uri="{FF2B5EF4-FFF2-40B4-BE49-F238E27FC236}">
                <a16:creationId xmlns:a16="http://schemas.microsoft.com/office/drawing/2014/main" id="{AB6137AE-17DC-2068-A26C-584FA6F6D2DC}"/>
              </a:ext>
            </a:extLst>
          </p:cNvPr>
          <p:cNvSpPr/>
          <p:nvPr/>
        </p:nvSpPr>
        <p:spPr>
          <a:xfrm>
            <a:off x="5507788" y="629549"/>
            <a:ext cx="6537158" cy="416777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0FC4B5E2-CEF8-86FC-3C47-8B30B73B688A}"/>
              </a:ext>
            </a:extLst>
          </p:cNvPr>
          <p:cNvSpPr txBox="1"/>
          <p:nvPr/>
        </p:nvSpPr>
        <p:spPr>
          <a:xfrm>
            <a:off x="5641128" y="1508780"/>
            <a:ext cx="6879391" cy="3662541"/>
          </a:xfrm>
          <a:prstGeom prst="rect">
            <a:avLst/>
          </a:prstGeom>
          <a:noFill/>
        </p:spPr>
        <p:txBody>
          <a:bodyPr wrap="square" lIns="91440" tIns="45720" rIns="91440" bIns="45720" rtlCol="0" anchor="t">
            <a:spAutoFit/>
          </a:bodyPr>
          <a:lstStyle/>
          <a:p>
            <a:pPr marL="380365" indent="-380365">
              <a:buFont typeface="Wingdings" pitchFamily="2" charset="2"/>
              <a:buChar char="ü"/>
            </a:pPr>
            <a:endParaRPr lang="en-US" sz="2000" dirty="0"/>
          </a:p>
          <a:p>
            <a:pPr marL="380365" indent="-380365">
              <a:buFont typeface="Wingdings" pitchFamily="2" charset="2"/>
              <a:buChar char="ü"/>
            </a:pPr>
            <a:r>
              <a:rPr lang="en-US" sz="2000" dirty="0"/>
              <a:t>the ball goes out of bounds</a:t>
            </a:r>
          </a:p>
          <a:p>
            <a:pPr marL="380365" indent="-380365">
              <a:buFont typeface="Wingdings" pitchFamily="2" charset="2"/>
              <a:buChar char="ü"/>
            </a:pPr>
            <a:endParaRPr lang="en-US" sz="2000" dirty="0">
              <a:cs typeface="Calibri" panose="020F0502020204030204"/>
            </a:endParaRPr>
          </a:p>
          <a:p>
            <a:pPr marL="380365" indent="-380365">
              <a:buFont typeface="Wingdings" pitchFamily="2" charset="2"/>
              <a:buChar char="ü"/>
            </a:pPr>
            <a:r>
              <a:rPr lang="en-US" sz="2000" dirty="0"/>
              <a:t>the ball comes to rest on the field of play</a:t>
            </a:r>
          </a:p>
          <a:p>
            <a:pPr marL="380365" indent="-380365">
              <a:buFont typeface="Wingdings" pitchFamily="2" charset="2"/>
              <a:buChar char="ü"/>
            </a:pPr>
            <a:endParaRPr lang="en-US" sz="2000" dirty="0">
              <a:cs typeface="Calibri"/>
            </a:endParaRPr>
          </a:p>
          <a:p>
            <a:pPr marL="380365" indent="-380365">
              <a:buFont typeface="Wingdings" pitchFamily="2" charset="2"/>
              <a:buChar char="ü"/>
            </a:pPr>
            <a:r>
              <a:rPr lang="en-US" sz="2000" dirty="0"/>
              <a:t>a player gains possession of the ball</a:t>
            </a:r>
          </a:p>
          <a:p>
            <a:pPr marL="380365" indent="-380365">
              <a:buFont typeface="Wingdings" pitchFamily="2" charset="2"/>
              <a:buChar char="ü"/>
            </a:pPr>
            <a:endParaRPr lang="en-US" sz="2000" dirty="0">
              <a:cs typeface="Calibri" panose="020F0502020204030204"/>
            </a:endParaRPr>
          </a:p>
          <a:p>
            <a:pPr marL="380365" indent="-380365">
              <a:buFont typeface="Wingdings" pitchFamily="2" charset="2"/>
              <a:buChar char="ü"/>
            </a:pPr>
            <a:r>
              <a:rPr lang="en-US" sz="2000" dirty="0">
                <a:cs typeface="Calibri" panose="020F0502020204030204"/>
              </a:rPr>
              <a:t>or a player otherwise causes the ball to go out of bounds</a:t>
            </a:r>
          </a:p>
          <a:p>
            <a:pPr marL="380365" lvl="0" indent="-380365">
              <a:buFont typeface="Wingdings" pitchFamily="2" charset="2"/>
              <a:buChar char="ü"/>
            </a:pPr>
            <a:endParaRPr lang="en-US" sz="2400" dirty="0">
              <a:cs typeface="Calibri"/>
            </a:endParaRPr>
          </a:p>
          <a:p>
            <a:endParaRPr lang="en-US" sz="2400" dirty="0">
              <a:cs typeface="Calibri"/>
            </a:endParaRPr>
          </a:p>
          <a:p>
            <a:endParaRPr lang="en-US" sz="2400" dirty="0">
              <a:cs typeface="Calibri"/>
            </a:endParaRPr>
          </a:p>
        </p:txBody>
      </p:sp>
      <p:sp>
        <p:nvSpPr>
          <p:cNvPr id="10" name="TextBox 9">
            <a:extLst>
              <a:ext uri="{FF2B5EF4-FFF2-40B4-BE49-F238E27FC236}">
                <a16:creationId xmlns:a16="http://schemas.microsoft.com/office/drawing/2014/main" id="{7915BE1F-7FA6-54FC-7837-BF40C56A1110}"/>
              </a:ext>
            </a:extLst>
          </p:cNvPr>
          <p:cNvSpPr txBox="1"/>
          <p:nvPr/>
        </p:nvSpPr>
        <p:spPr>
          <a:xfrm>
            <a:off x="5381939" y="821412"/>
            <a:ext cx="653715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alibri"/>
              </a:rPr>
              <a:t>A shot or deflected shot remains a shot until:</a:t>
            </a:r>
            <a:endParaRPr lang="en-US" sz="3200" dirty="0">
              <a:cs typeface="Calibri"/>
            </a:endParaRPr>
          </a:p>
        </p:txBody>
      </p:sp>
      <p:sp>
        <p:nvSpPr>
          <p:cNvPr id="11" name="TextBox 10">
            <a:extLst>
              <a:ext uri="{FF2B5EF4-FFF2-40B4-BE49-F238E27FC236}">
                <a16:creationId xmlns:a16="http://schemas.microsoft.com/office/drawing/2014/main" id="{58130CC9-F139-94D0-EC09-8079EB3391EE}"/>
              </a:ext>
            </a:extLst>
          </p:cNvPr>
          <p:cNvSpPr txBox="1"/>
          <p:nvPr/>
        </p:nvSpPr>
        <p:spPr>
          <a:xfrm>
            <a:off x="740424" y="5616155"/>
            <a:ext cx="111786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Note: A shot is considered deflected until it is controlled by a player on either team. Merely touching the ball does not</a:t>
            </a:r>
            <a:endParaRPr lang="en-US" dirty="0">
              <a:cs typeface="Calibri"/>
            </a:endParaRPr>
          </a:p>
          <a:p>
            <a:pPr algn="ctr"/>
            <a:r>
              <a:rPr lang="en-US" dirty="0"/>
              <a:t>constitute “control.”</a:t>
            </a:r>
            <a:endParaRPr lang="en-US" dirty="0">
              <a:cs typeface="Calibri"/>
            </a:endParaRPr>
          </a:p>
          <a:p>
            <a:endParaRPr lang="en-US" sz="1200" dirty="0">
              <a:cs typeface="Calibri"/>
            </a:endParaRPr>
          </a:p>
        </p:txBody>
      </p:sp>
      <p:sp>
        <p:nvSpPr>
          <p:cNvPr id="2" name="Title 1">
            <a:extLst>
              <a:ext uri="{FF2B5EF4-FFF2-40B4-BE49-F238E27FC236}">
                <a16:creationId xmlns:a16="http://schemas.microsoft.com/office/drawing/2014/main" id="{78376132-1AEC-5A4E-990C-6DABED9E6364}"/>
              </a:ext>
            </a:extLst>
          </p:cNvPr>
          <p:cNvSpPr>
            <a:spLocks noGrp="1"/>
          </p:cNvSpPr>
          <p:nvPr>
            <p:ph type="title"/>
          </p:nvPr>
        </p:nvSpPr>
        <p:spPr>
          <a:xfrm>
            <a:off x="90478" y="250137"/>
            <a:ext cx="10515600" cy="758825"/>
          </a:xfrm>
        </p:spPr>
        <p:txBody>
          <a:bodyPr/>
          <a:lstStyle/>
          <a:p>
            <a:r>
              <a:rPr lang="en-US" dirty="0"/>
              <a:t>When is a Shot over?</a:t>
            </a:r>
          </a:p>
        </p:txBody>
      </p:sp>
    </p:spTree>
    <p:extLst>
      <p:ext uri="{BB962C8B-B14F-4D97-AF65-F5344CB8AC3E}">
        <p14:creationId xmlns:p14="http://schemas.microsoft.com/office/powerpoint/2010/main" val="41056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girls playing lacrosse&#10;&#10;Description automatically generated">
            <a:extLst>
              <a:ext uri="{FF2B5EF4-FFF2-40B4-BE49-F238E27FC236}">
                <a16:creationId xmlns:a16="http://schemas.microsoft.com/office/drawing/2014/main" id="{AD800EDB-9E1C-8550-6975-55A505060831}"/>
              </a:ext>
            </a:extLst>
          </p:cNvPr>
          <p:cNvPicPr>
            <a:picLocks noChangeAspect="1"/>
          </p:cNvPicPr>
          <p:nvPr/>
        </p:nvPicPr>
        <p:blipFill>
          <a:blip r:embed="rId4"/>
          <a:stretch>
            <a:fillRect/>
          </a:stretch>
        </p:blipFill>
        <p:spPr>
          <a:xfrm>
            <a:off x="6502401" y="2496457"/>
            <a:ext cx="5559256" cy="4303056"/>
          </a:xfrm>
          <a:prstGeom prst="rect">
            <a:avLst/>
          </a:prstGeom>
        </p:spPr>
      </p:pic>
      <p:sp>
        <p:nvSpPr>
          <p:cNvPr id="6" name="Rectangle 5">
            <a:extLst>
              <a:ext uri="{FF2B5EF4-FFF2-40B4-BE49-F238E27FC236}">
                <a16:creationId xmlns:a16="http://schemas.microsoft.com/office/drawing/2014/main" id="{22B67380-DE4C-7DB2-2F5E-FFEE2DA8FAED}"/>
              </a:ext>
            </a:extLst>
          </p:cNvPr>
          <p:cNvSpPr/>
          <p:nvPr/>
        </p:nvSpPr>
        <p:spPr>
          <a:xfrm>
            <a:off x="388117" y="997787"/>
            <a:ext cx="7847373" cy="5209894"/>
          </a:xfrm>
          <a:prstGeom prst="rect">
            <a:avLst/>
          </a:prstGeom>
          <a:solidFill>
            <a:schemeClr val="bg2">
              <a:lumMod val="40000"/>
              <a:lumOff val="60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34C42AAA-E65B-83C4-F826-823A3876FBC7}"/>
              </a:ext>
            </a:extLst>
          </p:cNvPr>
          <p:cNvSpPr txBox="1"/>
          <p:nvPr/>
        </p:nvSpPr>
        <p:spPr>
          <a:xfrm>
            <a:off x="556283" y="997787"/>
            <a:ext cx="7847373" cy="5493812"/>
          </a:xfrm>
          <a:prstGeom prst="rect">
            <a:avLst/>
          </a:prstGeom>
          <a:noFill/>
        </p:spPr>
        <p:txBody>
          <a:bodyPr wrap="square" lIns="91440" tIns="45720" rIns="91440" bIns="45720" rtlCol="0" anchor="t">
            <a:spAutoFit/>
          </a:bodyPr>
          <a:lstStyle/>
          <a:p>
            <a:pPr algn="ctr"/>
            <a:r>
              <a:rPr lang="en-US" sz="2400" b="1" dirty="0"/>
              <a:t>Restart with a whistle</a:t>
            </a:r>
            <a:endParaRPr lang="en-US" sz="2400" b="1" dirty="0">
              <a:cs typeface="Calibri"/>
            </a:endParaRPr>
          </a:p>
          <a:p>
            <a:pPr marL="380365" indent="-380365">
              <a:buFont typeface="Arial" panose="020B0604020202020204" pitchFamily="34" charset="0"/>
              <a:buChar char="•"/>
            </a:pPr>
            <a:endParaRPr lang="en-US" dirty="0">
              <a:ea typeface="Calibri"/>
              <a:cs typeface="Calibri"/>
            </a:endParaRPr>
          </a:p>
          <a:p>
            <a:r>
              <a:rPr lang="en-US" dirty="0">
                <a:cs typeface="Helvetica"/>
              </a:rPr>
              <a:t>If a foul has occurred, </a:t>
            </a:r>
            <a:r>
              <a:rPr lang="en-US" b="1" dirty="0">
                <a:cs typeface="Helvetica"/>
              </a:rPr>
              <a:t>administer the penalty</a:t>
            </a:r>
            <a:r>
              <a:rPr lang="en-US" dirty="0">
                <a:cs typeface="Helvetica"/>
              </a:rPr>
              <a:t>.</a:t>
            </a:r>
          </a:p>
          <a:p>
            <a:endParaRPr lang="en-US" dirty="0">
              <a:cs typeface="Helvetica"/>
            </a:endParaRPr>
          </a:p>
          <a:p>
            <a:pPr marL="837565" lvl="1" indent="-380365">
              <a:buFont typeface="Arial" panose="020B0604020202020204" pitchFamily="34" charset="0"/>
              <a:buChar char="•"/>
            </a:pPr>
            <a:r>
              <a:rPr lang="en-US" dirty="0">
                <a:ea typeface="Calibri" panose="020F0502020204030204"/>
                <a:cs typeface="Calibri"/>
              </a:rPr>
              <a:t>The player that was fouled and the offender will return for the free position restart, substitutions for other players may occur.</a:t>
            </a:r>
          </a:p>
          <a:p>
            <a:pPr marL="380365" indent="-380365">
              <a:buFont typeface="Arial" panose="020B0604020202020204" pitchFamily="34" charset="0"/>
              <a:buChar char="•"/>
            </a:pPr>
            <a:endParaRPr lang="en-US" dirty="0">
              <a:ea typeface="Calibri" panose="020F0502020204030204"/>
              <a:cs typeface="Calibri"/>
            </a:endParaRPr>
          </a:p>
          <a:p>
            <a:endParaRPr lang="en-US" dirty="0">
              <a:ea typeface="Calibri" panose="020F0502020204030204"/>
              <a:cs typeface="Calibri"/>
            </a:endParaRPr>
          </a:p>
          <a:p>
            <a:r>
              <a:rPr lang="en-US" dirty="0">
                <a:cs typeface="Helvetica"/>
              </a:rPr>
              <a:t>If no foul was involved, </a:t>
            </a:r>
            <a:r>
              <a:rPr lang="en-US" b="1" dirty="0">
                <a:cs typeface="Helvetica"/>
              </a:rPr>
              <a:t>any player </a:t>
            </a:r>
            <a:r>
              <a:rPr lang="en-US" dirty="0">
                <a:cs typeface="Helvetica"/>
              </a:rPr>
              <a:t>may take the restart</a:t>
            </a:r>
          </a:p>
          <a:p>
            <a:pPr marL="380365" indent="-380365">
              <a:buFont typeface="Arial" panose="020B0604020202020204" pitchFamily="34" charset="0"/>
              <a:buChar char="•"/>
            </a:pPr>
            <a:endParaRPr lang="en-US" dirty="0">
              <a:cs typeface="Helvetica"/>
            </a:endParaRPr>
          </a:p>
          <a:p>
            <a:pPr marL="837565" lvl="1" indent="-380365">
              <a:buFont typeface="Arial" panose="020B0604020202020204" pitchFamily="34" charset="0"/>
              <a:buChar char="•"/>
            </a:pPr>
            <a:r>
              <a:rPr lang="en-US" dirty="0">
                <a:cs typeface="Helvetica"/>
              </a:rPr>
              <a:t>If the ball was in the CSA, play will start at the dot.</a:t>
            </a:r>
          </a:p>
          <a:p>
            <a:pPr marL="837565" lvl="1" indent="-380365">
              <a:buFont typeface="Arial" panose="020B0604020202020204" pitchFamily="34" charset="0"/>
              <a:buChar char="•"/>
            </a:pPr>
            <a:r>
              <a:rPr lang="en-US" dirty="0">
                <a:cs typeface="Helvetica"/>
              </a:rPr>
              <a:t>If goalie was in possession inside the circle, play will restart with ball inside the circle</a:t>
            </a:r>
          </a:p>
          <a:p>
            <a:pPr marL="837565" lvl="1" indent="-380365">
              <a:buFont typeface="Arial" panose="020B0604020202020204" pitchFamily="34" charset="0"/>
              <a:buChar char="•"/>
            </a:pPr>
            <a:endParaRPr lang="en-US" dirty="0">
              <a:cs typeface="Helvetica"/>
            </a:endParaRPr>
          </a:p>
          <a:p>
            <a:r>
              <a:rPr lang="en-US" dirty="0">
                <a:cs typeface="Helvetica"/>
              </a:rPr>
              <a:t>If the the time out was called when a team/GK had possession of the ball in the Goal Circle, play will be resumed in the Goal Circle and the count will resume from the  point of interruption</a:t>
            </a:r>
          </a:p>
          <a:p>
            <a:pPr marL="837565" lvl="1" indent="-380365">
              <a:buFont typeface="Arial" panose="020B0604020202020204" pitchFamily="34" charset="0"/>
              <a:buChar char="•"/>
            </a:pPr>
            <a:endParaRPr lang="en-US" dirty="0">
              <a:cs typeface="Helvetica"/>
            </a:endParaRPr>
          </a:p>
          <a:p>
            <a:endParaRPr lang="en-US" sz="2100" dirty="0">
              <a:latin typeface="Helvetica"/>
              <a:ea typeface="Calibri" panose="020F0502020204030204"/>
              <a:cs typeface="Helvetica"/>
            </a:endParaRPr>
          </a:p>
        </p:txBody>
      </p:sp>
      <p:sp>
        <p:nvSpPr>
          <p:cNvPr id="3" name="Title 2">
            <a:extLst>
              <a:ext uri="{FF2B5EF4-FFF2-40B4-BE49-F238E27FC236}">
                <a16:creationId xmlns:a16="http://schemas.microsoft.com/office/drawing/2014/main" id="{20A6DFC4-2DC5-934C-858B-B65F7DE45547}"/>
              </a:ext>
            </a:extLst>
          </p:cNvPr>
          <p:cNvSpPr>
            <a:spLocks noGrp="1"/>
          </p:cNvSpPr>
          <p:nvPr>
            <p:ph type="title"/>
          </p:nvPr>
        </p:nvSpPr>
        <p:spPr>
          <a:xfrm>
            <a:off x="298231" y="32649"/>
            <a:ext cx="10515600" cy="758825"/>
          </a:xfrm>
        </p:spPr>
        <p:txBody>
          <a:bodyPr/>
          <a:lstStyle/>
          <a:p>
            <a:r>
              <a:rPr lang="en-US" dirty="0"/>
              <a:t>Restarting Play after a Team Time Out</a:t>
            </a:r>
          </a:p>
        </p:txBody>
      </p:sp>
    </p:spTree>
    <p:custDataLst>
      <p:tags r:id="rId1"/>
    </p:custDataLst>
    <p:extLst>
      <p:ext uri="{BB962C8B-B14F-4D97-AF65-F5344CB8AC3E}">
        <p14:creationId xmlns:p14="http://schemas.microsoft.com/office/powerpoint/2010/main" val="198056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E9EA01-CBA9-3040-9CBF-5F1E88193772}"/>
              </a:ext>
            </a:extLst>
          </p:cNvPr>
          <p:cNvSpPr txBox="1"/>
          <p:nvPr/>
        </p:nvSpPr>
        <p:spPr>
          <a:xfrm>
            <a:off x="381525" y="1207264"/>
            <a:ext cx="7604002" cy="4154984"/>
          </a:xfrm>
          <a:prstGeom prst="rect">
            <a:avLst/>
          </a:prstGeom>
          <a:noFill/>
        </p:spPr>
        <p:txBody>
          <a:bodyPr wrap="square" lIns="91440" tIns="45720" rIns="91440" bIns="45720" rtlCol="0" anchor="t">
            <a:spAutoFit/>
          </a:bodyPr>
          <a:lstStyle/>
          <a:p>
            <a:r>
              <a:rPr lang="en-US" sz="2400" b="1" dirty="0">
                <a:solidFill>
                  <a:srgbClr val="002060"/>
                </a:solidFill>
                <a:ea typeface="Calibri"/>
                <a:cs typeface="Calibri"/>
              </a:rPr>
              <a:t>Officials must stop the clock for:</a:t>
            </a:r>
          </a:p>
          <a:p>
            <a:pPr marL="342900" indent="-342900">
              <a:buFont typeface="Arial,Sans-Serif"/>
              <a:buChar char="•"/>
            </a:pPr>
            <a:r>
              <a:rPr lang="en-US" sz="2400" dirty="0">
                <a:solidFill>
                  <a:srgbClr val="002060"/>
                </a:solidFill>
                <a:cs typeface="Calibri"/>
              </a:rPr>
              <a:t>Foul in the CSA during the last 1 minute of each quarter</a:t>
            </a:r>
          </a:p>
          <a:p>
            <a:pPr marL="342900" indent="-342900">
              <a:buFont typeface="Arial,Sans-Serif"/>
              <a:buChar char="•"/>
            </a:pPr>
            <a:r>
              <a:rPr lang="en-US" sz="2400" dirty="0">
                <a:solidFill>
                  <a:srgbClr val="002060"/>
                </a:solidFill>
                <a:cs typeface="Calibri"/>
              </a:rPr>
              <a:t>Redraw</a:t>
            </a:r>
            <a:endParaRPr lang="en-US" sz="2400" dirty="0">
              <a:solidFill>
                <a:srgbClr val="002060"/>
              </a:solidFill>
              <a:ea typeface="Calibri"/>
              <a:cs typeface="Calibri"/>
            </a:endParaRPr>
          </a:p>
          <a:p>
            <a:pPr marL="342900" indent="-342900">
              <a:buFont typeface="Arial,Sans-Serif"/>
              <a:buChar char="•"/>
            </a:pPr>
            <a:r>
              <a:rPr lang="en-US" sz="2400" dirty="0">
                <a:solidFill>
                  <a:srgbClr val="002060"/>
                </a:solidFill>
                <a:cs typeface="Calibri"/>
              </a:rPr>
              <a:t>Offside</a:t>
            </a:r>
            <a:endParaRPr lang="en-US" sz="2400" dirty="0">
              <a:solidFill>
                <a:srgbClr val="002060"/>
              </a:solidFill>
              <a:ea typeface="Calibri"/>
              <a:cs typeface="Calibri"/>
            </a:endParaRPr>
          </a:p>
          <a:p>
            <a:pPr marL="342900" indent="-342900">
              <a:buFont typeface="Arial,Sans-Serif"/>
              <a:buChar char="•"/>
            </a:pPr>
            <a:r>
              <a:rPr lang="en-US" sz="2400" dirty="0">
                <a:solidFill>
                  <a:srgbClr val="002060"/>
                </a:solidFill>
                <a:cs typeface="Calibri"/>
              </a:rPr>
              <a:t>Alternate possession</a:t>
            </a:r>
            <a:endParaRPr lang="en-US" sz="2400" dirty="0">
              <a:solidFill>
                <a:srgbClr val="002060"/>
              </a:solidFill>
              <a:ea typeface="Calibri"/>
              <a:cs typeface="Calibri"/>
            </a:endParaRPr>
          </a:p>
          <a:p>
            <a:pPr marL="342900" indent="-342900">
              <a:buFont typeface="Arial,Sans-Serif"/>
              <a:buChar char="•"/>
            </a:pPr>
            <a:r>
              <a:rPr lang="en-US" sz="2400" dirty="0">
                <a:solidFill>
                  <a:srgbClr val="002060"/>
                </a:solidFill>
                <a:cs typeface="Calibri"/>
              </a:rPr>
              <a:t>Inadvertent whistle</a:t>
            </a:r>
          </a:p>
          <a:p>
            <a:pPr marL="342900" indent="-342900">
              <a:buFont typeface="Arial,Sans-Serif"/>
              <a:buChar char="•"/>
            </a:pPr>
            <a:r>
              <a:rPr lang="en-US" sz="2400" dirty="0">
                <a:solidFill>
                  <a:srgbClr val="002060"/>
                </a:solidFill>
                <a:cs typeface="Calibri"/>
              </a:rPr>
              <a:t>Illegal Substitute</a:t>
            </a:r>
          </a:p>
          <a:p>
            <a:r>
              <a:rPr lang="en-US" sz="2400" dirty="0">
                <a:solidFill>
                  <a:srgbClr val="002060"/>
                </a:solidFill>
                <a:cs typeface="Calibri"/>
              </a:rPr>
              <a:t>	</a:t>
            </a:r>
            <a:r>
              <a:rPr lang="en-US" sz="2400" b="1" dirty="0">
                <a:solidFill>
                  <a:srgbClr val="002060"/>
                </a:solidFill>
                <a:cs typeface="Calibri"/>
              </a:rPr>
              <a:t>UNLESS THERE IS A 10 GOAL DIFFERENTIAL</a:t>
            </a:r>
          </a:p>
          <a:p>
            <a:pPr marL="342900" indent="-342900">
              <a:buFont typeface="Arial,Sans-Serif"/>
              <a:buChar char="•"/>
            </a:pPr>
            <a:endParaRPr lang="en-US" sz="2400" dirty="0">
              <a:ea typeface="Calibri"/>
              <a:cs typeface="Calibri"/>
            </a:endParaRPr>
          </a:p>
          <a:p>
            <a:pPr marL="342900" indent="-342900">
              <a:buFont typeface="Arial,Sans-Serif"/>
              <a:buChar char="•"/>
            </a:pPr>
            <a:endParaRPr lang="en-US" sz="2400" dirty="0">
              <a:ea typeface="Calibri"/>
              <a:cs typeface="Calibri"/>
            </a:endParaRPr>
          </a:p>
          <a:p>
            <a:r>
              <a:rPr lang="en-US" sz="2400" dirty="0">
                <a:ea typeface="Calibri"/>
                <a:cs typeface="Calibri"/>
              </a:rPr>
              <a:t>	</a:t>
            </a:r>
          </a:p>
        </p:txBody>
      </p:sp>
      <p:pic>
        <p:nvPicPr>
          <p:cNvPr id="4" name="Picture 3" descr="A person in a referee uniform&#10;&#10;Description automatically generated">
            <a:extLst>
              <a:ext uri="{FF2B5EF4-FFF2-40B4-BE49-F238E27FC236}">
                <a16:creationId xmlns:a16="http://schemas.microsoft.com/office/drawing/2014/main" id="{CA4DC14C-E5D8-EC6F-0053-A40D58AE1476}"/>
              </a:ext>
            </a:extLst>
          </p:cNvPr>
          <p:cNvPicPr>
            <a:picLocks noChangeAspect="1"/>
          </p:cNvPicPr>
          <p:nvPr/>
        </p:nvPicPr>
        <p:blipFill>
          <a:blip r:embed="rId4"/>
          <a:stretch>
            <a:fillRect/>
          </a:stretch>
        </p:blipFill>
        <p:spPr>
          <a:xfrm>
            <a:off x="8069649" y="488212"/>
            <a:ext cx="2607508" cy="3331252"/>
          </a:xfrm>
          <a:prstGeom prst="rect">
            <a:avLst/>
          </a:prstGeom>
        </p:spPr>
      </p:pic>
      <p:sp>
        <p:nvSpPr>
          <p:cNvPr id="24" name="TextBox 23">
            <a:extLst>
              <a:ext uri="{FF2B5EF4-FFF2-40B4-BE49-F238E27FC236}">
                <a16:creationId xmlns:a16="http://schemas.microsoft.com/office/drawing/2014/main" id="{69CE0790-6A13-DCA3-B0E6-FFD491EC2EB1}"/>
              </a:ext>
            </a:extLst>
          </p:cNvPr>
          <p:cNvSpPr txBox="1"/>
          <p:nvPr/>
        </p:nvSpPr>
        <p:spPr>
          <a:xfrm>
            <a:off x="4278875" y="7512660"/>
            <a:ext cx="1947531" cy="461665"/>
          </a:xfrm>
          <a:prstGeom prst="rect">
            <a:avLst/>
          </a:prstGeom>
          <a:noFill/>
        </p:spPr>
        <p:txBody>
          <a:bodyPr wrap="square" rtlCol="0">
            <a:spAutoFit/>
          </a:bodyPr>
          <a:lstStyle/>
          <a:p>
            <a:r>
              <a:rPr lang="en-US" sz="2400">
                <a:solidFill>
                  <a:schemeClr val="bg1"/>
                </a:solidFill>
              </a:rPr>
              <a:t>Interference</a:t>
            </a:r>
          </a:p>
        </p:txBody>
      </p:sp>
      <p:sp>
        <p:nvSpPr>
          <p:cNvPr id="14" name="TextBox 13">
            <a:extLst>
              <a:ext uri="{FF2B5EF4-FFF2-40B4-BE49-F238E27FC236}">
                <a16:creationId xmlns:a16="http://schemas.microsoft.com/office/drawing/2014/main" id="{0D4A24EF-FD6F-3F4B-82DB-6681811DCFA9}"/>
              </a:ext>
            </a:extLst>
          </p:cNvPr>
          <p:cNvSpPr txBox="1"/>
          <p:nvPr/>
        </p:nvSpPr>
        <p:spPr>
          <a:xfrm>
            <a:off x="2670464" y="4846294"/>
            <a:ext cx="7715748" cy="1846659"/>
          </a:xfrm>
          <a:prstGeom prst="rect">
            <a:avLst/>
          </a:prstGeom>
          <a:solidFill>
            <a:schemeClr val="accent2">
              <a:lumMod val="60000"/>
              <a:lumOff val="40000"/>
            </a:schemeClr>
          </a:solidFill>
        </p:spPr>
        <p:txBody>
          <a:bodyPr wrap="square" lIns="91440" tIns="45720" rIns="91440" bIns="45720" rtlCol="0" anchor="t">
            <a:spAutoFit/>
          </a:bodyPr>
          <a:lstStyle/>
          <a:p>
            <a:r>
              <a:rPr lang="en-US" sz="2400" u="sng" dirty="0"/>
              <a:t>REGARDLESS OF THE SCORE</a:t>
            </a:r>
            <a:r>
              <a:rPr lang="en-US" sz="2400" dirty="0"/>
              <a:t>…A Time-Out </a:t>
            </a:r>
            <a:r>
              <a:rPr lang="en-US" sz="2400" u="sng" dirty="0"/>
              <a:t>must</a:t>
            </a:r>
            <a:r>
              <a:rPr lang="en-US" sz="2400" dirty="0"/>
              <a:t> be called for:</a:t>
            </a:r>
          </a:p>
          <a:p>
            <a:endParaRPr lang="en-US" dirty="0"/>
          </a:p>
          <a:p>
            <a:pPr algn="ctr"/>
            <a:r>
              <a:rPr lang="en-US" sz="2400" dirty="0">
                <a:cs typeface="Calibri"/>
              </a:rPr>
              <a:t>Illness, Accident or Injury</a:t>
            </a:r>
            <a:endParaRPr lang="en-US" dirty="0"/>
          </a:p>
          <a:p>
            <a:pPr algn="ctr"/>
            <a:r>
              <a:rPr lang="en-US" sz="2400" dirty="0"/>
              <a:t>Issuance of a card</a:t>
            </a:r>
            <a:endParaRPr lang="en-US" sz="2400" dirty="0">
              <a:cs typeface="Calibri"/>
            </a:endParaRPr>
          </a:p>
          <a:p>
            <a:pPr algn="ctr"/>
            <a:r>
              <a:rPr lang="en-US" sz="2400" dirty="0">
                <a:cs typeface="Calibri"/>
              </a:rPr>
              <a:t>Team Timeout</a:t>
            </a:r>
          </a:p>
        </p:txBody>
      </p:sp>
      <p:sp>
        <p:nvSpPr>
          <p:cNvPr id="8" name="Title 7">
            <a:extLst>
              <a:ext uri="{FF2B5EF4-FFF2-40B4-BE49-F238E27FC236}">
                <a16:creationId xmlns:a16="http://schemas.microsoft.com/office/drawing/2014/main" id="{F406D15B-A3E7-6E48-B066-ECDD7E498273}"/>
              </a:ext>
            </a:extLst>
          </p:cNvPr>
          <p:cNvSpPr>
            <a:spLocks noGrp="1"/>
          </p:cNvSpPr>
          <p:nvPr>
            <p:ph type="title"/>
          </p:nvPr>
        </p:nvSpPr>
        <p:spPr>
          <a:xfrm>
            <a:off x="245679" y="124799"/>
            <a:ext cx="10515600" cy="758825"/>
          </a:xfrm>
        </p:spPr>
        <p:txBody>
          <a:bodyPr/>
          <a:lstStyle/>
          <a:p>
            <a:r>
              <a:rPr lang="en-US" dirty="0"/>
              <a:t>Official’s Time Outs During Play</a:t>
            </a:r>
          </a:p>
        </p:txBody>
      </p:sp>
    </p:spTree>
    <p:custDataLst>
      <p:tags r:id="rId1"/>
    </p:custDataLst>
    <p:extLst>
      <p:ext uri="{BB962C8B-B14F-4D97-AF65-F5344CB8AC3E}">
        <p14:creationId xmlns:p14="http://schemas.microsoft.com/office/powerpoint/2010/main" val="3834618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C:\Users\lbrush.LACROSSE\AppData\Local\Microsoft\Windows\Temporary Internet Files\Content.IE5\99CVJY17\twister-303892_640[1].png">
            <a:extLst>
              <a:ext uri="{FF2B5EF4-FFF2-40B4-BE49-F238E27FC236}">
                <a16:creationId xmlns:a16="http://schemas.microsoft.com/office/drawing/2014/main" id="{D4DDAFDA-E14A-40FC-852C-E464DAC6DBA0}"/>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832872" y="1498601"/>
            <a:ext cx="407128" cy="3258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B1621F4C-250F-8341-B59E-923C119E1BF4}"/>
              </a:ext>
            </a:extLst>
          </p:cNvPr>
          <p:cNvGraphicFramePr/>
          <p:nvPr>
            <p:extLst>
              <p:ext uri="{D42A27DB-BD31-4B8C-83A1-F6EECF244321}">
                <p14:modId xmlns:p14="http://schemas.microsoft.com/office/powerpoint/2010/main" val="2665728242"/>
              </p:ext>
            </p:extLst>
          </p:nvPr>
        </p:nvGraphicFramePr>
        <p:xfrm>
          <a:off x="605804" y="1383572"/>
          <a:ext cx="11336352" cy="42702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a:extLst>
              <a:ext uri="{FF2B5EF4-FFF2-40B4-BE49-F238E27FC236}">
                <a16:creationId xmlns:a16="http://schemas.microsoft.com/office/drawing/2014/main" id="{17CEB02F-CF9F-874B-AA39-E82F9B1D6A6F}"/>
              </a:ext>
            </a:extLst>
          </p:cNvPr>
          <p:cNvSpPr>
            <a:spLocks noGrp="1"/>
          </p:cNvSpPr>
          <p:nvPr>
            <p:ph type="title"/>
          </p:nvPr>
        </p:nvSpPr>
        <p:spPr/>
        <p:txBody>
          <a:bodyPr/>
          <a:lstStyle/>
          <a:p>
            <a:r>
              <a:rPr lang="en-US" dirty="0"/>
              <a:t>Stopping the Clock for Unusual Situations</a:t>
            </a:r>
          </a:p>
        </p:txBody>
      </p:sp>
    </p:spTree>
    <p:custDataLst>
      <p:tags r:id="rId1"/>
    </p:custDataLst>
    <p:extLst>
      <p:ext uri="{BB962C8B-B14F-4D97-AF65-F5344CB8AC3E}">
        <p14:creationId xmlns:p14="http://schemas.microsoft.com/office/powerpoint/2010/main" val="915011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C42AAA-E65B-83C4-F826-823A3876FBC7}"/>
              </a:ext>
            </a:extLst>
          </p:cNvPr>
          <p:cNvSpPr txBox="1"/>
          <p:nvPr/>
        </p:nvSpPr>
        <p:spPr>
          <a:xfrm>
            <a:off x="388117" y="1099388"/>
            <a:ext cx="5056719" cy="2754600"/>
          </a:xfrm>
          <a:prstGeom prst="rect">
            <a:avLst/>
          </a:prstGeom>
          <a:noFill/>
        </p:spPr>
        <p:txBody>
          <a:bodyPr wrap="square" lIns="91440" tIns="45720" rIns="91440" bIns="45720" rtlCol="0" anchor="t">
            <a:spAutoFit/>
          </a:bodyPr>
          <a:lstStyle/>
          <a:p>
            <a:pPr algn="ctr"/>
            <a:r>
              <a:rPr lang="en-US" sz="2400" b="1" dirty="0"/>
              <a:t>Restart with a whistle</a:t>
            </a:r>
            <a:endParaRPr lang="en-US" sz="2400" b="1" dirty="0">
              <a:cs typeface="Calibri"/>
            </a:endParaRPr>
          </a:p>
          <a:p>
            <a:endParaRPr lang="en-US" dirty="0">
              <a:ea typeface="Calibri"/>
              <a:cs typeface="Calibri"/>
            </a:endParaRPr>
          </a:p>
          <a:p>
            <a:r>
              <a:rPr lang="en-US" sz="2000" dirty="0">
                <a:cs typeface="Helvetica"/>
              </a:rPr>
              <a:t>If a foul has occurred, </a:t>
            </a:r>
            <a:r>
              <a:rPr lang="en-US" sz="2000" b="1" dirty="0">
                <a:cs typeface="Helvetica"/>
              </a:rPr>
              <a:t>administer the penalty</a:t>
            </a:r>
            <a:r>
              <a:rPr lang="en-US" sz="2000" dirty="0">
                <a:cs typeface="Helvetica"/>
              </a:rPr>
              <a:t>.</a:t>
            </a:r>
          </a:p>
          <a:p>
            <a:endParaRPr lang="en-US" dirty="0">
              <a:cs typeface="Helvetica"/>
            </a:endParaRPr>
          </a:p>
          <a:p>
            <a:endParaRPr lang="en-US" dirty="0">
              <a:ea typeface="Calibri" panose="020F0502020204030204"/>
              <a:cs typeface="Calibri"/>
            </a:endParaRPr>
          </a:p>
          <a:p>
            <a:endParaRPr lang="en-US" dirty="0">
              <a:ea typeface="Calibri" panose="020F0502020204030204"/>
              <a:cs typeface="Calibri"/>
            </a:endParaRPr>
          </a:p>
          <a:p>
            <a:pPr marL="837565" lvl="1" indent="-380365">
              <a:buFont typeface="Arial" panose="020B0604020202020204" pitchFamily="34" charset="0"/>
              <a:buChar char="•"/>
            </a:pPr>
            <a:endParaRPr lang="en-US" dirty="0">
              <a:cs typeface="Helvetica"/>
            </a:endParaRPr>
          </a:p>
          <a:p>
            <a:pPr lvl="1"/>
            <a:endParaRPr lang="en-US" dirty="0">
              <a:cs typeface="Helvetica"/>
            </a:endParaRPr>
          </a:p>
          <a:p>
            <a:endParaRPr lang="en-US" sz="2100" dirty="0">
              <a:latin typeface="Helvetica"/>
              <a:ea typeface="Calibri" panose="020F0502020204030204"/>
              <a:cs typeface="Helvetica"/>
            </a:endParaRPr>
          </a:p>
        </p:txBody>
      </p:sp>
      <p:sp>
        <p:nvSpPr>
          <p:cNvPr id="7" name="TextBox 6">
            <a:extLst>
              <a:ext uri="{FF2B5EF4-FFF2-40B4-BE49-F238E27FC236}">
                <a16:creationId xmlns:a16="http://schemas.microsoft.com/office/drawing/2014/main" id="{63C68C81-1CCE-6F4B-A377-C93BA3FBD6C5}"/>
              </a:ext>
            </a:extLst>
          </p:cNvPr>
          <p:cNvSpPr txBox="1"/>
          <p:nvPr/>
        </p:nvSpPr>
        <p:spPr>
          <a:xfrm>
            <a:off x="8156863" y="1189443"/>
            <a:ext cx="3893127" cy="5216813"/>
          </a:xfrm>
          <a:prstGeom prst="rect">
            <a:avLst/>
          </a:prstGeom>
          <a:noFill/>
        </p:spPr>
        <p:txBody>
          <a:bodyPr wrap="square" lIns="91440" tIns="45720" rIns="91440" bIns="45720" rtlCol="0" anchor="t">
            <a:spAutoFit/>
          </a:bodyPr>
          <a:lstStyle/>
          <a:p>
            <a:pPr algn="ctr"/>
            <a:r>
              <a:rPr lang="en-US" sz="2400" b="1" dirty="0"/>
              <a:t>Restart with a whistle</a:t>
            </a:r>
            <a:endParaRPr lang="en-US" dirty="0">
              <a:cs typeface="Helvetica"/>
            </a:endParaRPr>
          </a:p>
          <a:p>
            <a:endParaRPr lang="en-US" dirty="0">
              <a:ea typeface="Calibri" panose="020F0502020204030204"/>
              <a:cs typeface="Calibri"/>
            </a:endParaRPr>
          </a:p>
          <a:p>
            <a:r>
              <a:rPr lang="en-US" dirty="0">
                <a:cs typeface="Helvetica"/>
              </a:rPr>
              <a:t>If no foul was involved:</a:t>
            </a:r>
          </a:p>
          <a:p>
            <a:endParaRPr lang="en-US" dirty="0">
              <a:cs typeface="Helvetica"/>
            </a:endParaRPr>
          </a:p>
          <a:p>
            <a:r>
              <a:rPr lang="en-US" dirty="0">
                <a:cs typeface="Helvetica"/>
              </a:rPr>
              <a:t>Give the </a:t>
            </a:r>
            <a:r>
              <a:rPr lang="en-US" b="1" dirty="0">
                <a:cs typeface="Helvetica"/>
              </a:rPr>
              <a:t>ball to the player in possession </a:t>
            </a:r>
            <a:r>
              <a:rPr lang="en-US" dirty="0">
                <a:cs typeface="Helvetica"/>
              </a:rPr>
              <a:t>of the ball or closest to the ball at the time of the stoppage</a:t>
            </a:r>
          </a:p>
          <a:p>
            <a:endParaRPr lang="en-US" dirty="0">
              <a:cs typeface="Helvetica"/>
            </a:endParaRPr>
          </a:p>
          <a:p>
            <a:endParaRPr lang="en-US" dirty="0">
              <a:cs typeface="Helvetica"/>
            </a:endParaRPr>
          </a:p>
          <a:p>
            <a:endParaRPr lang="en-US" dirty="0">
              <a:cs typeface="Helvetica"/>
            </a:endParaRPr>
          </a:p>
          <a:p>
            <a:endParaRPr lang="en-US" dirty="0">
              <a:cs typeface="Helvetica"/>
            </a:endParaRPr>
          </a:p>
          <a:p>
            <a:endParaRPr lang="en-US" dirty="0">
              <a:cs typeface="Helvetica"/>
            </a:endParaRPr>
          </a:p>
          <a:p>
            <a:endParaRPr lang="en-US" dirty="0">
              <a:cs typeface="Helvetica"/>
            </a:endParaRPr>
          </a:p>
          <a:p>
            <a:r>
              <a:rPr lang="en-US" dirty="0">
                <a:cs typeface="Helvetica"/>
              </a:rPr>
              <a:t>If </a:t>
            </a:r>
            <a:r>
              <a:rPr lang="en-US" b="1" dirty="0">
                <a:cs typeface="Helvetica"/>
              </a:rPr>
              <a:t>2 players are equidistance </a:t>
            </a:r>
            <a:r>
              <a:rPr lang="en-US" dirty="0">
                <a:cs typeface="Helvetica"/>
              </a:rPr>
              <a:t>from the ball ALTERNATE POSSESSION is awarded</a:t>
            </a:r>
          </a:p>
          <a:p>
            <a:pPr marL="837565" lvl="1" indent="-380365">
              <a:buFont typeface="Arial" panose="020B0604020202020204" pitchFamily="34" charset="0"/>
              <a:buChar char="•"/>
            </a:pPr>
            <a:endParaRPr lang="en-US" dirty="0">
              <a:cs typeface="Helvetica"/>
            </a:endParaRPr>
          </a:p>
          <a:p>
            <a:pPr lvl="1"/>
            <a:endParaRPr lang="en-US" dirty="0">
              <a:cs typeface="Helvetica"/>
            </a:endParaRPr>
          </a:p>
          <a:p>
            <a:endParaRPr lang="en-US" sz="2100" dirty="0">
              <a:latin typeface="Helvetica"/>
              <a:ea typeface="Calibri" panose="020F0502020204030204"/>
              <a:cs typeface="Helvetica"/>
            </a:endParaRPr>
          </a:p>
        </p:txBody>
      </p:sp>
      <p:pic>
        <p:nvPicPr>
          <p:cNvPr id="4" name="Picture 3" descr="A referee giving a whistle to a person on a field&#10;&#10;Description automatically generated">
            <a:extLst>
              <a:ext uri="{FF2B5EF4-FFF2-40B4-BE49-F238E27FC236}">
                <a16:creationId xmlns:a16="http://schemas.microsoft.com/office/drawing/2014/main" id="{51F9DB6E-5AC6-D246-B76F-6FCF680CDD47}"/>
              </a:ext>
            </a:extLst>
          </p:cNvPr>
          <p:cNvPicPr>
            <a:picLocks noChangeAspect="1"/>
          </p:cNvPicPr>
          <p:nvPr/>
        </p:nvPicPr>
        <p:blipFill rotWithShape="1">
          <a:blip r:embed="rId4"/>
          <a:srcRect t="8936" r="33193"/>
          <a:stretch/>
        </p:blipFill>
        <p:spPr>
          <a:xfrm>
            <a:off x="1407391" y="2300982"/>
            <a:ext cx="2863273" cy="3457630"/>
          </a:xfrm>
          <a:prstGeom prst="rect">
            <a:avLst/>
          </a:prstGeom>
        </p:spPr>
      </p:pic>
      <p:pic>
        <p:nvPicPr>
          <p:cNvPr id="12" name="Picture 11" descr="A group of people on a field&#10;&#10;Description automatically generated">
            <a:extLst>
              <a:ext uri="{FF2B5EF4-FFF2-40B4-BE49-F238E27FC236}">
                <a16:creationId xmlns:a16="http://schemas.microsoft.com/office/drawing/2014/main" id="{4CB6E9F4-32A2-E640-BBC8-BBD977420D9C}"/>
              </a:ext>
            </a:extLst>
          </p:cNvPr>
          <p:cNvPicPr>
            <a:picLocks noChangeAspect="1"/>
          </p:cNvPicPr>
          <p:nvPr/>
        </p:nvPicPr>
        <p:blipFill rotWithShape="1">
          <a:blip r:embed="rId5"/>
          <a:srcRect l="32172" r="24183" b="37325"/>
          <a:stretch/>
        </p:blipFill>
        <p:spPr>
          <a:xfrm>
            <a:off x="6183556" y="2082773"/>
            <a:ext cx="1973307" cy="2101388"/>
          </a:xfrm>
          <a:prstGeom prst="rect">
            <a:avLst/>
          </a:prstGeom>
        </p:spPr>
      </p:pic>
      <p:pic>
        <p:nvPicPr>
          <p:cNvPr id="14" name="Picture 13" descr="A person standing on a field with her arms out&#10;&#10;Description automatically generated">
            <a:extLst>
              <a:ext uri="{FF2B5EF4-FFF2-40B4-BE49-F238E27FC236}">
                <a16:creationId xmlns:a16="http://schemas.microsoft.com/office/drawing/2014/main" id="{2A6E25EB-4E88-A34B-84BF-1D5EE700E249}"/>
              </a:ext>
            </a:extLst>
          </p:cNvPr>
          <p:cNvPicPr>
            <a:picLocks noChangeAspect="1"/>
          </p:cNvPicPr>
          <p:nvPr/>
        </p:nvPicPr>
        <p:blipFill>
          <a:blip r:embed="rId6"/>
          <a:stretch>
            <a:fillRect/>
          </a:stretch>
        </p:blipFill>
        <p:spPr>
          <a:xfrm>
            <a:off x="6100618" y="4558184"/>
            <a:ext cx="2056245" cy="2220745"/>
          </a:xfrm>
          <a:prstGeom prst="rect">
            <a:avLst/>
          </a:prstGeom>
        </p:spPr>
      </p:pic>
      <p:cxnSp>
        <p:nvCxnSpPr>
          <p:cNvPr id="16" name="Straight Connector 15">
            <a:extLst>
              <a:ext uri="{FF2B5EF4-FFF2-40B4-BE49-F238E27FC236}">
                <a16:creationId xmlns:a16="http://schemas.microsoft.com/office/drawing/2014/main" id="{DF3541AB-36AA-2F47-9212-FA84F72744BD}"/>
              </a:ext>
            </a:extLst>
          </p:cNvPr>
          <p:cNvCxnSpPr/>
          <p:nvPr/>
        </p:nvCxnSpPr>
        <p:spPr>
          <a:xfrm>
            <a:off x="5642264" y="1641764"/>
            <a:ext cx="0" cy="5216236"/>
          </a:xfrm>
          <a:prstGeom prst="line">
            <a:avLst/>
          </a:prstGeom>
        </p:spPr>
        <p:style>
          <a:lnRef idx="3">
            <a:schemeClr val="dk1"/>
          </a:lnRef>
          <a:fillRef idx="0">
            <a:schemeClr val="dk1"/>
          </a:fillRef>
          <a:effectRef idx="2">
            <a:schemeClr val="dk1"/>
          </a:effectRef>
          <a:fontRef idx="minor">
            <a:schemeClr val="tx1"/>
          </a:fontRef>
        </p:style>
      </p:cxnSp>
      <p:sp>
        <p:nvSpPr>
          <p:cNvPr id="17" name="Title 16">
            <a:extLst>
              <a:ext uri="{FF2B5EF4-FFF2-40B4-BE49-F238E27FC236}">
                <a16:creationId xmlns:a16="http://schemas.microsoft.com/office/drawing/2014/main" id="{6DAEBA12-A1CE-5C4F-84D7-B46BE180D5D6}"/>
              </a:ext>
            </a:extLst>
          </p:cNvPr>
          <p:cNvSpPr>
            <a:spLocks noGrp="1"/>
          </p:cNvSpPr>
          <p:nvPr>
            <p:ph type="title"/>
          </p:nvPr>
        </p:nvSpPr>
        <p:spPr>
          <a:xfrm>
            <a:off x="187036" y="209234"/>
            <a:ext cx="10515600" cy="758825"/>
          </a:xfrm>
        </p:spPr>
        <p:txBody>
          <a:bodyPr/>
          <a:lstStyle/>
          <a:p>
            <a:r>
              <a:rPr lang="en-US" dirty="0"/>
              <a:t>Restarting Play in Unusual Situations</a:t>
            </a:r>
          </a:p>
        </p:txBody>
      </p:sp>
    </p:spTree>
    <p:custDataLst>
      <p:tags r:id="rId1"/>
    </p:custDataLst>
    <p:extLst>
      <p:ext uri="{BB962C8B-B14F-4D97-AF65-F5344CB8AC3E}">
        <p14:creationId xmlns:p14="http://schemas.microsoft.com/office/powerpoint/2010/main" val="371365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a field">
            <a:extLst>
              <a:ext uri="{FF2B5EF4-FFF2-40B4-BE49-F238E27FC236}">
                <a16:creationId xmlns:a16="http://schemas.microsoft.com/office/drawing/2014/main" id="{2E59E64D-774F-CB15-1520-1A6870200A9F}"/>
              </a:ext>
            </a:extLst>
          </p:cNvPr>
          <p:cNvPicPr>
            <a:picLocks noChangeAspect="1"/>
          </p:cNvPicPr>
          <p:nvPr/>
        </p:nvPicPr>
        <p:blipFill rotWithShape="1">
          <a:blip r:embed="rId4"/>
          <a:srcRect b="20131"/>
          <a:stretch/>
        </p:blipFill>
        <p:spPr>
          <a:xfrm>
            <a:off x="1295117" y="929460"/>
            <a:ext cx="9370970" cy="5608816"/>
          </a:xfrm>
          <a:prstGeom prst="rect">
            <a:avLst/>
          </a:prstGeom>
        </p:spPr>
      </p:pic>
      <p:sp>
        <p:nvSpPr>
          <p:cNvPr id="7" name="Content Placeholder 2">
            <a:extLst>
              <a:ext uri="{FF2B5EF4-FFF2-40B4-BE49-F238E27FC236}">
                <a16:creationId xmlns:a16="http://schemas.microsoft.com/office/drawing/2014/main" id="{50F1DF29-C7DF-E143-BDF0-CD55F63D3C1A}"/>
              </a:ext>
            </a:extLst>
          </p:cNvPr>
          <p:cNvSpPr txBox="1">
            <a:spLocks/>
          </p:cNvSpPr>
          <p:nvPr/>
        </p:nvSpPr>
        <p:spPr>
          <a:xfrm>
            <a:off x="1525913" y="1044674"/>
            <a:ext cx="8737600" cy="860327"/>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dirty="0">
                <a:solidFill>
                  <a:schemeClr val="bg1"/>
                </a:solidFill>
                <a:latin typeface="+mn-lt"/>
                <a:cs typeface="Helvetica"/>
              </a:rPr>
              <a:t>A game is considered legal and complete when 75% of playing time has elapsed.</a:t>
            </a:r>
          </a:p>
        </p:txBody>
      </p:sp>
      <p:sp>
        <p:nvSpPr>
          <p:cNvPr id="9" name="Rectangle 8">
            <a:extLst>
              <a:ext uri="{FF2B5EF4-FFF2-40B4-BE49-F238E27FC236}">
                <a16:creationId xmlns:a16="http://schemas.microsoft.com/office/drawing/2014/main" id="{32DC0EA4-8CFF-8843-AF5D-0FAF72B6FD0A}"/>
              </a:ext>
            </a:extLst>
          </p:cNvPr>
          <p:cNvSpPr/>
          <p:nvPr/>
        </p:nvSpPr>
        <p:spPr>
          <a:xfrm>
            <a:off x="1619642" y="1904825"/>
            <a:ext cx="8952709" cy="1569660"/>
          </a:xfrm>
          <a:prstGeom prst="rect">
            <a:avLst/>
          </a:prstGeom>
        </p:spPr>
        <p:txBody>
          <a:bodyPr wrap="square">
            <a:spAutoFit/>
          </a:bodyPr>
          <a:lstStyle/>
          <a:p>
            <a:pPr algn="ctr"/>
            <a:r>
              <a:rPr lang="en-US" sz="2400" b="1">
                <a:solidFill>
                  <a:schemeClr val="bg1"/>
                </a:solidFill>
              </a:rPr>
              <a:t>Whether a game is interrupted and continues the same day </a:t>
            </a:r>
          </a:p>
          <a:p>
            <a:pPr algn="ctr"/>
            <a:r>
              <a:rPr lang="en-US" sz="2400" b="1">
                <a:solidFill>
                  <a:schemeClr val="bg1"/>
                </a:solidFill>
              </a:rPr>
              <a:t>OR </a:t>
            </a:r>
          </a:p>
          <a:p>
            <a:pPr algn="ctr"/>
            <a:r>
              <a:rPr lang="en-US" sz="2400" b="1">
                <a:solidFill>
                  <a:schemeClr val="bg1"/>
                </a:solidFill>
              </a:rPr>
              <a:t>a game is suspended and continues another day, </a:t>
            </a:r>
          </a:p>
          <a:p>
            <a:pPr algn="ctr"/>
            <a:r>
              <a:rPr lang="en-US" sz="2400" b="1">
                <a:solidFill>
                  <a:schemeClr val="bg1"/>
                </a:solidFill>
              </a:rPr>
              <a:t>the game restarts at the point of interruption.</a:t>
            </a:r>
          </a:p>
        </p:txBody>
      </p:sp>
      <p:sp>
        <p:nvSpPr>
          <p:cNvPr id="6" name="Title 16">
            <a:extLst>
              <a:ext uri="{FF2B5EF4-FFF2-40B4-BE49-F238E27FC236}">
                <a16:creationId xmlns:a16="http://schemas.microsoft.com/office/drawing/2014/main" id="{89893A0B-A462-3145-94CE-7A748E59F327}"/>
              </a:ext>
            </a:extLst>
          </p:cNvPr>
          <p:cNvSpPr txBox="1">
            <a:spLocks/>
          </p:cNvSpPr>
          <p:nvPr/>
        </p:nvSpPr>
        <p:spPr>
          <a:xfrm>
            <a:off x="636913" y="82651"/>
            <a:ext cx="7319418" cy="758825"/>
          </a:xfrm>
          <a:prstGeom prst="rect">
            <a:avLst/>
          </a:prstGeom>
          <a:solidFill>
            <a:schemeClr val="bg1">
              <a:lumMod val="85000"/>
            </a:schemeClr>
          </a:solidFill>
        </p:spPr>
        <p:txBody>
          <a:bodyPr/>
          <a:lstStyle>
            <a:lvl1pPr algn="l" defTabSz="914400" rtl="0" eaLnBrk="1" latinLnBrk="0" hangingPunct="1">
              <a:lnSpc>
                <a:spcPct val="90000"/>
              </a:lnSpc>
              <a:spcBef>
                <a:spcPct val="0"/>
              </a:spcBef>
              <a:buNone/>
              <a:defRPr sz="5500" b="1" kern="1200" spc="300">
                <a:solidFill>
                  <a:srgbClr val="00205B"/>
                </a:solidFill>
                <a:latin typeface="Alt Gothic Comp ATF" panose="020B0608040502040204" pitchFamily="34" charset="0"/>
                <a:ea typeface="+mj-ea"/>
                <a:cs typeface="+mj-cs"/>
              </a:defRPr>
            </a:lvl1pPr>
          </a:lstStyle>
          <a:p>
            <a:r>
              <a:rPr lang="en-US" dirty="0"/>
              <a:t>Suspended or Interrupted Game</a:t>
            </a:r>
          </a:p>
        </p:txBody>
      </p:sp>
    </p:spTree>
    <p:custDataLst>
      <p:tags r:id="rId1"/>
    </p:custDataLst>
    <p:extLst>
      <p:ext uri="{BB962C8B-B14F-4D97-AF65-F5344CB8AC3E}">
        <p14:creationId xmlns:p14="http://schemas.microsoft.com/office/powerpoint/2010/main" val="468906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C7051D6-FA89-EE41-8C01-62B6826F63E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22496" y="1824882"/>
            <a:ext cx="3747008" cy="375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5AA769FD-453F-C645-99C1-D53232F10A9F}"/>
              </a:ext>
            </a:extLst>
          </p:cNvPr>
          <p:cNvSpPr/>
          <p:nvPr/>
        </p:nvSpPr>
        <p:spPr>
          <a:xfrm>
            <a:off x="595376" y="1843393"/>
            <a:ext cx="3657600" cy="37404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7F8A93CB-68DB-D643-9656-B5F45DCE49F9}"/>
              </a:ext>
            </a:extLst>
          </p:cNvPr>
          <p:cNvSpPr/>
          <p:nvPr/>
        </p:nvSpPr>
        <p:spPr>
          <a:xfrm>
            <a:off x="7987793" y="1846947"/>
            <a:ext cx="3657600" cy="37333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19DD472-7753-5B42-967A-88FDA004EB8E}"/>
              </a:ext>
            </a:extLst>
          </p:cNvPr>
          <p:cNvSpPr/>
          <p:nvPr/>
        </p:nvSpPr>
        <p:spPr>
          <a:xfrm>
            <a:off x="633984" y="2776227"/>
            <a:ext cx="3627120" cy="1569660"/>
          </a:xfrm>
          <a:prstGeom prst="rect">
            <a:avLst/>
          </a:prstGeom>
        </p:spPr>
        <p:txBody>
          <a:bodyPr wrap="square" anchor="t">
            <a:spAutoFit/>
          </a:bodyPr>
          <a:lstStyle/>
          <a:p>
            <a:pPr algn="ctr"/>
            <a:r>
              <a:rPr lang="en-US" sz="2400" dirty="0">
                <a:solidFill>
                  <a:schemeClr val="bg1"/>
                </a:solidFill>
              </a:rPr>
              <a:t>When thunder is heard </a:t>
            </a:r>
          </a:p>
          <a:p>
            <a:pPr algn="ctr"/>
            <a:r>
              <a:rPr lang="en-US" sz="2400" dirty="0">
                <a:solidFill>
                  <a:schemeClr val="bg1"/>
                </a:solidFill>
              </a:rPr>
              <a:t>or lightning is seen, suspend play and take shelter immediately!</a:t>
            </a:r>
          </a:p>
        </p:txBody>
      </p:sp>
      <p:sp>
        <p:nvSpPr>
          <p:cNvPr id="8" name="TextBox 7">
            <a:extLst>
              <a:ext uri="{FF2B5EF4-FFF2-40B4-BE49-F238E27FC236}">
                <a16:creationId xmlns:a16="http://schemas.microsoft.com/office/drawing/2014/main" id="{CBF76425-A6FD-D342-B7D3-7E0613CE47AF}"/>
              </a:ext>
            </a:extLst>
          </p:cNvPr>
          <p:cNvSpPr txBox="1"/>
          <p:nvPr/>
        </p:nvSpPr>
        <p:spPr>
          <a:xfrm>
            <a:off x="8014209" y="2006601"/>
            <a:ext cx="3614929" cy="3447098"/>
          </a:xfrm>
          <a:prstGeom prst="rect">
            <a:avLst/>
          </a:prstGeom>
          <a:noFill/>
        </p:spPr>
        <p:txBody>
          <a:bodyPr wrap="square" lIns="121920" tIns="60960" rIns="121920" bIns="60960" rtlCol="0" anchor="t">
            <a:spAutoFit/>
          </a:bodyPr>
          <a:lstStyle/>
          <a:p>
            <a:pPr algn="ctr"/>
            <a:endParaRPr lang="en-US" sz="2400" dirty="0">
              <a:solidFill>
                <a:schemeClr val="bg1"/>
              </a:solidFill>
            </a:endParaRPr>
          </a:p>
          <a:p>
            <a:pPr algn="ctr"/>
            <a:r>
              <a:rPr lang="en-US" sz="2400" dirty="0">
                <a:solidFill>
                  <a:schemeClr val="bg1"/>
                </a:solidFill>
              </a:rPr>
              <a:t>Each time thunder is heard or lightning is seen, the</a:t>
            </a:r>
            <a:endParaRPr lang="en-US" sz="2400" dirty="0">
              <a:solidFill>
                <a:schemeClr val="bg1"/>
              </a:solidFill>
              <a:cs typeface="Calibri"/>
            </a:endParaRPr>
          </a:p>
          <a:p>
            <a:pPr algn="ctr"/>
            <a:r>
              <a:rPr lang="en-US" sz="2400" dirty="0">
                <a:solidFill>
                  <a:schemeClr val="bg1"/>
                </a:solidFill>
              </a:rPr>
              <a:t>30-minute clock is reset.</a:t>
            </a:r>
          </a:p>
          <a:p>
            <a:pPr algn="ctr"/>
            <a:endParaRPr lang="en-US" sz="2400" dirty="0">
              <a:solidFill>
                <a:schemeClr val="bg1"/>
              </a:solidFill>
              <a:cs typeface="Calibri"/>
            </a:endParaRPr>
          </a:p>
          <a:p>
            <a:pPr algn="ctr"/>
            <a:r>
              <a:rPr lang="en-US" sz="2400" dirty="0">
                <a:solidFill>
                  <a:schemeClr val="bg1"/>
                </a:solidFill>
              </a:rPr>
              <a:t>After the last thunder is heard or strike of lightning is seen teams may return to the field</a:t>
            </a:r>
          </a:p>
        </p:txBody>
      </p:sp>
      <p:sp>
        <p:nvSpPr>
          <p:cNvPr id="10" name="Title 9">
            <a:extLst>
              <a:ext uri="{FF2B5EF4-FFF2-40B4-BE49-F238E27FC236}">
                <a16:creationId xmlns:a16="http://schemas.microsoft.com/office/drawing/2014/main" id="{98B4EE5C-6446-7F40-B728-1A7317ED8951}"/>
              </a:ext>
            </a:extLst>
          </p:cNvPr>
          <p:cNvSpPr>
            <a:spLocks noGrp="1"/>
          </p:cNvSpPr>
          <p:nvPr>
            <p:ph type="title"/>
          </p:nvPr>
        </p:nvSpPr>
        <p:spPr>
          <a:xfrm>
            <a:off x="224658" y="401947"/>
            <a:ext cx="10515600" cy="758825"/>
          </a:xfrm>
        </p:spPr>
        <p:txBody>
          <a:bodyPr/>
          <a:lstStyle/>
          <a:p>
            <a:r>
              <a:rPr lang="en-US" dirty="0"/>
              <a:t>Suspension for Thunder and Lightening</a:t>
            </a:r>
          </a:p>
        </p:txBody>
      </p:sp>
    </p:spTree>
    <p:custDataLst>
      <p:tags r:id="rId1"/>
    </p:custDataLst>
    <p:extLst>
      <p:ext uri="{BB962C8B-B14F-4D97-AF65-F5344CB8AC3E}">
        <p14:creationId xmlns:p14="http://schemas.microsoft.com/office/powerpoint/2010/main" val="26329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omens ODP Template - 2023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99ff6c4-95a7-4a5a-8baf-c3dd76082624">
      <Terms xmlns="http://schemas.microsoft.com/office/infopath/2007/PartnerControls"/>
    </lcf76f155ced4ddcb4097134ff3c332f>
    <TaxCatchAll xmlns="c6218dcc-f06c-44ff-a9bf-2cb8a2baea8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78E3B03E5CFB4C9D9FF9D7A47D9477" ma:contentTypeVersion="13" ma:contentTypeDescription="Create a new document." ma:contentTypeScope="" ma:versionID="73c07635008193338341b95fbe0e0616">
  <xsd:schema xmlns:xsd="http://www.w3.org/2001/XMLSchema" xmlns:xs="http://www.w3.org/2001/XMLSchema" xmlns:p="http://schemas.microsoft.com/office/2006/metadata/properties" xmlns:ns2="099ff6c4-95a7-4a5a-8baf-c3dd76082624" xmlns:ns3="c6218dcc-f06c-44ff-a9bf-2cb8a2baea82" targetNamespace="http://schemas.microsoft.com/office/2006/metadata/properties" ma:root="true" ma:fieldsID="6dd7e92b55da2a23dcda1214f36800da" ns2:_="" ns3:_="">
    <xsd:import namespace="099ff6c4-95a7-4a5a-8baf-c3dd76082624"/>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9ff6c4-95a7-4a5a-8baf-c3dd760826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5E185A-0405-4A20-BECF-0E4BABEC212F}">
  <ds:schemaRefs>
    <ds:schemaRef ds:uri="http://www.w3.org/XML/1998/namespace"/>
    <ds:schemaRef ds:uri="http://schemas.openxmlformats.org/package/2006/metadata/core-properties"/>
    <ds:schemaRef ds:uri="http://purl.org/dc/terms/"/>
    <ds:schemaRef ds:uri="http://purl.org/dc/elements/1.1/"/>
    <ds:schemaRef ds:uri="http://schemas.microsoft.com/office/2006/documentManagement/types"/>
    <ds:schemaRef ds:uri="http://schemas.microsoft.com/office/infopath/2007/PartnerControls"/>
    <ds:schemaRef ds:uri="c6218dcc-f06c-44ff-a9bf-2cb8a2baea82"/>
    <ds:schemaRef ds:uri="099ff6c4-95a7-4a5a-8baf-c3dd76082624"/>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2A815C8C-6CD1-4F5C-8C3C-4C512CBB5C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9ff6c4-95a7-4a5a-8baf-c3dd76082624"/>
    <ds:schemaRef ds:uri="c6218dcc-f06c-44ff-a9bf-2cb8a2baea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57BD7D-1B2A-4460-8BC7-D347C66110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Womens ODP Template - 2023 (1)</Template>
  <TotalTime>2017</TotalTime>
  <Words>7584</Words>
  <Application>Microsoft Macintosh PowerPoint</Application>
  <PresentationFormat>Widescreen</PresentationFormat>
  <Paragraphs>722</Paragraphs>
  <Slides>35</Slides>
  <Notes>34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Tahoma</vt:lpstr>
      <vt:lpstr>Calibri Light</vt:lpstr>
      <vt:lpstr>Arial</vt:lpstr>
      <vt:lpstr>Arial,Sans-Serif</vt:lpstr>
      <vt:lpstr>Obvia Wide</vt:lpstr>
      <vt:lpstr>Montserrat</vt:lpstr>
      <vt:lpstr>Gobold Bold</vt:lpstr>
      <vt:lpstr>Helvetica</vt:lpstr>
      <vt:lpstr>Alt Gothic Comp ATF</vt:lpstr>
      <vt:lpstr>Obvia</vt:lpstr>
      <vt:lpstr>Calibri</vt:lpstr>
      <vt:lpstr>Wingdings</vt:lpstr>
      <vt:lpstr>Womens ODP Template - 2023 (1)</vt:lpstr>
      <vt:lpstr>PowerPoint Presentation</vt:lpstr>
      <vt:lpstr>Time Factors</vt:lpstr>
      <vt:lpstr>Team Time Outs</vt:lpstr>
      <vt:lpstr>Restarting Play after a Team Time Out</vt:lpstr>
      <vt:lpstr>Official’s Time Outs During Play</vt:lpstr>
      <vt:lpstr>Stopping the Clock for Unusual Situations</vt:lpstr>
      <vt:lpstr>Restarting Play in Unusual Situations</vt:lpstr>
      <vt:lpstr>PowerPoint Presentation</vt:lpstr>
      <vt:lpstr>Suspension for Thunder and Lightening</vt:lpstr>
      <vt:lpstr>Overtime Procedures</vt:lpstr>
      <vt:lpstr>Substitutions</vt:lpstr>
      <vt:lpstr>Illegal Substitution</vt:lpstr>
      <vt:lpstr>Scoring</vt:lpstr>
      <vt:lpstr>Scoring</vt:lpstr>
      <vt:lpstr>Starting and Restarting Play</vt:lpstr>
      <vt:lpstr>PowerPoint Presentation</vt:lpstr>
      <vt:lpstr>For Both Players on the Draw</vt:lpstr>
      <vt:lpstr>Draw: Both Players Right Hands</vt:lpstr>
      <vt:lpstr>Draw: One Left Hand, One Right Hand</vt:lpstr>
      <vt:lpstr>Is this Draw properly Set Up?</vt:lpstr>
      <vt:lpstr>Draw Rules</vt:lpstr>
      <vt:lpstr>Restarting Play</vt:lpstr>
      <vt:lpstr>Restarting Play: Free Position (a foul has occurred)</vt:lpstr>
      <vt:lpstr>Restarting Play: Self-Start</vt:lpstr>
      <vt:lpstr>Criteria for Self-Start</vt:lpstr>
      <vt:lpstr>PowerPoint Presentation</vt:lpstr>
      <vt:lpstr>Self-Start- Offender and Defenders Responsibilities</vt:lpstr>
      <vt:lpstr>When is Self-Start NOT an Option?</vt:lpstr>
      <vt:lpstr>Alternate Possession</vt:lpstr>
      <vt:lpstr>Boundaries</vt:lpstr>
      <vt:lpstr>Boundary Situations</vt:lpstr>
      <vt:lpstr>Boundary Restarts</vt:lpstr>
      <vt:lpstr>Restarting Play when a foul occurs near the boundary</vt:lpstr>
      <vt:lpstr>Restarting Play after a shot</vt:lpstr>
      <vt:lpstr>When is a Shot over?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8</cp:revision>
  <dcterms:created xsi:type="dcterms:W3CDTF">2021-08-11T16:38:25Z</dcterms:created>
  <dcterms:modified xsi:type="dcterms:W3CDTF">2025-02-06T19:32:23Z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0x010100C278E3B03E5CFB4C9D9FF9D7A47D9477</vt:lpwstr>
  </property>
</Properties>
</file>