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tags/tag6.xml" ContentType="application/vnd.openxmlformats-officedocument.presentationml.tags+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tags/tag8.xml" ContentType="application/vnd.openxmlformats-officedocument.presentationml.tags+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tags/tag12.xml" ContentType="application/vnd.openxmlformats-officedocument.presentationml.tags+xml"/>
  <Override PartName="/ppt/notesSlides/notesSlide38.xml" ContentType="application/vnd.openxmlformats-officedocument.presentationml.notesSlide+xml"/>
  <Override PartName="/ppt/tags/tag13.xml" ContentType="application/vnd.openxmlformats-officedocument.presentationml.tags+xml"/>
  <Override PartName="/ppt/notesSlides/notesSlide39.xml" ContentType="application/vnd.openxmlformats-officedocument.presentationml.notesSlide+xml"/>
  <Override PartName="/ppt/tags/tag14.xml" ContentType="application/vnd.openxmlformats-officedocument.presentationml.tags+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6" r:id="rId4"/>
  </p:sldMasterIdLst>
  <p:notesMasterIdLst>
    <p:notesMasterId r:id="rId47"/>
  </p:notesMasterIdLst>
  <p:handoutMasterIdLst>
    <p:handoutMasterId r:id="rId48"/>
  </p:handoutMasterIdLst>
  <p:sldIdLst>
    <p:sldId id="256" r:id="rId5"/>
    <p:sldId id="257" r:id="rId6"/>
    <p:sldId id="266" r:id="rId7"/>
    <p:sldId id="258" r:id="rId8"/>
    <p:sldId id="270" r:id="rId9"/>
    <p:sldId id="294" r:id="rId10"/>
    <p:sldId id="272" r:id="rId11"/>
    <p:sldId id="295" r:id="rId12"/>
    <p:sldId id="274" r:id="rId13"/>
    <p:sldId id="269" r:id="rId14"/>
    <p:sldId id="275" r:id="rId15"/>
    <p:sldId id="277" r:id="rId16"/>
    <p:sldId id="278" r:id="rId17"/>
    <p:sldId id="279" r:id="rId18"/>
    <p:sldId id="280" r:id="rId19"/>
    <p:sldId id="282" r:id="rId20"/>
    <p:sldId id="283" r:id="rId21"/>
    <p:sldId id="286" r:id="rId22"/>
    <p:sldId id="287" r:id="rId23"/>
    <p:sldId id="289" r:id="rId24"/>
    <p:sldId id="290" r:id="rId25"/>
    <p:sldId id="291" r:id="rId26"/>
    <p:sldId id="292" r:id="rId27"/>
    <p:sldId id="293" r:id="rId28"/>
    <p:sldId id="297" r:id="rId29"/>
    <p:sldId id="298" r:id="rId30"/>
    <p:sldId id="315" r:id="rId31"/>
    <p:sldId id="314" r:id="rId32"/>
    <p:sldId id="316" r:id="rId33"/>
    <p:sldId id="317" r:id="rId34"/>
    <p:sldId id="318" r:id="rId35"/>
    <p:sldId id="319" r:id="rId36"/>
    <p:sldId id="320" r:id="rId37"/>
    <p:sldId id="321" r:id="rId38"/>
    <p:sldId id="322" r:id="rId39"/>
    <p:sldId id="326" r:id="rId40"/>
    <p:sldId id="327" r:id="rId41"/>
    <p:sldId id="328" r:id="rId42"/>
    <p:sldId id="329" r:id="rId43"/>
    <p:sldId id="330" r:id="rId44"/>
    <p:sldId id="332" r:id="rId45"/>
    <p:sldId id="331" r:id="rId46"/>
  </p:sldIdLst>
  <p:sldSz cx="12192000" cy="6858000"/>
  <p:notesSz cx="6858000" cy="9144000"/>
  <p:embeddedFontLst>
    <p:embeddedFont>
      <p:font typeface="Alt Gothic Comp ATF" panose="020B0608040502040204" pitchFamily="34" charset="77"/>
      <p:regular r:id="rId49"/>
      <p:bold r:id="rId50"/>
    </p:embeddedFont>
    <p:embeddedFont>
      <p:font typeface="Alt Gothic Comp ATF Blk" panose="020B0A08040502040204" pitchFamily="34" charset="77"/>
      <p:bold r:id="rId51"/>
    </p:embeddedFont>
    <p:embeddedFont>
      <p:font typeface="Baskerville Old Face" panose="02020602080505020303" pitchFamily="18" charset="77"/>
      <p:regular r:id="rId52"/>
    </p:embeddedFon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Obvia" panose="02000503040000020004" pitchFamily="2" charset="77"/>
      <p:regular r:id="rId59"/>
      <p:bold r:id="rId60"/>
      <p:italic r:id="rId61"/>
      <p:boldItalic r:id="rId62"/>
    </p:embeddedFont>
    <p:embeddedFont>
      <p:font typeface="Obvia Wide" panose="02000503030000020004" pitchFamily="2" charset="77"/>
      <p:regular r:id="rId63"/>
      <p:bold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99B"/>
    <a:srgbClr val="53565A"/>
    <a:srgbClr val="C8102E"/>
    <a:srgbClr val="00B050"/>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92"/>
    <p:restoredTop sz="77239" autoAdjust="0"/>
  </p:normalViewPr>
  <p:slideViewPr>
    <p:cSldViewPr snapToGrid="0" snapToObjects="1">
      <p:cViewPr varScale="1">
        <p:scale>
          <a:sx n="107" d="100"/>
          <a:sy n="107" d="100"/>
        </p:scale>
        <p:origin x="504" y="168"/>
      </p:cViewPr>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1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F4847-D234-4770-9AA5-E2695668115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B6A94E1-6329-4A66-B474-190D3C034DED}">
      <dgm:prSet/>
      <dgm:spPr/>
      <dgm:t>
        <a:bodyPr/>
        <a:lstStyle/>
        <a:p>
          <a:r>
            <a:rPr lang="en-US" dirty="0"/>
            <a:t>Provides better opportunities for officials to see space between opponents</a:t>
          </a:r>
        </a:p>
      </dgm:t>
    </dgm:pt>
    <dgm:pt modelId="{B6099CE8-47E0-43DE-B9D3-B9682B66FBD3}" type="parTrans" cxnId="{FCF3500B-BB8C-4E7B-A0CC-733910E28829}">
      <dgm:prSet/>
      <dgm:spPr/>
      <dgm:t>
        <a:bodyPr/>
        <a:lstStyle/>
        <a:p>
          <a:endParaRPr lang="en-US"/>
        </a:p>
      </dgm:t>
    </dgm:pt>
    <dgm:pt modelId="{500BBC1D-D7AE-4C66-AC2B-6371B9E5D7D9}" type="sibTrans" cxnId="{FCF3500B-BB8C-4E7B-A0CC-733910E28829}">
      <dgm:prSet/>
      <dgm:spPr/>
      <dgm:t>
        <a:bodyPr/>
        <a:lstStyle/>
        <a:p>
          <a:endParaRPr lang="en-US"/>
        </a:p>
      </dgm:t>
    </dgm:pt>
    <dgm:pt modelId="{2126CC56-0C72-40CC-A79A-680A23126C9D}">
      <dgm:prSet/>
      <dgm:spPr/>
      <dgm:t>
        <a:bodyPr/>
        <a:lstStyle/>
        <a:p>
          <a:r>
            <a:rPr lang="en-US" dirty="0"/>
            <a:t>Provides better opportunities for officials to see space between opponents</a:t>
          </a:r>
        </a:p>
      </dgm:t>
    </dgm:pt>
    <dgm:pt modelId="{E1DAE147-E7D2-4E73-972A-0E62E41EDAE2}" type="parTrans" cxnId="{FA1A1380-7EAB-4582-8F0E-F3625E6A09D4}">
      <dgm:prSet/>
      <dgm:spPr/>
      <dgm:t>
        <a:bodyPr/>
        <a:lstStyle/>
        <a:p>
          <a:endParaRPr lang="en-US"/>
        </a:p>
      </dgm:t>
    </dgm:pt>
    <dgm:pt modelId="{161B616E-8950-4EA0-AC89-F2F0C436D434}" type="sibTrans" cxnId="{FA1A1380-7EAB-4582-8F0E-F3625E6A09D4}">
      <dgm:prSet/>
      <dgm:spPr/>
      <dgm:t>
        <a:bodyPr/>
        <a:lstStyle/>
        <a:p>
          <a:endParaRPr lang="en-US"/>
        </a:p>
      </dgm:t>
    </dgm:pt>
    <dgm:pt modelId="{D8607113-1FCB-4E61-91EC-A217FE81BAB4}">
      <dgm:prSet/>
      <dgm:spPr/>
      <dgm:t>
        <a:bodyPr/>
        <a:lstStyle/>
        <a:p>
          <a:r>
            <a:rPr lang="en-US" dirty="0"/>
            <a:t>Allows officiating team to see the game from multiple changing angles</a:t>
          </a:r>
        </a:p>
      </dgm:t>
    </dgm:pt>
    <dgm:pt modelId="{B1779C72-A2E7-4B60-A664-2D0346D6501B}" type="parTrans" cxnId="{A0B5C015-F0A7-4BCD-811A-F1132720BCB3}">
      <dgm:prSet/>
      <dgm:spPr/>
      <dgm:t>
        <a:bodyPr/>
        <a:lstStyle/>
        <a:p>
          <a:endParaRPr lang="en-US"/>
        </a:p>
      </dgm:t>
    </dgm:pt>
    <dgm:pt modelId="{4B69048C-6E03-40A6-B2CA-951300708743}" type="sibTrans" cxnId="{A0B5C015-F0A7-4BCD-811A-F1132720BCB3}">
      <dgm:prSet/>
      <dgm:spPr/>
      <dgm:t>
        <a:bodyPr/>
        <a:lstStyle/>
        <a:p>
          <a:endParaRPr lang="en-US"/>
        </a:p>
      </dgm:t>
    </dgm:pt>
    <dgm:pt modelId="{1C46044C-B02B-4B96-9AA6-7341F2CA0998}" type="pres">
      <dgm:prSet presAssocID="{5E3F4847-D234-4770-9AA5-E26956681150}" presName="linear" presStyleCnt="0">
        <dgm:presLayoutVars>
          <dgm:animLvl val="lvl"/>
          <dgm:resizeHandles val="exact"/>
        </dgm:presLayoutVars>
      </dgm:prSet>
      <dgm:spPr/>
    </dgm:pt>
    <dgm:pt modelId="{7E35CABF-9938-4BCF-A6E1-BB10BFE3BD61}" type="pres">
      <dgm:prSet presAssocID="{7B6A94E1-6329-4A66-B474-190D3C034DED}" presName="parentText" presStyleLbl="node1" presStyleIdx="0" presStyleCnt="3" custLinFactY="-2868" custLinFactNeighborX="-10229" custLinFactNeighborY="-100000">
        <dgm:presLayoutVars>
          <dgm:chMax val="0"/>
          <dgm:bulletEnabled val="1"/>
        </dgm:presLayoutVars>
      </dgm:prSet>
      <dgm:spPr/>
    </dgm:pt>
    <dgm:pt modelId="{FFB1CD4E-0962-404B-82C3-563130F30B0C}" type="pres">
      <dgm:prSet presAssocID="{500BBC1D-D7AE-4C66-AC2B-6371B9E5D7D9}" presName="spacer" presStyleCnt="0"/>
      <dgm:spPr/>
    </dgm:pt>
    <dgm:pt modelId="{1FC6D1D8-6FAB-4A5E-9296-981F3A047872}" type="pres">
      <dgm:prSet presAssocID="{2126CC56-0C72-40CC-A79A-680A23126C9D}" presName="parentText" presStyleLbl="node1" presStyleIdx="1" presStyleCnt="3" custLinFactNeighborY="6571">
        <dgm:presLayoutVars>
          <dgm:chMax val="0"/>
          <dgm:bulletEnabled val="1"/>
        </dgm:presLayoutVars>
      </dgm:prSet>
      <dgm:spPr/>
    </dgm:pt>
    <dgm:pt modelId="{F96B4054-E6F1-4E7A-8306-077F895EA7BF}" type="pres">
      <dgm:prSet presAssocID="{161B616E-8950-4EA0-AC89-F2F0C436D434}" presName="spacer" presStyleCnt="0"/>
      <dgm:spPr/>
    </dgm:pt>
    <dgm:pt modelId="{57615616-4770-49AC-9434-FEB9B7BBA32C}" type="pres">
      <dgm:prSet presAssocID="{D8607113-1FCB-4E61-91EC-A217FE81BAB4}" presName="parentText" presStyleLbl="node1" presStyleIdx="2" presStyleCnt="3" custLinFactY="27444" custLinFactNeighborX="-4189" custLinFactNeighborY="100000">
        <dgm:presLayoutVars>
          <dgm:chMax val="0"/>
          <dgm:bulletEnabled val="1"/>
        </dgm:presLayoutVars>
      </dgm:prSet>
      <dgm:spPr/>
    </dgm:pt>
  </dgm:ptLst>
  <dgm:cxnLst>
    <dgm:cxn modelId="{FCF3500B-BB8C-4E7B-A0CC-733910E28829}" srcId="{5E3F4847-D234-4770-9AA5-E26956681150}" destId="{7B6A94E1-6329-4A66-B474-190D3C034DED}" srcOrd="0" destOrd="0" parTransId="{B6099CE8-47E0-43DE-B9D3-B9682B66FBD3}" sibTransId="{500BBC1D-D7AE-4C66-AC2B-6371B9E5D7D9}"/>
    <dgm:cxn modelId="{F2882813-53D8-4B49-B125-12E60155D2B6}" type="presOf" srcId="{7B6A94E1-6329-4A66-B474-190D3C034DED}" destId="{7E35CABF-9938-4BCF-A6E1-BB10BFE3BD61}" srcOrd="0" destOrd="0" presId="urn:microsoft.com/office/officeart/2005/8/layout/vList2"/>
    <dgm:cxn modelId="{A0B5C015-F0A7-4BCD-811A-F1132720BCB3}" srcId="{5E3F4847-D234-4770-9AA5-E26956681150}" destId="{D8607113-1FCB-4E61-91EC-A217FE81BAB4}" srcOrd="2" destOrd="0" parTransId="{B1779C72-A2E7-4B60-A664-2D0346D6501B}" sibTransId="{4B69048C-6E03-40A6-B2CA-951300708743}"/>
    <dgm:cxn modelId="{42498059-B2A1-4992-BD25-D4D700E5FCF0}" type="presOf" srcId="{5E3F4847-D234-4770-9AA5-E26956681150}" destId="{1C46044C-B02B-4B96-9AA6-7341F2CA0998}" srcOrd="0" destOrd="0" presId="urn:microsoft.com/office/officeart/2005/8/layout/vList2"/>
    <dgm:cxn modelId="{6CBC6472-EC20-437B-B23E-1A133034E144}" type="presOf" srcId="{2126CC56-0C72-40CC-A79A-680A23126C9D}" destId="{1FC6D1D8-6FAB-4A5E-9296-981F3A047872}" srcOrd="0" destOrd="0" presId="urn:microsoft.com/office/officeart/2005/8/layout/vList2"/>
    <dgm:cxn modelId="{FA1A1380-7EAB-4582-8F0E-F3625E6A09D4}" srcId="{5E3F4847-D234-4770-9AA5-E26956681150}" destId="{2126CC56-0C72-40CC-A79A-680A23126C9D}" srcOrd="1" destOrd="0" parTransId="{E1DAE147-E7D2-4E73-972A-0E62E41EDAE2}" sibTransId="{161B616E-8950-4EA0-AC89-F2F0C436D434}"/>
    <dgm:cxn modelId="{59B0EDAB-8522-4DBD-9EE4-EC0D056712D2}" type="presOf" srcId="{D8607113-1FCB-4E61-91EC-A217FE81BAB4}" destId="{57615616-4770-49AC-9434-FEB9B7BBA32C}" srcOrd="0" destOrd="0" presId="urn:microsoft.com/office/officeart/2005/8/layout/vList2"/>
    <dgm:cxn modelId="{77D50E74-D0D2-4BFE-8110-5EC72FB1ED28}" type="presParOf" srcId="{1C46044C-B02B-4B96-9AA6-7341F2CA0998}" destId="{7E35CABF-9938-4BCF-A6E1-BB10BFE3BD61}" srcOrd="0" destOrd="0" presId="urn:microsoft.com/office/officeart/2005/8/layout/vList2"/>
    <dgm:cxn modelId="{EE3DF2FD-9C89-43AD-ABA3-2F8FBAC3548C}" type="presParOf" srcId="{1C46044C-B02B-4B96-9AA6-7341F2CA0998}" destId="{FFB1CD4E-0962-404B-82C3-563130F30B0C}" srcOrd="1" destOrd="0" presId="urn:microsoft.com/office/officeart/2005/8/layout/vList2"/>
    <dgm:cxn modelId="{A12CC9D5-A886-41B3-B548-20884201AFED}" type="presParOf" srcId="{1C46044C-B02B-4B96-9AA6-7341F2CA0998}" destId="{1FC6D1D8-6FAB-4A5E-9296-981F3A047872}" srcOrd="2" destOrd="0" presId="urn:microsoft.com/office/officeart/2005/8/layout/vList2"/>
    <dgm:cxn modelId="{BF4892B4-529F-4982-9CA9-9AB938E740CB}" type="presParOf" srcId="{1C46044C-B02B-4B96-9AA6-7341F2CA0998}" destId="{F96B4054-E6F1-4E7A-8306-077F895EA7BF}" srcOrd="3" destOrd="0" presId="urn:microsoft.com/office/officeart/2005/8/layout/vList2"/>
    <dgm:cxn modelId="{E1DBB36A-6FF3-4BED-8EBF-7E758D03E684}" type="presParOf" srcId="{1C46044C-B02B-4B96-9AA6-7341F2CA0998}" destId="{57615616-4770-49AC-9434-FEB9B7BBA32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57203-4CFB-48FC-89C4-9BA42E68F08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65A3A42-AA1C-45C8-98D7-CDBC03DDEBED}">
      <dgm:prSet/>
      <dgm:spPr/>
      <dgm:t>
        <a:bodyPr/>
        <a:lstStyle/>
        <a:p>
          <a:pPr rtl="0"/>
          <a:r>
            <a:rPr lang="en-US" dirty="0"/>
            <a:t>Better game management</a:t>
          </a:r>
        </a:p>
      </dgm:t>
    </dgm:pt>
    <dgm:pt modelId="{64BBEB19-4FDD-4581-A7E2-7D3B3CE32521}" type="parTrans" cxnId="{20AC53A3-DD6E-4772-AD10-79880A429444}">
      <dgm:prSet/>
      <dgm:spPr/>
      <dgm:t>
        <a:bodyPr/>
        <a:lstStyle/>
        <a:p>
          <a:endParaRPr lang="en-US"/>
        </a:p>
      </dgm:t>
    </dgm:pt>
    <dgm:pt modelId="{8F020BB6-F244-4A9C-9651-D8AD43043FA0}" type="sibTrans" cxnId="{20AC53A3-DD6E-4772-AD10-79880A429444}">
      <dgm:prSet/>
      <dgm:spPr/>
      <dgm:t>
        <a:bodyPr/>
        <a:lstStyle/>
        <a:p>
          <a:endParaRPr lang="en-US"/>
        </a:p>
      </dgm:t>
    </dgm:pt>
    <dgm:pt modelId="{B3DA1E50-87DF-4B11-B917-9C846EDB7F4D}">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a:t>More thorough foul recognition</a:t>
          </a:r>
        </a:p>
      </dgm:t>
    </dgm:pt>
    <dgm:pt modelId="{3F4AE883-B750-4657-AE14-CE448FB24D90}" type="parTrans" cxnId="{1E040D1E-DB75-467A-9AA4-C73E4AA6F558}">
      <dgm:prSet/>
      <dgm:spPr/>
      <dgm:t>
        <a:bodyPr/>
        <a:lstStyle/>
        <a:p>
          <a:endParaRPr lang="en-US"/>
        </a:p>
      </dgm:t>
    </dgm:pt>
    <dgm:pt modelId="{DD1A2C29-5628-4EFB-A136-B3AF5C860E09}" type="sibTrans" cxnId="{1E040D1E-DB75-467A-9AA4-C73E4AA6F558}">
      <dgm:prSet/>
      <dgm:spPr/>
      <dgm:t>
        <a:bodyPr/>
        <a:lstStyle/>
        <a:p>
          <a:endParaRPr lang="en-US"/>
        </a:p>
      </dgm:t>
    </dgm:pt>
    <dgm:pt modelId="{3ACE3563-38BB-4929-B538-F701E635CD24}">
      <dgm:prSet/>
      <dgm:spPr>
        <a:solidFill>
          <a:schemeClr val="bg2">
            <a:lumMod val="40000"/>
            <a:lumOff val="60000"/>
          </a:schemeClr>
        </a:solidFill>
        <a:ln>
          <a:solidFill>
            <a:srgbClr val="002060"/>
          </a:solidFill>
        </a:ln>
      </dgm:spPr>
      <dgm:t>
        <a:bodyPr/>
        <a:lstStyle/>
        <a:p>
          <a:pPr rtl="0"/>
          <a:r>
            <a:rPr lang="en-US" dirty="0">
              <a:solidFill>
                <a:srgbClr val="003E7E"/>
              </a:solidFill>
            </a:rPr>
            <a:t>Seeing the big picture vs. the  small picture</a:t>
          </a:r>
        </a:p>
      </dgm:t>
    </dgm:pt>
    <dgm:pt modelId="{99797D51-230E-42F4-8B88-95FA7D6DB68F}" type="sibTrans" cxnId="{E5EC119A-887E-40A0-9F64-C2E5837696B5}">
      <dgm:prSet/>
      <dgm:spPr/>
      <dgm:t>
        <a:bodyPr/>
        <a:lstStyle/>
        <a:p>
          <a:endParaRPr lang="en-US"/>
        </a:p>
      </dgm:t>
    </dgm:pt>
    <dgm:pt modelId="{2EE7DBC5-C5DF-468D-8B9A-88031E7F9638}" type="parTrans" cxnId="{E5EC119A-887E-40A0-9F64-C2E5837696B5}">
      <dgm:prSet/>
      <dgm:spPr/>
      <dgm:t>
        <a:bodyPr/>
        <a:lstStyle/>
        <a:p>
          <a:endParaRPr lang="en-US"/>
        </a:p>
      </dgm:t>
    </dgm:pt>
    <dgm:pt modelId="{3C9A1BFF-A5BF-45B8-97D3-B28E9026ADD7}" type="pres">
      <dgm:prSet presAssocID="{86457203-4CFB-48FC-89C4-9BA42E68F088}" presName="CompostProcess" presStyleCnt="0">
        <dgm:presLayoutVars>
          <dgm:dir/>
          <dgm:resizeHandles val="exact"/>
        </dgm:presLayoutVars>
      </dgm:prSet>
      <dgm:spPr/>
    </dgm:pt>
    <dgm:pt modelId="{84D998F4-2D79-4F07-A08B-8BDFD8EACAFE}" type="pres">
      <dgm:prSet presAssocID="{86457203-4CFB-48FC-89C4-9BA42E68F088}" presName="arrow" presStyleLbl="bgShp" presStyleIdx="0" presStyleCnt="1"/>
      <dgm:spPr/>
    </dgm:pt>
    <dgm:pt modelId="{2107166A-2E0A-4F4B-B957-7D79A223BCA5}" type="pres">
      <dgm:prSet presAssocID="{86457203-4CFB-48FC-89C4-9BA42E68F088}" presName="linearProcess" presStyleCnt="0"/>
      <dgm:spPr/>
    </dgm:pt>
    <dgm:pt modelId="{C3D884C3-C394-48E7-816F-423DDC882C77}" type="pres">
      <dgm:prSet presAssocID="{3ACE3563-38BB-4929-B538-F701E635CD24}" presName="textNode" presStyleLbl="node1" presStyleIdx="0" presStyleCnt="3" custScaleX="79719" custLinFactX="57119" custLinFactNeighborX="100000" custLinFactNeighborY="763">
        <dgm:presLayoutVars>
          <dgm:bulletEnabled val="1"/>
        </dgm:presLayoutVars>
      </dgm:prSet>
      <dgm:spPr/>
    </dgm:pt>
    <dgm:pt modelId="{868974B4-1D8A-40D5-8495-EAA8A03CE18F}" type="pres">
      <dgm:prSet presAssocID="{99797D51-230E-42F4-8B88-95FA7D6DB68F}" presName="sibTrans" presStyleCnt="0"/>
      <dgm:spPr/>
    </dgm:pt>
    <dgm:pt modelId="{744AC358-0E0B-48ED-B3D9-22AF69DA9F42}" type="pres">
      <dgm:prSet presAssocID="{865A3A42-AA1C-45C8-98D7-CDBC03DDEBED}" presName="textNode" presStyleLbl="node1" presStyleIdx="1" presStyleCnt="3" custScaleX="75424" custLinFactX="56501" custLinFactNeighborX="100000" custLinFactNeighborY="763">
        <dgm:presLayoutVars>
          <dgm:bulletEnabled val="1"/>
        </dgm:presLayoutVars>
      </dgm:prSet>
      <dgm:spPr/>
    </dgm:pt>
    <dgm:pt modelId="{4F188878-66A9-443E-B0BA-8F4186108805}" type="pres">
      <dgm:prSet presAssocID="{8F020BB6-F244-4A9C-9651-D8AD43043FA0}" presName="sibTrans" presStyleCnt="0"/>
      <dgm:spPr/>
    </dgm:pt>
    <dgm:pt modelId="{2B864F1E-7F59-44D5-A77D-09CDB7BA291B}" type="pres">
      <dgm:prSet presAssocID="{B3DA1E50-87DF-4B11-B917-9C846EDB7F4D}" presName="textNode" presStyleLbl="node1" presStyleIdx="2" presStyleCnt="3" custScaleX="78353" custLinFactX="-178272" custLinFactNeighborX="-200000" custLinFactNeighborY="2366">
        <dgm:presLayoutVars>
          <dgm:bulletEnabled val="1"/>
        </dgm:presLayoutVars>
      </dgm:prSet>
      <dgm:spPr/>
    </dgm:pt>
  </dgm:ptLst>
  <dgm:cxnLst>
    <dgm:cxn modelId="{1E040D1E-DB75-467A-9AA4-C73E4AA6F558}" srcId="{86457203-4CFB-48FC-89C4-9BA42E68F088}" destId="{B3DA1E50-87DF-4B11-B917-9C846EDB7F4D}" srcOrd="2" destOrd="0" parTransId="{3F4AE883-B750-4657-AE14-CE448FB24D90}" sibTransId="{DD1A2C29-5628-4EFB-A136-B3AF5C860E09}"/>
    <dgm:cxn modelId="{AEE9FA85-8139-4E42-B1A5-3FC004CC1B47}" type="presOf" srcId="{B3DA1E50-87DF-4B11-B917-9C846EDB7F4D}" destId="{2B864F1E-7F59-44D5-A77D-09CDB7BA291B}" srcOrd="0" destOrd="0" presId="urn:microsoft.com/office/officeart/2005/8/layout/hProcess9"/>
    <dgm:cxn modelId="{84D65995-BC98-40AA-BFA9-E3F805630B06}" type="presOf" srcId="{86457203-4CFB-48FC-89C4-9BA42E68F088}" destId="{3C9A1BFF-A5BF-45B8-97D3-B28E9026ADD7}" srcOrd="0" destOrd="0" presId="urn:microsoft.com/office/officeart/2005/8/layout/hProcess9"/>
    <dgm:cxn modelId="{E5EC119A-887E-40A0-9F64-C2E5837696B5}" srcId="{86457203-4CFB-48FC-89C4-9BA42E68F088}" destId="{3ACE3563-38BB-4929-B538-F701E635CD24}" srcOrd="0" destOrd="0" parTransId="{2EE7DBC5-C5DF-468D-8B9A-88031E7F9638}" sibTransId="{99797D51-230E-42F4-8B88-95FA7D6DB68F}"/>
    <dgm:cxn modelId="{20AC53A3-DD6E-4772-AD10-79880A429444}" srcId="{86457203-4CFB-48FC-89C4-9BA42E68F088}" destId="{865A3A42-AA1C-45C8-98D7-CDBC03DDEBED}" srcOrd="1" destOrd="0" parTransId="{64BBEB19-4FDD-4581-A7E2-7D3B3CE32521}" sibTransId="{8F020BB6-F244-4A9C-9651-D8AD43043FA0}"/>
    <dgm:cxn modelId="{1E2ECBC3-0B45-43E3-B8C3-47DEA5AB8856}" type="presOf" srcId="{865A3A42-AA1C-45C8-98D7-CDBC03DDEBED}" destId="{744AC358-0E0B-48ED-B3D9-22AF69DA9F42}" srcOrd="0" destOrd="0" presId="urn:microsoft.com/office/officeart/2005/8/layout/hProcess9"/>
    <dgm:cxn modelId="{0AB988CD-C44D-42CC-8641-F3611A2C4964}" type="presOf" srcId="{3ACE3563-38BB-4929-B538-F701E635CD24}" destId="{C3D884C3-C394-48E7-816F-423DDC882C77}" srcOrd="0" destOrd="0" presId="urn:microsoft.com/office/officeart/2005/8/layout/hProcess9"/>
    <dgm:cxn modelId="{DD7A242D-6043-4151-B2CF-6DFD300770DF}" type="presParOf" srcId="{3C9A1BFF-A5BF-45B8-97D3-B28E9026ADD7}" destId="{84D998F4-2D79-4F07-A08B-8BDFD8EACAFE}" srcOrd="0" destOrd="0" presId="urn:microsoft.com/office/officeart/2005/8/layout/hProcess9"/>
    <dgm:cxn modelId="{59ACD2B2-6AAA-42F1-8913-9F493A20A57A}" type="presParOf" srcId="{3C9A1BFF-A5BF-45B8-97D3-B28E9026ADD7}" destId="{2107166A-2E0A-4F4B-B957-7D79A223BCA5}" srcOrd="1" destOrd="0" presId="urn:microsoft.com/office/officeart/2005/8/layout/hProcess9"/>
    <dgm:cxn modelId="{F072B9A5-67B7-4D03-B7B3-03B9F43E5717}" type="presParOf" srcId="{2107166A-2E0A-4F4B-B957-7D79A223BCA5}" destId="{C3D884C3-C394-48E7-816F-423DDC882C77}" srcOrd="0" destOrd="0" presId="urn:microsoft.com/office/officeart/2005/8/layout/hProcess9"/>
    <dgm:cxn modelId="{283282FE-5E10-4D0E-87B2-4E8C32DF8FBD}" type="presParOf" srcId="{2107166A-2E0A-4F4B-B957-7D79A223BCA5}" destId="{868974B4-1D8A-40D5-8495-EAA8A03CE18F}" srcOrd="1" destOrd="0" presId="urn:microsoft.com/office/officeart/2005/8/layout/hProcess9"/>
    <dgm:cxn modelId="{2CFA106B-6D5A-4ED2-8327-10D2A7C073AF}" type="presParOf" srcId="{2107166A-2E0A-4F4B-B957-7D79A223BCA5}" destId="{744AC358-0E0B-48ED-B3D9-22AF69DA9F42}" srcOrd="2" destOrd="0" presId="urn:microsoft.com/office/officeart/2005/8/layout/hProcess9"/>
    <dgm:cxn modelId="{902AD706-8FE0-4CDC-83B2-7CC94BD04A87}" type="presParOf" srcId="{2107166A-2E0A-4F4B-B957-7D79A223BCA5}" destId="{4F188878-66A9-443E-B0BA-8F4186108805}" srcOrd="3" destOrd="0" presId="urn:microsoft.com/office/officeart/2005/8/layout/hProcess9"/>
    <dgm:cxn modelId="{E0819E5A-BE7E-4AD9-8693-10E9635AD81F}" type="presParOf" srcId="{2107166A-2E0A-4F4B-B957-7D79A223BCA5}" destId="{2B864F1E-7F59-44D5-A77D-09CDB7BA291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8CDD2-23CB-4D1F-8704-4E5C785B63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D63ABEE-A018-4520-AE29-BDD1C1603737}">
      <dgm:prSet custT="1"/>
      <dgm:spPr/>
      <dgm:t>
        <a:bodyPr/>
        <a:lstStyle/>
        <a:p>
          <a:pPr rtl="0"/>
          <a:r>
            <a:rPr lang="en-US" sz="2200" dirty="0"/>
            <a:t>Shared Areas</a:t>
          </a:r>
        </a:p>
      </dgm:t>
    </dgm:pt>
    <dgm:pt modelId="{0E50201A-CAAB-4561-AB77-FC682A3E3E5F}" type="parTrans" cxnId="{47C8979E-DEB8-4A97-A7F8-DB413E0850BA}">
      <dgm:prSet/>
      <dgm:spPr/>
      <dgm:t>
        <a:bodyPr/>
        <a:lstStyle/>
        <a:p>
          <a:endParaRPr lang="en-US"/>
        </a:p>
      </dgm:t>
    </dgm:pt>
    <dgm:pt modelId="{C50BCD37-7C36-45DC-9C0B-DE0561F1E56C}" type="sibTrans" cxnId="{47C8979E-DEB8-4A97-A7F8-DB413E0850BA}">
      <dgm:prSet/>
      <dgm:spPr/>
      <dgm:t>
        <a:bodyPr/>
        <a:lstStyle/>
        <a:p>
          <a:endParaRPr lang="en-US"/>
        </a:p>
      </dgm:t>
    </dgm:pt>
    <dgm:pt modelId="{0B4D8808-1C36-4CFA-8932-B2F8184541D9}">
      <dgm:prSet custT="1"/>
      <dgm:spPr/>
      <dgm:t>
        <a:bodyPr/>
        <a:lstStyle/>
        <a:p>
          <a:pPr rtl="0"/>
          <a:r>
            <a:rPr lang="en-US" sz="1600" dirty="0"/>
            <a:t>In the CSA, 8M, Between C and Trail</a:t>
          </a:r>
        </a:p>
      </dgm:t>
    </dgm:pt>
    <dgm:pt modelId="{D9E6363F-6C80-43BE-BAA9-0ACAFD502E5D}" type="parTrans" cxnId="{9AFE81D2-769C-4EA5-8FB1-3EA44D94538F}">
      <dgm:prSet/>
      <dgm:spPr/>
      <dgm:t>
        <a:bodyPr/>
        <a:lstStyle/>
        <a:p>
          <a:endParaRPr lang="en-US"/>
        </a:p>
      </dgm:t>
    </dgm:pt>
    <dgm:pt modelId="{4E336C6D-8DDF-414A-82FC-50D05FF56E7E}" type="sibTrans" cxnId="{9AFE81D2-769C-4EA5-8FB1-3EA44D94538F}">
      <dgm:prSet/>
      <dgm:spPr/>
      <dgm:t>
        <a:bodyPr/>
        <a:lstStyle/>
        <a:p>
          <a:endParaRPr lang="en-US"/>
        </a:p>
      </dgm:t>
    </dgm:pt>
    <dgm:pt modelId="{423ED5CB-ECAC-4408-ADF3-76F88D3EAD58}">
      <dgm:prSet custT="1"/>
      <dgm:spPr/>
      <dgm:t>
        <a:bodyPr/>
        <a:lstStyle/>
        <a:p>
          <a:pPr rtl="0"/>
          <a:r>
            <a:rPr lang="en-US" sz="2200" dirty="0"/>
            <a:t>Communicating with The Crew</a:t>
          </a:r>
        </a:p>
      </dgm:t>
    </dgm:pt>
    <dgm:pt modelId="{17567E23-63BF-43C6-9190-165CED721AAB}" type="parTrans" cxnId="{0D5A3379-3884-41E6-BFC6-D4BA60C037BB}">
      <dgm:prSet/>
      <dgm:spPr/>
      <dgm:t>
        <a:bodyPr/>
        <a:lstStyle/>
        <a:p>
          <a:endParaRPr lang="en-US"/>
        </a:p>
      </dgm:t>
    </dgm:pt>
    <dgm:pt modelId="{55B1555E-6A99-407A-9CAF-956AF83AE549}" type="sibTrans" cxnId="{0D5A3379-3884-41E6-BFC6-D4BA60C037BB}">
      <dgm:prSet/>
      <dgm:spPr/>
      <dgm:t>
        <a:bodyPr/>
        <a:lstStyle/>
        <a:p>
          <a:endParaRPr lang="en-US"/>
        </a:p>
      </dgm:t>
    </dgm:pt>
    <dgm:pt modelId="{9ECA256C-FFB1-491D-B3B0-99ADF8333472}">
      <dgm:prSet custT="1"/>
      <dgm:spPr/>
      <dgm:t>
        <a:bodyPr/>
        <a:lstStyle/>
        <a:p>
          <a:pPr rtl="0"/>
          <a:r>
            <a:rPr lang="en-US" sz="1600" dirty="0"/>
            <a:t>Before starting, after goals, players down</a:t>
          </a:r>
        </a:p>
      </dgm:t>
    </dgm:pt>
    <dgm:pt modelId="{5103170A-3BBA-4D06-8DAB-F86F8B45DA31}" type="parTrans" cxnId="{91B4CA96-4215-46C5-8978-C8AD44C5BB26}">
      <dgm:prSet/>
      <dgm:spPr/>
      <dgm:t>
        <a:bodyPr/>
        <a:lstStyle/>
        <a:p>
          <a:endParaRPr lang="en-US"/>
        </a:p>
      </dgm:t>
    </dgm:pt>
    <dgm:pt modelId="{39BEF114-F32A-43FB-AD3F-86661BFEF497}" type="sibTrans" cxnId="{91B4CA96-4215-46C5-8978-C8AD44C5BB26}">
      <dgm:prSet/>
      <dgm:spPr/>
      <dgm:t>
        <a:bodyPr/>
        <a:lstStyle/>
        <a:p>
          <a:endParaRPr lang="en-US"/>
        </a:p>
      </dgm:t>
    </dgm:pt>
    <dgm:pt modelId="{F6649BD4-2A10-4008-A74D-7DCA9C86D44E}">
      <dgm:prSet custT="1"/>
      <dgm:spPr/>
      <dgm:t>
        <a:bodyPr/>
        <a:lstStyle/>
        <a:p>
          <a:pPr rtl="0"/>
          <a:r>
            <a:rPr lang="en-US" sz="2200" dirty="0"/>
            <a:t>Coach Communication</a:t>
          </a:r>
        </a:p>
      </dgm:t>
    </dgm:pt>
    <dgm:pt modelId="{553B9CCA-4FA3-435E-A11E-D5309182A06A}" type="parTrans" cxnId="{174D2945-BACF-49D8-9167-83DC47AFFD76}">
      <dgm:prSet/>
      <dgm:spPr/>
      <dgm:t>
        <a:bodyPr/>
        <a:lstStyle/>
        <a:p>
          <a:endParaRPr lang="en-US"/>
        </a:p>
      </dgm:t>
    </dgm:pt>
    <dgm:pt modelId="{E4BA87BE-D86E-4E7E-8580-A435B93DF3DA}" type="sibTrans" cxnId="{174D2945-BACF-49D8-9167-83DC47AFFD76}">
      <dgm:prSet/>
      <dgm:spPr/>
      <dgm:t>
        <a:bodyPr/>
        <a:lstStyle/>
        <a:p>
          <a:endParaRPr lang="en-US"/>
        </a:p>
      </dgm:t>
    </dgm:pt>
    <dgm:pt modelId="{4520C33E-E14E-416A-8B55-8428126226F8}">
      <dgm:prSet custT="1"/>
      <dgm:spPr/>
      <dgm:t>
        <a:bodyPr/>
        <a:lstStyle/>
        <a:p>
          <a:pPr rtl="0"/>
          <a:r>
            <a:rPr lang="en-US" sz="1600" dirty="0"/>
            <a:t>Pre-game, Halftime/TO, Unruly coach(</a:t>
          </a:r>
          <a:r>
            <a:rPr lang="en-US" sz="1600" dirty="0" err="1"/>
            <a:t>es</a:t>
          </a:r>
          <a:r>
            <a:rPr lang="en-US" sz="1600" dirty="0"/>
            <a:t>)</a:t>
          </a:r>
        </a:p>
      </dgm:t>
    </dgm:pt>
    <dgm:pt modelId="{96C0FB21-41B8-4DEE-94DD-63B1DECBF419}" type="parTrans" cxnId="{5A0FAC50-8E30-45C8-8168-37757480AC5F}">
      <dgm:prSet/>
      <dgm:spPr/>
      <dgm:t>
        <a:bodyPr/>
        <a:lstStyle/>
        <a:p>
          <a:endParaRPr lang="en-US"/>
        </a:p>
      </dgm:t>
    </dgm:pt>
    <dgm:pt modelId="{FF191813-2753-45F5-9F51-E3506DB990FF}" type="sibTrans" cxnId="{5A0FAC50-8E30-45C8-8168-37757480AC5F}">
      <dgm:prSet/>
      <dgm:spPr/>
      <dgm:t>
        <a:bodyPr/>
        <a:lstStyle/>
        <a:p>
          <a:endParaRPr lang="en-US"/>
        </a:p>
      </dgm:t>
    </dgm:pt>
    <dgm:pt modelId="{B42B7D02-172B-4988-9D2C-8D1AFC1C8FB6}" type="pres">
      <dgm:prSet presAssocID="{1588CDD2-23CB-4D1F-8704-4E5C785B6332}" presName="Name0" presStyleCnt="0">
        <dgm:presLayoutVars>
          <dgm:chMax val="7"/>
          <dgm:chPref val="7"/>
          <dgm:dir/>
        </dgm:presLayoutVars>
      </dgm:prSet>
      <dgm:spPr/>
    </dgm:pt>
    <dgm:pt modelId="{46F28698-C0B7-42B6-B25D-D6EF1E26A1B5}" type="pres">
      <dgm:prSet presAssocID="{1588CDD2-23CB-4D1F-8704-4E5C785B6332}" presName="Name1" presStyleCnt="0"/>
      <dgm:spPr/>
    </dgm:pt>
    <dgm:pt modelId="{A178E4B4-97C4-4D65-8CD4-8F18F8BFDCA0}" type="pres">
      <dgm:prSet presAssocID="{1588CDD2-23CB-4D1F-8704-4E5C785B6332}" presName="cycle" presStyleCnt="0"/>
      <dgm:spPr/>
    </dgm:pt>
    <dgm:pt modelId="{D5A413A1-5F2F-4E9B-8756-8CC5F40931AD}" type="pres">
      <dgm:prSet presAssocID="{1588CDD2-23CB-4D1F-8704-4E5C785B6332}" presName="srcNode" presStyleLbl="node1" presStyleIdx="0" presStyleCnt="3"/>
      <dgm:spPr/>
    </dgm:pt>
    <dgm:pt modelId="{3710DFB7-CF25-4910-8A52-69683A790CF0}" type="pres">
      <dgm:prSet presAssocID="{1588CDD2-23CB-4D1F-8704-4E5C785B6332}" presName="conn" presStyleLbl="parChTrans1D2" presStyleIdx="0" presStyleCnt="1"/>
      <dgm:spPr/>
    </dgm:pt>
    <dgm:pt modelId="{245172F9-C8B6-4868-9208-EB57CEBCA6FF}" type="pres">
      <dgm:prSet presAssocID="{1588CDD2-23CB-4D1F-8704-4E5C785B6332}" presName="extraNode" presStyleLbl="node1" presStyleIdx="0" presStyleCnt="3"/>
      <dgm:spPr/>
    </dgm:pt>
    <dgm:pt modelId="{036BF2C2-7AF0-43AF-AA01-54200E4DF705}" type="pres">
      <dgm:prSet presAssocID="{1588CDD2-23CB-4D1F-8704-4E5C785B6332}" presName="dstNode" presStyleLbl="node1" presStyleIdx="0" presStyleCnt="3"/>
      <dgm:spPr/>
    </dgm:pt>
    <dgm:pt modelId="{88926A13-5707-4B62-85F6-AB7FD54CFF6F}" type="pres">
      <dgm:prSet presAssocID="{5D63ABEE-A018-4520-AE29-BDD1C1603737}" presName="text_1" presStyleLbl="node1" presStyleIdx="0" presStyleCnt="3" custScaleX="69212" custLinFactNeighborX="-13569" custLinFactNeighborY="509">
        <dgm:presLayoutVars>
          <dgm:bulletEnabled val="1"/>
        </dgm:presLayoutVars>
      </dgm:prSet>
      <dgm:spPr/>
    </dgm:pt>
    <dgm:pt modelId="{01E7BCCD-6D8D-438E-A6E5-744559C285A7}" type="pres">
      <dgm:prSet presAssocID="{5D63ABEE-A018-4520-AE29-BDD1C1603737}" presName="accent_1" presStyleCnt="0"/>
      <dgm:spPr/>
    </dgm:pt>
    <dgm:pt modelId="{802673B3-A0E7-4B55-A180-D0CC1663B9F3}" type="pres">
      <dgm:prSet presAssocID="{5D63ABEE-A018-4520-AE29-BDD1C1603737}" presName="accentRepeatNode" presStyleLbl="solidFgAcc1" presStyleIdx="0" presStyleCnt="3" custLinFactNeighborX="-9376" custLinFactNeighborY="-5309"/>
      <dgm:spPr/>
    </dgm:pt>
    <dgm:pt modelId="{C79F29AE-5EE7-400F-B440-59C598FF5E86}" type="pres">
      <dgm:prSet presAssocID="{423ED5CB-ECAC-4408-ADF3-76F88D3EAD58}" presName="text_2" presStyleLbl="node1" presStyleIdx="1" presStyleCnt="3" custScaleX="73477" custScaleY="112270" custLinFactNeighborX="-16464" custLinFactNeighborY="-6384">
        <dgm:presLayoutVars>
          <dgm:bulletEnabled val="1"/>
        </dgm:presLayoutVars>
      </dgm:prSet>
      <dgm:spPr/>
    </dgm:pt>
    <dgm:pt modelId="{27572284-8A00-46AD-A508-29E8D15C2FE0}" type="pres">
      <dgm:prSet presAssocID="{423ED5CB-ECAC-4408-ADF3-76F88D3EAD58}" presName="accent_2" presStyleCnt="0"/>
      <dgm:spPr/>
    </dgm:pt>
    <dgm:pt modelId="{4B6B8005-26A2-48AF-ADCB-168EE3DA7514}" type="pres">
      <dgm:prSet presAssocID="{423ED5CB-ECAC-4408-ADF3-76F88D3EAD58}" presName="accentRepeatNode" presStyleLbl="solidFgAcc1" presStyleIdx="1" presStyleCnt="3" custLinFactNeighborX="-21909" custLinFactNeighborY="-9481"/>
      <dgm:spPr/>
    </dgm:pt>
    <dgm:pt modelId="{604103EB-DAF5-40AF-8610-91B18F54CFA8}" type="pres">
      <dgm:prSet presAssocID="{F6649BD4-2A10-4008-A74D-7DCA9C86D44E}" presName="text_3" presStyleLbl="node1" presStyleIdx="2" presStyleCnt="3" custScaleX="73096" custLinFactNeighborX="-15511" custLinFactNeighborY="-11355">
        <dgm:presLayoutVars>
          <dgm:bulletEnabled val="1"/>
        </dgm:presLayoutVars>
      </dgm:prSet>
      <dgm:spPr/>
    </dgm:pt>
    <dgm:pt modelId="{3BEBD927-077C-4F0D-9790-561D91D1442F}" type="pres">
      <dgm:prSet presAssocID="{F6649BD4-2A10-4008-A74D-7DCA9C86D44E}" presName="accent_3" presStyleCnt="0"/>
      <dgm:spPr/>
    </dgm:pt>
    <dgm:pt modelId="{94A2C86E-7B97-4BFB-A229-C2134B23EFC7}" type="pres">
      <dgm:prSet presAssocID="{F6649BD4-2A10-4008-A74D-7DCA9C86D44E}" presName="accentRepeatNode" presStyleLbl="solidFgAcc1" presStyleIdx="2" presStyleCnt="3" custLinFactNeighborX="-9376" custLinFactNeighborY="-9084"/>
      <dgm:spPr/>
    </dgm:pt>
  </dgm:ptLst>
  <dgm:cxnLst>
    <dgm:cxn modelId="{F04E590A-9EAB-4E17-9EFF-89C4BE9F5608}" type="presOf" srcId="{5D63ABEE-A018-4520-AE29-BDD1C1603737}" destId="{88926A13-5707-4B62-85F6-AB7FD54CFF6F}" srcOrd="0" destOrd="0" presId="urn:microsoft.com/office/officeart/2008/layout/VerticalCurvedList"/>
    <dgm:cxn modelId="{32F97D2C-5888-4153-892C-14E26AB08BE5}" type="presOf" srcId="{1588CDD2-23CB-4D1F-8704-4E5C785B6332}" destId="{B42B7D02-172B-4988-9D2C-8D1AFC1C8FB6}" srcOrd="0" destOrd="0" presId="urn:microsoft.com/office/officeart/2008/layout/VerticalCurvedList"/>
    <dgm:cxn modelId="{174D2945-BACF-49D8-9167-83DC47AFFD76}" srcId="{1588CDD2-23CB-4D1F-8704-4E5C785B6332}" destId="{F6649BD4-2A10-4008-A74D-7DCA9C86D44E}" srcOrd="2" destOrd="0" parTransId="{553B9CCA-4FA3-435E-A11E-D5309182A06A}" sibTransId="{E4BA87BE-D86E-4E7E-8580-A435B93DF3DA}"/>
    <dgm:cxn modelId="{5A0FAC50-8E30-45C8-8168-37757480AC5F}" srcId="{F6649BD4-2A10-4008-A74D-7DCA9C86D44E}" destId="{4520C33E-E14E-416A-8B55-8428126226F8}" srcOrd="0" destOrd="0" parTransId="{96C0FB21-41B8-4DEE-94DD-63B1DECBF419}" sibTransId="{FF191813-2753-45F5-9F51-E3506DB990FF}"/>
    <dgm:cxn modelId="{F2DA5F6E-E8BF-4DB2-8F11-6839970A9F7E}" type="presOf" srcId="{4E336C6D-8DDF-414A-82FC-50D05FF56E7E}" destId="{3710DFB7-CF25-4910-8A52-69683A790CF0}" srcOrd="0" destOrd="0" presId="urn:microsoft.com/office/officeart/2008/layout/VerticalCurvedList"/>
    <dgm:cxn modelId="{0D5A3379-3884-41E6-BFC6-D4BA60C037BB}" srcId="{1588CDD2-23CB-4D1F-8704-4E5C785B6332}" destId="{423ED5CB-ECAC-4408-ADF3-76F88D3EAD58}" srcOrd="1" destOrd="0" parTransId="{17567E23-63BF-43C6-9190-165CED721AAB}" sibTransId="{55B1555E-6A99-407A-9CAF-956AF83AE549}"/>
    <dgm:cxn modelId="{E487947E-4D7A-4701-B7E4-8E71DE545419}" type="presOf" srcId="{F6649BD4-2A10-4008-A74D-7DCA9C86D44E}" destId="{604103EB-DAF5-40AF-8610-91B18F54CFA8}" srcOrd="0" destOrd="0" presId="urn:microsoft.com/office/officeart/2008/layout/VerticalCurvedList"/>
    <dgm:cxn modelId="{1359038B-B574-4052-86F4-75BF7485FCFA}" type="presOf" srcId="{9ECA256C-FFB1-491D-B3B0-99ADF8333472}" destId="{C79F29AE-5EE7-400F-B440-59C598FF5E86}" srcOrd="0" destOrd="1" presId="urn:microsoft.com/office/officeart/2008/layout/VerticalCurvedList"/>
    <dgm:cxn modelId="{91B4CA96-4215-46C5-8978-C8AD44C5BB26}" srcId="{423ED5CB-ECAC-4408-ADF3-76F88D3EAD58}" destId="{9ECA256C-FFB1-491D-B3B0-99ADF8333472}" srcOrd="0" destOrd="0" parTransId="{5103170A-3BBA-4D06-8DAB-F86F8B45DA31}" sibTransId="{39BEF114-F32A-43FB-AD3F-86661BFEF497}"/>
    <dgm:cxn modelId="{47C8979E-DEB8-4A97-A7F8-DB413E0850BA}" srcId="{1588CDD2-23CB-4D1F-8704-4E5C785B6332}" destId="{5D63ABEE-A018-4520-AE29-BDD1C1603737}" srcOrd="0" destOrd="0" parTransId="{0E50201A-CAAB-4561-AB77-FC682A3E3E5F}" sibTransId="{C50BCD37-7C36-45DC-9C0B-DE0561F1E56C}"/>
    <dgm:cxn modelId="{0590FEB4-E225-4D6B-85BF-4E3DF67054D9}" type="presOf" srcId="{0B4D8808-1C36-4CFA-8932-B2F8184541D9}" destId="{88926A13-5707-4B62-85F6-AB7FD54CFF6F}" srcOrd="0" destOrd="1" presId="urn:microsoft.com/office/officeart/2008/layout/VerticalCurvedList"/>
    <dgm:cxn modelId="{9AFE81D2-769C-4EA5-8FB1-3EA44D94538F}" srcId="{5D63ABEE-A018-4520-AE29-BDD1C1603737}" destId="{0B4D8808-1C36-4CFA-8932-B2F8184541D9}" srcOrd="0" destOrd="0" parTransId="{D9E6363F-6C80-43BE-BAA9-0ACAFD502E5D}" sibTransId="{4E336C6D-8DDF-414A-82FC-50D05FF56E7E}"/>
    <dgm:cxn modelId="{62CD70DB-38F2-4C5B-8A35-3564A33C768C}" type="presOf" srcId="{4520C33E-E14E-416A-8B55-8428126226F8}" destId="{604103EB-DAF5-40AF-8610-91B18F54CFA8}" srcOrd="0" destOrd="1" presId="urn:microsoft.com/office/officeart/2008/layout/VerticalCurvedList"/>
    <dgm:cxn modelId="{09FFFCE5-DDE9-4D0A-A7E7-A3C2CD502A9A}" type="presOf" srcId="{423ED5CB-ECAC-4408-ADF3-76F88D3EAD58}" destId="{C79F29AE-5EE7-400F-B440-59C598FF5E86}" srcOrd="0" destOrd="0" presId="urn:microsoft.com/office/officeart/2008/layout/VerticalCurvedList"/>
    <dgm:cxn modelId="{B24E440F-A606-48E7-9263-F00CA1278EBD}" type="presParOf" srcId="{B42B7D02-172B-4988-9D2C-8D1AFC1C8FB6}" destId="{46F28698-C0B7-42B6-B25D-D6EF1E26A1B5}" srcOrd="0" destOrd="0" presId="urn:microsoft.com/office/officeart/2008/layout/VerticalCurvedList"/>
    <dgm:cxn modelId="{09DC669C-F254-4249-AD35-63A3125F5530}" type="presParOf" srcId="{46F28698-C0B7-42B6-B25D-D6EF1E26A1B5}" destId="{A178E4B4-97C4-4D65-8CD4-8F18F8BFDCA0}" srcOrd="0" destOrd="0" presId="urn:microsoft.com/office/officeart/2008/layout/VerticalCurvedList"/>
    <dgm:cxn modelId="{24E287ED-D2A2-45CA-A3AC-96424BD35429}" type="presParOf" srcId="{A178E4B4-97C4-4D65-8CD4-8F18F8BFDCA0}" destId="{D5A413A1-5F2F-4E9B-8756-8CC5F40931AD}" srcOrd="0" destOrd="0" presId="urn:microsoft.com/office/officeart/2008/layout/VerticalCurvedList"/>
    <dgm:cxn modelId="{EEC2E2CC-2050-4894-B70D-B9E63B729A15}" type="presParOf" srcId="{A178E4B4-97C4-4D65-8CD4-8F18F8BFDCA0}" destId="{3710DFB7-CF25-4910-8A52-69683A790CF0}" srcOrd="1" destOrd="0" presId="urn:microsoft.com/office/officeart/2008/layout/VerticalCurvedList"/>
    <dgm:cxn modelId="{F31635A1-68DB-43C1-BCAB-DC79044312E0}" type="presParOf" srcId="{A178E4B4-97C4-4D65-8CD4-8F18F8BFDCA0}" destId="{245172F9-C8B6-4868-9208-EB57CEBCA6FF}" srcOrd="2" destOrd="0" presId="urn:microsoft.com/office/officeart/2008/layout/VerticalCurvedList"/>
    <dgm:cxn modelId="{167B4FA2-0BDC-409A-93A1-43846FB99B08}" type="presParOf" srcId="{A178E4B4-97C4-4D65-8CD4-8F18F8BFDCA0}" destId="{036BF2C2-7AF0-43AF-AA01-54200E4DF705}" srcOrd="3" destOrd="0" presId="urn:microsoft.com/office/officeart/2008/layout/VerticalCurvedList"/>
    <dgm:cxn modelId="{CD3CE936-4096-4257-B07E-BD8039409E51}" type="presParOf" srcId="{46F28698-C0B7-42B6-B25D-D6EF1E26A1B5}" destId="{88926A13-5707-4B62-85F6-AB7FD54CFF6F}" srcOrd="1" destOrd="0" presId="urn:microsoft.com/office/officeart/2008/layout/VerticalCurvedList"/>
    <dgm:cxn modelId="{25AAB7BF-EF52-4B68-9D0B-526D35CA7E4F}" type="presParOf" srcId="{46F28698-C0B7-42B6-B25D-D6EF1E26A1B5}" destId="{01E7BCCD-6D8D-438E-A6E5-744559C285A7}" srcOrd="2" destOrd="0" presId="urn:microsoft.com/office/officeart/2008/layout/VerticalCurvedList"/>
    <dgm:cxn modelId="{3489E1DB-F5B8-4FBC-886D-12415029A40C}" type="presParOf" srcId="{01E7BCCD-6D8D-438E-A6E5-744559C285A7}" destId="{802673B3-A0E7-4B55-A180-D0CC1663B9F3}" srcOrd="0" destOrd="0" presId="urn:microsoft.com/office/officeart/2008/layout/VerticalCurvedList"/>
    <dgm:cxn modelId="{BB080FA8-05E6-45C6-9832-52217DC740A6}" type="presParOf" srcId="{46F28698-C0B7-42B6-B25D-D6EF1E26A1B5}" destId="{C79F29AE-5EE7-400F-B440-59C598FF5E86}" srcOrd="3" destOrd="0" presId="urn:microsoft.com/office/officeart/2008/layout/VerticalCurvedList"/>
    <dgm:cxn modelId="{D5F5B1FE-B22E-4128-A73E-42C22A897213}" type="presParOf" srcId="{46F28698-C0B7-42B6-B25D-D6EF1E26A1B5}" destId="{27572284-8A00-46AD-A508-29E8D15C2FE0}" srcOrd="4" destOrd="0" presId="urn:microsoft.com/office/officeart/2008/layout/VerticalCurvedList"/>
    <dgm:cxn modelId="{82DF732F-235C-48FE-936C-8518B2494938}" type="presParOf" srcId="{27572284-8A00-46AD-A508-29E8D15C2FE0}" destId="{4B6B8005-26A2-48AF-ADCB-168EE3DA7514}" srcOrd="0" destOrd="0" presId="urn:microsoft.com/office/officeart/2008/layout/VerticalCurvedList"/>
    <dgm:cxn modelId="{5D88BA33-93E6-4E26-BDD1-0349B602F9FC}" type="presParOf" srcId="{46F28698-C0B7-42B6-B25D-D6EF1E26A1B5}" destId="{604103EB-DAF5-40AF-8610-91B18F54CFA8}" srcOrd="5" destOrd="0" presId="urn:microsoft.com/office/officeart/2008/layout/VerticalCurvedList"/>
    <dgm:cxn modelId="{B21B801C-9E42-402B-92D2-DE6D1DB85A36}" type="presParOf" srcId="{46F28698-C0B7-42B6-B25D-D6EF1E26A1B5}" destId="{3BEBD927-077C-4F0D-9790-561D91D1442F}" srcOrd="6" destOrd="0" presId="urn:microsoft.com/office/officeart/2008/layout/VerticalCurvedList"/>
    <dgm:cxn modelId="{41F67DA2-DBD4-428C-A861-0D150B690576}" type="presParOf" srcId="{3BEBD927-077C-4F0D-9790-561D91D1442F}" destId="{94A2C86E-7B97-4BFB-A229-C2134B23EFC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5CABF-9938-4BCF-A6E1-BB10BFE3BD61}">
      <dsp:nvSpPr>
        <dsp:cNvPr id="0" name=""/>
        <dsp:cNvSpPr/>
      </dsp:nvSpPr>
      <dsp:spPr>
        <a:xfrm>
          <a:off x="0" y="0"/>
          <a:ext cx="7143672" cy="12331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Provides better opportunities for officials to see space between opponents</a:t>
          </a:r>
        </a:p>
      </dsp:txBody>
      <dsp:txXfrm>
        <a:off x="60199" y="60199"/>
        <a:ext cx="7023274" cy="1112781"/>
      </dsp:txXfrm>
    </dsp:sp>
    <dsp:sp modelId="{1FC6D1D8-6FAB-4A5E-9296-981F3A047872}">
      <dsp:nvSpPr>
        <dsp:cNvPr id="0" name=""/>
        <dsp:cNvSpPr/>
      </dsp:nvSpPr>
      <dsp:spPr>
        <a:xfrm>
          <a:off x="0" y="1422363"/>
          <a:ext cx="7143672" cy="12331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Provides better opportunities for officials to see space between opponents</a:t>
          </a:r>
        </a:p>
      </dsp:txBody>
      <dsp:txXfrm>
        <a:off x="60199" y="1482562"/>
        <a:ext cx="7023274" cy="1112781"/>
      </dsp:txXfrm>
    </dsp:sp>
    <dsp:sp modelId="{57615616-4770-49AC-9434-FEB9B7BBA32C}">
      <dsp:nvSpPr>
        <dsp:cNvPr id="0" name=""/>
        <dsp:cNvSpPr/>
      </dsp:nvSpPr>
      <dsp:spPr>
        <a:xfrm>
          <a:off x="0" y="2832994"/>
          <a:ext cx="7143672" cy="12331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Allows officiating team to see the game from multiple changing angles</a:t>
          </a:r>
        </a:p>
      </dsp:txBody>
      <dsp:txXfrm>
        <a:off x="60199" y="2893193"/>
        <a:ext cx="7023274" cy="111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998F4-2D79-4F07-A08B-8BDFD8EACAFE}">
      <dsp:nvSpPr>
        <dsp:cNvPr id="0" name=""/>
        <dsp:cNvSpPr/>
      </dsp:nvSpPr>
      <dsp:spPr>
        <a:xfrm>
          <a:off x="741555" y="0"/>
          <a:ext cx="8404296" cy="52890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884C3-C394-48E7-816F-423DDC882C77}">
      <dsp:nvSpPr>
        <dsp:cNvPr id="0" name=""/>
        <dsp:cNvSpPr/>
      </dsp:nvSpPr>
      <dsp:spPr>
        <a:xfrm>
          <a:off x="2917035" y="1602857"/>
          <a:ext cx="2709486" cy="2115620"/>
        </a:xfrm>
        <a:prstGeom prst="roundRect">
          <a:avLst/>
        </a:prstGeom>
        <a:solidFill>
          <a:schemeClr val="bg2">
            <a:lumMod val="40000"/>
            <a:lumOff val="6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rgbClr val="003E7E"/>
              </a:solidFill>
            </a:rPr>
            <a:t>Seeing the big picture vs. the  small picture</a:t>
          </a:r>
        </a:p>
      </dsp:txBody>
      <dsp:txXfrm>
        <a:off x="3020311" y="1706133"/>
        <a:ext cx="2502934" cy="1909068"/>
      </dsp:txXfrm>
    </dsp:sp>
    <dsp:sp modelId="{744AC358-0E0B-48ED-B3D9-22AF69DA9F42}">
      <dsp:nvSpPr>
        <dsp:cNvPr id="0" name=""/>
        <dsp:cNvSpPr/>
      </dsp:nvSpPr>
      <dsp:spPr>
        <a:xfrm>
          <a:off x="5808528" y="1602857"/>
          <a:ext cx="2563508" cy="2115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Better game management</a:t>
          </a:r>
        </a:p>
      </dsp:txBody>
      <dsp:txXfrm>
        <a:off x="5911804" y="1706133"/>
        <a:ext cx="2356956" cy="1909068"/>
      </dsp:txXfrm>
    </dsp:sp>
    <dsp:sp modelId="{2B864F1E-7F59-44D5-A77D-09CDB7BA291B}">
      <dsp:nvSpPr>
        <dsp:cNvPr id="0" name=""/>
        <dsp:cNvSpPr/>
      </dsp:nvSpPr>
      <dsp:spPr>
        <a:xfrm>
          <a:off x="0" y="1636770"/>
          <a:ext cx="2663059" cy="211562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More thorough foul recognition</a:t>
          </a:r>
        </a:p>
      </dsp:txBody>
      <dsp:txXfrm>
        <a:off x="103276" y="1740046"/>
        <a:ext cx="2456507" cy="1909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0DFB7-CF25-4910-8A52-69683A790CF0}">
      <dsp:nvSpPr>
        <dsp:cNvPr id="0" name=""/>
        <dsp:cNvSpPr/>
      </dsp:nvSpPr>
      <dsp:spPr>
        <a:xfrm>
          <a:off x="-4999493" y="-850216"/>
          <a:ext cx="6612158" cy="6612158"/>
        </a:xfrm>
        <a:prstGeom prst="blockArc">
          <a:avLst>
            <a:gd name="adj1" fmla="val 18900000"/>
            <a:gd name="adj2" fmla="val 2700000"/>
            <a:gd name="adj3" fmla="val 32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926A13-5707-4B62-85F6-AB7FD54CFF6F}">
      <dsp:nvSpPr>
        <dsp:cNvPr id="0" name=""/>
        <dsp:cNvSpPr/>
      </dsp:nvSpPr>
      <dsp:spPr>
        <a:xfrm>
          <a:off x="1393658" y="496172"/>
          <a:ext cx="6020939" cy="9823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736" tIns="55880" rIns="55880" bIns="55880" numCol="1" spcCol="1270" anchor="t" anchorCtr="0">
          <a:noAutofit/>
        </a:bodyPr>
        <a:lstStyle/>
        <a:p>
          <a:pPr marL="0" lvl="0" indent="0" algn="l" defTabSz="977900" rtl="0">
            <a:lnSpc>
              <a:spcPct val="90000"/>
            </a:lnSpc>
            <a:spcBef>
              <a:spcPct val="0"/>
            </a:spcBef>
            <a:spcAft>
              <a:spcPct val="35000"/>
            </a:spcAft>
            <a:buNone/>
          </a:pPr>
          <a:r>
            <a:rPr lang="en-US" sz="2200" kern="1200" dirty="0"/>
            <a:t>Shared Areas</a:t>
          </a:r>
        </a:p>
        <a:p>
          <a:pPr marL="171450" lvl="1" indent="-171450" algn="l" defTabSz="711200" rtl="0">
            <a:lnSpc>
              <a:spcPct val="90000"/>
            </a:lnSpc>
            <a:spcBef>
              <a:spcPct val="0"/>
            </a:spcBef>
            <a:spcAft>
              <a:spcPct val="15000"/>
            </a:spcAft>
            <a:buChar char="•"/>
          </a:pPr>
          <a:r>
            <a:rPr lang="en-US" sz="1600" kern="1200" dirty="0"/>
            <a:t>In the CSA, 8M, Between C and Trail</a:t>
          </a:r>
        </a:p>
      </dsp:txBody>
      <dsp:txXfrm>
        <a:off x="1393658" y="496172"/>
        <a:ext cx="6020939" cy="982345"/>
      </dsp:txXfrm>
    </dsp:sp>
    <dsp:sp modelId="{802673B3-A0E7-4B55-A180-D0CC1663B9F3}">
      <dsp:nvSpPr>
        <dsp:cNvPr id="0" name=""/>
        <dsp:cNvSpPr/>
      </dsp:nvSpPr>
      <dsp:spPr>
        <a:xfrm>
          <a:off x="505800" y="303188"/>
          <a:ext cx="1227931" cy="12279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9F29AE-5EE7-400F-B440-59C598FF5E86}">
      <dsp:nvSpPr>
        <dsp:cNvPr id="0" name=""/>
        <dsp:cNvSpPr/>
      </dsp:nvSpPr>
      <dsp:spPr>
        <a:xfrm>
          <a:off x="1324820" y="1841710"/>
          <a:ext cx="6129589" cy="11028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736" tIns="55880" rIns="55880" bIns="55880" numCol="1" spcCol="1270" anchor="t" anchorCtr="0">
          <a:noAutofit/>
        </a:bodyPr>
        <a:lstStyle/>
        <a:p>
          <a:pPr marL="0" lvl="0" indent="0" algn="l" defTabSz="977900" rtl="0">
            <a:lnSpc>
              <a:spcPct val="90000"/>
            </a:lnSpc>
            <a:spcBef>
              <a:spcPct val="0"/>
            </a:spcBef>
            <a:spcAft>
              <a:spcPct val="35000"/>
            </a:spcAft>
            <a:buNone/>
          </a:pPr>
          <a:r>
            <a:rPr lang="en-US" sz="2200" kern="1200" dirty="0"/>
            <a:t>Communicating with The Crew</a:t>
          </a:r>
        </a:p>
        <a:p>
          <a:pPr marL="171450" lvl="1" indent="-171450" algn="l" defTabSz="711200" rtl="0">
            <a:lnSpc>
              <a:spcPct val="90000"/>
            </a:lnSpc>
            <a:spcBef>
              <a:spcPct val="0"/>
            </a:spcBef>
            <a:spcAft>
              <a:spcPct val="15000"/>
            </a:spcAft>
            <a:buChar char="•"/>
          </a:pPr>
          <a:r>
            <a:rPr lang="en-US" sz="1600" kern="1200" dirty="0"/>
            <a:t>Before starting, after goals, players down</a:t>
          </a:r>
        </a:p>
      </dsp:txBody>
      <dsp:txXfrm>
        <a:off x="1324820" y="1841710"/>
        <a:ext cx="6129589" cy="1102878"/>
      </dsp:txXfrm>
    </dsp:sp>
    <dsp:sp modelId="{4B6B8005-26A2-48AF-ADCB-168EE3DA7514}">
      <dsp:nvSpPr>
        <dsp:cNvPr id="0" name=""/>
        <dsp:cNvSpPr/>
      </dsp:nvSpPr>
      <dsp:spPr>
        <a:xfrm>
          <a:off x="708986" y="1725476"/>
          <a:ext cx="1227931" cy="12279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4103EB-DAF5-40AF-8610-91B18F54CFA8}">
      <dsp:nvSpPr>
        <dsp:cNvPr id="0" name=""/>
        <dsp:cNvSpPr/>
      </dsp:nvSpPr>
      <dsp:spPr>
        <a:xfrm>
          <a:off x="1055779" y="3326662"/>
          <a:ext cx="6358818" cy="9823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9736" tIns="55880" rIns="55880" bIns="55880" numCol="1" spcCol="1270" anchor="t" anchorCtr="0">
          <a:noAutofit/>
        </a:bodyPr>
        <a:lstStyle/>
        <a:p>
          <a:pPr marL="0" lvl="0" indent="0" algn="l" defTabSz="977900" rtl="0">
            <a:lnSpc>
              <a:spcPct val="90000"/>
            </a:lnSpc>
            <a:spcBef>
              <a:spcPct val="0"/>
            </a:spcBef>
            <a:spcAft>
              <a:spcPct val="35000"/>
            </a:spcAft>
            <a:buNone/>
          </a:pPr>
          <a:r>
            <a:rPr lang="en-US" sz="2200" kern="1200" dirty="0"/>
            <a:t>Coach Communication</a:t>
          </a:r>
        </a:p>
        <a:p>
          <a:pPr marL="171450" lvl="1" indent="-171450" algn="l" defTabSz="711200" rtl="0">
            <a:lnSpc>
              <a:spcPct val="90000"/>
            </a:lnSpc>
            <a:spcBef>
              <a:spcPct val="0"/>
            </a:spcBef>
            <a:spcAft>
              <a:spcPct val="15000"/>
            </a:spcAft>
            <a:buChar char="•"/>
          </a:pPr>
          <a:r>
            <a:rPr lang="en-US" sz="1600" kern="1200" dirty="0"/>
            <a:t>Pre-game, Halftime/TO, Unruly coach(</a:t>
          </a:r>
          <a:r>
            <a:rPr lang="en-US" sz="1600" kern="1200" dirty="0" err="1"/>
            <a:t>es</a:t>
          </a:r>
          <a:r>
            <a:rPr lang="en-US" sz="1600" kern="1200" dirty="0"/>
            <a:t>)</a:t>
          </a:r>
        </a:p>
      </dsp:txBody>
      <dsp:txXfrm>
        <a:off x="1055779" y="3326662"/>
        <a:ext cx="6358818" cy="982345"/>
      </dsp:txXfrm>
    </dsp:sp>
    <dsp:sp modelId="{94A2C86E-7B97-4BFB-A229-C2134B23EFC7}">
      <dsp:nvSpPr>
        <dsp:cNvPr id="0" name=""/>
        <dsp:cNvSpPr/>
      </dsp:nvSpPr>
      <dsp:spPr>
        <a:xfrm>
          <a:off x="505800" y="3203869"/>
          <a:ext cx="1227931" cy="12279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10/6/23</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BB09-9E0A-4721-B90C-F5DAC0026E99}" type="datetimeFigureOut">
              <a:rPr lang="en-US" smtClean="0"/>
              <a:t>10/6/23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716FC-8EDB-41AA-8CE4-CA351EA7E723}" type="slidenum">
              <a:rPr lang="en-US" smtClean="0"/>
              <a:t>‹#›</a:t>
            </a:fld>
            <a:endParaRPr lang="en-US"/>
          </a:p>
        </p:txBody>
      </p:sp>
    </p:spTree>
    <p:extLst>
      <p:ext uri="{BB962C8B-B14F-4D97-AF65-F5344CB8AC3E}">
        <p14:creationId xmlns:p14="http://schemas.microsoft.com/office/powerpoint/2010/main" val="34082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purpose</a:t>
            </a:r>
            <a:r>
              <a:rPr lang="en-US" baseline="0" dirty="0"/>
              <a:t> of using 3-person officiating crews is to add another dimension to the game, allowing officials to be in the best position to make the calls, and to make the game safer.</a:t>
            </a:r>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2</a:t>
            </a:fld>
            <a:endParaRPr lang="en-US"/>
          </a:p>
        </p:txBody>
      </p:sp>
    </p:spTree>
    <p:extLst>
      <p:ext uri="{BB962C8B-B14F-4D97-AF65-F5344CB8AC3E}">
        <p14:creationId xmlns:p14="http://schemas.microsoft.com/office/powerpoint/2010/main" val="412373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Picture </a:t>
            </a:r>
            <a:r>
              <a:rPr lang="en-US" dirty="0"/>
              <a:t>is</a:t>
            </a:r>
            <a:r>
              <a:rPr lang="en-US" baseline="0" dirty="0"/>
              <a:t> y</a:t>
            </a:r>
            <a:r>
              <a:rPr lang="en-US" dirty="0"/>
              <a:t>our focus as a single</a:t>
            </a:r>
            <a:r>
              <a:rPr lang="en-US" baseline="0" dirty="0"/>
              <a:t> official. The Bigger Picture should give you a wider view of the action around the ball.</a:t>
            </a:r>
          </a:p>
          <a:p>
            <a:endParaRPr lang="en-US" baseline="0" dirty="0"/>
          </a:p>
          <a:p>
            <a:r>
              <a:rPr lang="en-US" dirty="0"/>
              <a:t>Notice the difference</a:t>
            </a:r>
            <a:r>
              <a:rPr lang="en-US" baseline="0" dirty="0"/>
              <a:t> between the width of vision and game coverage on each picture.  On the left, the official is focused on the ball and the two players.  </a:t>
            </a:r>
            <a:r>
              <a:rPr lang="en-US" b="1" baseline="0" dirty="0"/>
              <a:t>(click)</a:t>
            </a:r>
            <a:endParaRPr lang="en-US" baseline="0" dirty="0"/>
          </a:p>
          <a:p>
            <a:r>
              <a:rPr lang="en-US" baseline="0" dirty="0"/>
              <a:t>On the right, the officials can see a wider frame and have a better understanding of what the player with the ball is doing but also what the players nearby are doing. </a:t>
            </a:r>
            <a:r>
              <a:rPr lang="en-US" b="1" baseline="0" dirty="0"/>
              <a:t>(click)</a:t>
            </a:r>
          </a:p>
          <a:p>
            <a:r>
              <a:rPr lang="en-US" baseline="0" dirty="0"/>
              <a:t>And with an additional set of eyes, we as a crew can add </a:t>
            </a:r>
            <a:r>
              <a:rPr lang="en-US" u="sng" baseline="0" dirty="0"/>
              <a:t>even more visual awareness and help with the play around the ball. </a:t>
            </a:r>
          </a:p>
          <a:p>
            <a:endParaRPr lang="en-US" u="sng" baseline="0" dirty="0"/>
          </a:p>
          <a:p>
            <a:r>
              <a:rPr lang="en-US" baseline="0" dirty="0"/>
              <a:t>Our bigger picture here demonstrates that while one official is on-ball , the other will be able to see those off ball fouls that might be overlooked/missed in the 2-person system.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11</a:t>
            </a:fld>
            <a:endParaRPr lang="en-US"/>
          </a:p>
        </p:txBody>
      </p:sp>
    </p:spTree>
    <p:extLst>
      <p:ext uri="{BB962C8B-B14F-4D97-AF65-F5344CB8AC3E}">
        <p14:creationId xmlns:p14="http://schemas.microsoft.com/office/powerpoint/2010/main" val="175548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calls boundary balls? The Lead (A or B) will have the end line boundary on their end of the field and share the sideline on her side of the field. </a:t>
            </a:r>
            <a:r>
              <a:rPr lang="en-US" b="1" dirty="0"/>
              <a:t>(click)</a:t>
            </a:r>
            <a:endParaRPr lang="en-US" baseline="0" dirty="0"/>
          </a:p>
          <a:p>
            <a:endParaRPr lang="en-US" dirty="0"/>
          </a:p>
          <a:p>
            <a:r>
              <a:rPr lang="en-US" dirty="0"/>
              <a:t>C will have the entire sideline on the far side of the field and will assist each Lead</a:t>
            </a:r>
            <a:r>
              <a:rPr lang="en-US" baseline="0" dirty="0"/>
              <a:t> </a:t>
            </a:r>
            <a:r>
              <a:rPr lang="en-US" dirty="0"/>
              <a:t>with the area called the ‘coffin corner.’ </a:t>
            </a:r>
            <a:r>
              <a:rPr lang="en-US" b="1" dirty="0"/>
              <a:t>(click) </a:t>
            </a:r>
            <a:r>
              <a:rPr lang="en-US" b="0" dirty="0"/>
              <a:t>This is the corner at Lead’s end of the field, but farthest from them (and closer to the C official.)</a:t>
            </a:r>
            <a:endParaRPr lang="en-US" dirty="0"/>
          </a:p>
          <a:p>
            <a:endParaRPr lang="en-US" baseline="0" dirty="0"/>
          </a:p>
          <a:p>
            <a:r>
              <a:rPr lang="en-US" baseline="0" dirty="0"/>
              <a:t>The Deep Trail (A or B) will be responsible to move to the  sideline to assist the Lead with calls headed to their sideline. If the Deep Trail moves to cover this call, the Lead can stay in closer proximity to the goal and be in position to make a call should a quick pass put the ball in the CSA.</a:t>
            </a:r>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12</a:t>
            </a:fld>
            <a:endParaRPr lang="en-US"/>
          </a:p>
        </p:txBody>
      </p:sp>
    </p:spTree>
    <p:extLst>
      <p:ext uri="{BB962C8B-B14F-4D97-AF65-F5344CB8AC3E}">
        <p14:creationId xmlns:p14="http://schemas.microsoft.com/office/powerpoint/2010/main" val="4530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 always administers the draw. </a:t>
            </a:r>
            <a:r>
              <a:rPr lang="en-US" b="1" dirty="0"/>
              <a:t>(click)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and B are watching both the players on the circle for early entry or off-ball fouls and the players on the restraining line who cannot cross until the officials’ signal “possession.”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What are the A and B officials looking for prior to releasing C to initiate the draw? (counting the number of players – up to 12 – that are on the field and that no more than three from each team are between the RLs)</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How should A and B manage substitutes? (Hold hand in the air to indicate play cannot begin until all substitutes have entered the field.  Reminder: no subs once official’s hands are on the sticks.)</a:t>
            </a:r>
          </a:p>
        </p:txBody>
      </p:sp>
      <p:sp>
        <p:nvSpPr>
          <p:cNvPr id="4" name="Slide Number Placeholder 3"/>
          <p:cNvSpPr>
            <a:spLocks noGrp="1"/>
          </p:cNvSpPr>
          <p:nvPr>
            <p:ph type="sldNum" sz="quarter" idx="10"/>
          </p:nvPr>
        </p:nvSpPr>
        <p:spPr/>
        <p:txBody>
          <a:bodyPr/>
          <a:lstStyle/>
          <a:p>
            <a:fld id="{7D0716FC-8EDB-41AA-8CE4-CA351EA7E723}" type="slidenum">
              <a:rPr lang="en-US" smtClean="0"/>
              <a:t>13</a:t>
            </a:fld>
            <a:endParaRPr lang="en-US"/>
          </a:p>
        </p:txBody>
      </p:sp>
    </p:spTree>
    <p:extLst>
      <p:ext uri="{BB962C8B-B14F-4D97-AF65-F5344CB8AC3E}">
        <p14:creationId xmlns:p14="http://schemas.microsoft.com/office/powerpoint/2010/main" val="319066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 Draw scenarios:</a:t>
            </a:r>
          </a:p>
          <a:p>
            <a:endParaRPr lang="en-US" dirty="0"/>
          </a:p>
          <a:p>
            <a:r>
              <a:rPr lang="en-US" dirty="0"/>
              <a:t>What if </a:t>
            </a:r>
            <a:r>
              <a:rPr lang="en-US" strike="noStrike" dirty="0">
                <a:solidFill>
                  <a:schemeClr val="bg1"/>
                </a:solidFill>
              </a:rPr>
              <a:t>both players draw illegally</a:t>
            </a:r>
            <a:r>
              <a:rPr lang="en-US" dirty="0"/>
              <a:t>? Where does the ball go for the restart? </a:t>
            </a:r>
            <a:r>
              <a:rPr lang="en-US" baseline="0" dirty="0"/>
              <a:t> </a:t>
            </a:r>
            <a:r>
              <a:rPr lang="en-US" dirty="0"/>
              <a:t> </a:t>
            </a:r>
            <a:r>
              <a:rPr lang="en-US" i="1" dirty="0"/>
              <a:t>(C will call time out and re-draw.)</a:t>
            </a:r>
          </a:p>
          <a:p>
            <a:endParaRPr lang="en-US" dirty="0"/>
          </a:p>
          <a:p>
            <a:r>
              <a:rPr lang="en-US" dirty="0"/>
              <a:t>What</a:t>
            </a:r>
            <a:r>
              <a:rPr lang="en-US" baseline="0" dirty="0"/>
              <a:t> if a RL push foul occurs? </a:t>
            </a:r>
            <a:r>
              <a:rPr lang="en-US" b="1" baseline="0" dirty="0"/>
              <a:t>(click) </a:t>
            </a:r>
            <a:r>
              <a:rPr lang="en-US" baseline="0" dirty="0"/>
              <a:t>Where is the restart? </a:t>
            </a:r>
            <a:r>
              <a:rPr lang="en-US" i="1" baseline="0" dirty="0"/>
              <a:t>(at the spot of the ball – self-start allowed)</a:t>
            </a:r>
          </a:p>
          <a:p>
            <a:endParaRPr lang="en-US" i="1" baseline="0" dirty="0"/>
          </a:p>
          <a:p>
            <a:r>
              <a:rPr lang="en-US" baseline="0" dirty="0"/>
              <a:t>What if the Red team draws illegally but the Blue team commits a push foul on the circle at the same time? </a:t>
            </a:r>
            <a:r>
              <a:rPr lang="en-US" b="1" baseline="0" dirty="0"/>
              <a:t>(click) </a:t>
            </a:r>
            <a:r>
              <a:rPr lang="en-US" i="1" baseline="0" dirty="0"/>
              <a:t>(Offsetting fouls. Time Out. AP at the spot of the ball. No self-start allowed.  All players (other than the ball carrier and the offender) may move freely as long as they are at least 4m away from restart)</a:t>
            </a:r>
          </a:p>
          <a:p>
            <a:endParaRPr lang="en-US" baseline="0" dirty="0"/>
          </a:p>
          <a:p>
            <a:r>
              <a:rPr lang="en-US" baseline="0" dirty="0"/>
              <a:t>In these scenarios, the official </a:t>
            </a:r>
            <a:r>
              <a:rPr lang="en-US" u="none" baseline="0" dirty="0"/>
              <a:t>managing t</a:t>
            </a:r>
            <a:r>
              <a:rPr lang="en-US" baseline="0" dirty="0"/>
              <a:t>he restart will depend on which way the ball is headed. Why? </a:t>
            </a:r>
            <a:r>
              <a:rPr lang="en-US" i="1" baseline="0" dirty="0"/>
              <a:t>(New Lead official may need to get ahead of play, so Deep Trail </a:t>
            </a:r>
            <a:r>
              <a:rPr lang="en-US" i="1" baseline="0" dirty="0" err="1"/>
              <a:t>fficial</a:t>
            </a:r>
            <a:r>
              <a:rPr lang="en-US" i="1" baseline="0" dirty="0"/>
              <a:t> can manage restart on their side of the field or C can manage if ball is in center of field.)</a:t>
            </a:r>
            <a:endParaRPr lang="en-US" i="1" dirty="0"/>
          </a:p>
        </p:txBody>
      </p:sp>
      <p:sp>
        <p:nvSpPr>
          <p:cNvPr id="4" name="Slide Number Placeholder 3"/>
          <p:cNvSpPr>
            <a:spLocks noGrp="1"/>
          </p:cNvSpPr>
          <p:nvPr>
            <p:ph type="sldNum" sz="quarter" idx="10"/>
          </p:nvPr>
        </p:nvSpPr>
        <p:spPr/>
        <p:txBody>
          <a:bodyPr/>
          <a:lstStyle/>
          <a:p>
            <a:fld id="{7D0716FC-8EDB-41AA-8CE4-CA351EA7E723}" type="slidenum">
              <a:rPr lang="en-US" smtClean="0"/>
              <a:t>14</a:t>
            </a:fld>
            <a:endParaRPr lang="en-US"/>
          </a:p>
        </p:txBody>
      </p:sp>
    </p:spTree>
    <p:extLst>
      <p:ext uri="{BB962C8B-B14F-4D97-AF65-F5344CB8AC3E}">
        <p14:creationId xmlns:p14="http://schemas.microsoft.com/office/powerpoint/2010/main" val="28125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t>
            </a:r>
            <a:r>
              <a:rPr lang="en-US" baseline="0" dirty="0"/>
              <a:t>will administer penalties their third of the field (lengthwise).  In this situation, C will manage the penalty administration </a:t>
            </a:r>
            <a:r>
              <a:rPr lang="en-US" b="1" baseline="0" dirty="0"/>
              <a:t>(click).  </a:t>
            </a:r>
            <a:r>
              <a:rPr lang="en-US" b="0" baseline="0" dirty="0"/>
              <a:t> This gives</a:t>
            </a:r>
            <a:r>
              <a:rPr lang="en-US" baseline="0" dirty="0"/>
              <a:t> </a:t>
            </a:r>
            <a:r>
              <a:rPr lang="en-US" strike="noStrike" baseline="0" dirty="0"/>
              <a:t>B the opportunity to</a:t>
            </a:r>
            <a:r>
              <a:rPr lang="en-US" baseline="0" dirty="0"/>
              <a:t> get ahead of play and have the play transition into their CSA as the ball comes down the field.  </a:t>
            </a:r>
          </a:p>
          <a:p>
            <a:endParaRPr lang="en-US" baseline="0" dirty="0"/>
          </a:p>
          <a:p>
            <a:r>
              <a:rPr lang="en-US" baseline="0" dirty="0">
                <a:highlight>
                  <a:srgbClr val="FFFF00"/>
                </a:highlight>
              </a:rPr>
              <a:t>B will move forward. A </a:t>
            </a:r>
            <a:r>
              <a:rPr lang="en-US" baseline="0" dirty="0"/>
              <a:t>should begin to get a count for players over the Restraining Line to be sure no one from the Attack team goes offside. A should also watch that defenders pressuring the ball at the RL do not go offside as well.</a:t>
            </a:r>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15</a:t>
            </a:fld>
            <a:endParaRPr lang="en-US"/>
          </a:p>
        </p:txBody>
      </p:sp>
    </p:spTree>
    <p:extLst>
      <p:ext uri="{BB962C8B-B14F-4D97-AF65-F5344CB8AC3E}">
        <p14:creationId xmlns:p14="http://schemas.microsoft.com/office/powerpoint/2010/main" val="417410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fouls occur on the A/B side in transition, the new Trail should come up and release the Lead. This procedure is used on fouls</a:t>
            </a:r>
            <a:r>
              <a:rPr lang="en-US" baseline="0" dirty="0"/>
              <a:t> in the midfield as well as sideline boundary calls.</a:t>
            </a:r>
          </a:p>
          <a:p>
            <a:endParaRPr lang="en-US" baseline="0" dirty="0"/>
          </a:p>
          <a:p>
            <a:r>
              <a:rPr lang="en-US" baseline="0" dirty="0"/>
              <a:t>In this situation, B has made the call. A must be engaged in play and immediately move to manage the restart as B moves to get into position to receive play. </a:t>
            </a:r>
          </a:p>
          <a:p>
            <a:endParaRPr lang="en-US" baseline="0" dirty="0"/>
          </a:p>
          <a:p>
            <a:r>
              <a:rPr lang="en-US" baseline="0" dirty="0"/>
              <a:t>The C official in this scenario should have a player count for the </a:t>
            </a:r>
            <a:r>
              <a:rPr lang="en-US" strike="noStrike" baseline="0" dirty="0"/>
              <a:t>offside.</a:t>
            </a:r>
            <a:r>
              <a:rPr lang="en-US" baseline="0" dirty="0"/>
              <a:t> If A and B are focused on ball and the ball is transitioning into one end or the other, C should pick up the restraining line responsibilities.</a:t>
            </a:r>
            <a:endParaRPr lang="it-IT"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16</a:t>
            </a:fld>
            <a:endParaRPr lang="en-US"/>
          </a:p>
        </p:txBody>
      </p:sp>
    </p:spTree>
    <p:extLst>
      <p:ext uri="{BB962C8B-B14F-4D97-AF65-F5344CB8AC3E}">
        <p14:creationId xmlns:p14="http://schemas.microsoft.com/office/powerpoint/2010/main" val="2261082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Ball is center for a restart.  Who manages the restart? </a:t>
            </a:r>
            <a:r>
              <a:rPr lang="it-IT" b="1" dirty="0"/>
              <a:t>(click) </a:t>
            </a:r>
            <a:r>
              <a:rPr lang="it-IT" i="1" dirty="0"/>
              <a:t>IT DEPENDS!</a:t>
            </a:r>
            <a:endParaRPr lang="it-IT" dirty="0"/>
          </a:p>
          <a:p>
            <a:endParaRPr lang="it-IT" dirty="0"/>
          </a:p>
          <a:p>
            <a:r>
              <a:rPr lang="it-IT" dirty="0"/>
              <a:t>Ask yourself these questions: Where is the ball is going?  How</a:t>
            </a:r>
            <a:r>
              <a:rPr lang="it-IT" baseline="0" dirty="0"/>
              <a:t> are the other players positioned? </a:t>
            </a:r>
          </a:p>
          <a:p>
            <a:endParaRPr lang="it-IT" baseline="0" dirty="0"/>
          </a:p>
          <a:p>
            <a:r>
              <a:rPr lang="it-IT" baseline="0" dirty="0"/>
              <a:t>How have the teams been playing? If it is very physical game, you may need to stay closer to play to catch body fouls, etc.</a:t>
            </a:r>
          </a:p>
          <a:p>
            <a:endParaRPr lang="it-IT" baseline="0" dirty="0"/>
          </a:p>
          <a:p>
            <a:r>
              <a:rPr lang="it-IT" baseline="0" dirty="0" err="1"/>
              <a:t>Depending</a:t>
            </a:r>
            <a:r>
              <a:rPr lang="it-IT" baseline="0" dirty="0"/>
              <a:t> on which way the ball is heading, the Trail and C need to be aware of the restraining line count and be prepared to call offsides, if necessary.</a:t>
            </a:r>
            <a:endParaRPr lang="it-IT"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17</a:t>
            </a:fld>
            <a:endParaRPr lang="en-US"/>
          </a:p>
        </p:txBody>
      </p:sp>
    </p:spTree>
    <p:extLst>
      <p:ext uri="{BB962C8B-B14F-4D97-AF65-F5344CB8AC3E}">
        <p14:creationId xmlns:p14="http://schemas.microsoft.com/office/powerpoint/2010/main" val="179149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looking at play inside the CSA.</a:t>
            </a:r>
          </a:p>
          <a:p>
            <a:endParaRPr lang="en-US" baseline="0" dirty="0"/>
          </a:p>
          <a:p>
            <a:r>
              <a:rPr lang="en-US" baseline="0" dirty="0"/>
              <a:t>Each official will always move in RELATION to the location of the ball – if the ball is moving, the officials are moving. </a:t>
            </a:r>
          </a:p>
          <a:p>
            <a:endParaRPr lang="en-US" baseline="0" dirty="0"/>
          </a:p>
          <a:p>
            <a:r>
              <a:rPr lang="en-US" baseline="0" dirty="0"/>
              <a:t>When the ball is on C’s side, C will cover Shooting Space AND watch for on-ball fouls. The Deep Trail (A) is off-ball while the Lead (B) is on a High Tangent to the ball.</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When the ball transitions to the other side of the CSA, the C official watches for off-ball fouls. The Deep Trail (A) is watching for Shooting Space while the Lead (B) moves to a Low Tangent.</a:t>
            </a:r>
          </a:p>
          <a:p>
            <a:endParaRPr lang="en-US" baseline="0" dirty="0"/>
          </a:p>
          <a:p>
            <a:r>
              <a:rPr lang="en-US" baseline="0" dirty="0"/>
              <a:t>Each official’s responsibilities may change when the ball moves within the CSA. </a:t>
            </a:r>
          </a:p>
          <a:p>
            <a:endParaRPr lang="en-US" baseline="0" dirty="0"/>
          </a:p>
          <a:p>
            <a:r>
              <a:rPr lang="en-US" baseline="0" dirty="0"/>
              <a:t>For example: the Shooting Space call will move from C’s responsibility to Deep Trail’s responsibility as the ball moves across the CSA</a:t>
            </a:r>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18</a:t>
            </a:fld>
            <a:endParaRPr lang="en-US"/>
          </a:p>
        </p:txBody>
      </p:sp>
    </p:spTree>
    <p:extLst>
      <p:ext uri="{BB962C8B-B14F-4D97-AF65-F5344CB8AC3E}">
        <p14:creationId xmlns:p14="http://schemas.microsoft.com/office/powerpoint/2010/main" val="332988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Lead’s movement will be dictated by the ball. </a:t>
            </a:r>
            <a:r>
              <a:rPr lang="en-US" b="1" dirty="0"/>
              <a:t>(click)</a:t>
            </a:r>
          </a:p>
          <a:p>
            <a:r>
              <a:rPr lang="en-US" dirty="0"/>
              <a:t>Lead moves on tangent with the ball (creating a 90-degree angle between the ball and the goal circle).  In terms of quadrants, Lead is always one quadrant away from the ball. </a:t>
            </a:r>
          </a:p>
          <a:p>
            <a:r>
              <a:rPr lang="en-US" b="1" dirty="0"/>
              <a:t>(Click)</a:t>
            </a:r>
            <a:endParaRPr lang="en-US" dirty="0"/>
          </a:p>
          <a:p>
            <a:endParaRPr lang="en-US" dirty="0"/>
          </a:p>
          <a:p>
            <a:r>
              <a:rPr lang="en-US" dirty="0"/>
              <a:t>When the ball is below the goal line, the Lead official moves below as well.  As the ball moves back up, the Lead moves in the same direction.</a:t>
            </a:r>
          </a:p>
          <a:p>
            <a:endParaRPr lang="en-US" dirty="0"/>
          </a:p>
          <a:p>
            <a:r>
              <a:rPr lang="en-US" dirty="0"/>
              <a:t>When the ball is below the goal line and the attack player is moving around the goal circle </a:t>
            </a:r>
            <a:r>
              <a:rPr lang="en-US" b="1" dirty="0"/>
              <a:t>(click) </a:t>
            </a:r>
            <a:r>
              <a:rPr lang="en-US" dirty="0"/>
              <a:t>towards the Lead, the Lead will drop below the GLE and allow the ball to pass in front of her and then quickly get back on tangent with the ball.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19</a:t>
            </a:fld>
            <a:endParaRPr lang="en-US"/>
          </a:p>
        </p:txBody>
      </p:sp>
    </p:spTree>
    <p:extLst>
      <p:ext uri="{BB962C8B-B14F-4D97-AF65-F5344CB8AC3E}">
        <p14:creationId xmlns:p14="http://schemas.microsoft.com/office/powerpoint/2010/main" val="4246179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animation starts automatically)</a:t>
            </a:r>
          </a:p>
          <a:p>
            <a:endParaRPr lang="en-US" i="1" dirty="0"/>
          </a:p>
          <a:p>
            <a:r>
              <a:rPr lang="en-US" dirty="0"/>
              <a:t>C’s movement is dictated by Lead’s movement and the movement of the ball.  If the ball is on C’s side, Lead will move to a high tangent and C will move toward the sideline.  As the ball moves back towards center, Lead will drop lower and C will move higher.</a:t>
            </a:r>
          </a:p>
          <a:p>
            <a:endParaRPr lang="en-US" dirty="0"/>
          </a:p>
          <a:p>
            <a:r>
              <a:rPr lang="en-US" dirty="0"/>
              <a:t>C will allow the ball to pass in front of her and then adjust to see the space between the players.  C must also be aware of defensive players in the arc in order to accurately call shooting space on C’s side of the field.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20</a:t>
            </a:fld>
            <a:endParaRPr lang="en-US"/>
          </a:p>
        </p:txBody>
      </p:sp>
    </p:spTree>
    <p:extLst>
      <p:ext uri="{BB962C8B-B14F-4D97-AF65-F5344CB8AC3E}">
        <p14:creationId xmlns:p14="http://schemas.microsoft.com/office/powerpoint/2010/main" val="254955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2-person system, Lead and Trail basically split the field in half (lengthwise) and overlap in the middle third of the field. When play is in the CSA, Lead is responsible for on-ball calls for most of the area and Trail generally covers off-ball fouls</a:t>
            </a:r>
            <a:r>
              <a:rPr lang="en-US" b="1" dirty="0"/>
              <a:t>.(click)</a:t>
            </a:r>
          </a:p>
          <a:p>
            <a:endParaRPr lang="en-US" dirty="0"/>
          </a:p>
          <a:p>
            <a:r>
              <a:rPr lang="en-US" dirty="0"/>
              <a:t>In the 3-person system, coverage is further defined. </a:t>
            </a:r>
            <a:endParaRPr lang="en-US" b="1" dirty="0"/>
          </a:p>
          <a:p>
            <a:r>
              <a:rPr lang="en-US" dirty="0"/>
              <a:t>A or B serve as Lead for their end of the field when ball is in the CSA and</a:t>
            </a:r>
            <a:r>
              <a:rPr lang="en-US" baseline="0" dirty="0"/>
              <a:t> a deep trail in the opposite end. </a:t>
            </a:r>
          </a:p>
          <a:p>
            <a:endParaRPr lang="en-US" baseline="0" dirty="0"/>
          </a:p>
          <a:p>
            <a:r>
              <a:rPr lang="en-US" baseline="0" dirty="0"/>
              <a:t>In this situation</a:t>
            </a:r>
            <a:r>
              <a:rPr lang="en-US" dirty="0"/>
              <a:t>, B is the Lead. C serves as a “second lead” and picks up the ball when it is on her side of the CSA.</a:t>
            </a:r>
          </a:p>
          <a:p>
            <a:r>
              <a:rPr lang="en-US" dirty="0"/>
              <a:t>C will be off ball (or ‘Second Trail’) when the ball is on Leads</a:t>
            </a:r>
            <a:r>
              <a:rPr lang="en-US" baseline="0" dirty="0"/>
              <a:t> side of the Arc .</a:t>
            </a:r>
          </a:p>
          <a:p>
            <a:r>
              <a:rPr lang="en-US" dirty="0"/>
              <a:t>A is the Deep Trail and responsible for off-ball fouls.</a:t>
            </a:r>
          </a:p>
          <a:p>
            <a:endParaRPr lang="en-US" dirty="0"/>
          </a:p>
          <a:p>
            <a:r>
              <a:rPr lang="en-US" b="1" dirty="0"/>
              <a:t>(time to absorb it a bit and then Click to next slide)</a:t>
            </a:r>
          </a:p>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3</a:t>
            </a:fld>
            <a:endParaRPr lang="en-US"/>
          </a:p>
        </p:txBody>
      </p:sp>
    </p:spTree>
    <p:extLst>
      <p:ext uri="{BB962C8B-B14F-4D97-AF65-F5344CB8AC3E}">
        <p14:creationId xmlns:p14="http://schemas.microsoft.com/office/powerpoint/2010/main" val="2211349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Trail’s movement is much smaller </a:t>
            </a:r>
            <a:r>
              <a:rPr lang="en-US" b="1" dirty="0"/>
              <a:t>(click), </a:t>
            </a:r>
            <a:r>
              <a:rPr lang="en-US" dirty="0"/>
              <a:t>moving from the first to the second inside hash.  Deep Trail will move as C moves, but will also move to see “through” the play to see the players down low who may be in Shooting Space or committing a Three-Second violation.</a:t>
            </a:r>
          </a:p>
        </p:txBody>
      </p:sp>
      <p:sp>
        <p:nvSpPr>
          <p:cNvPr id="4" name="Slide Number Placeholder 3"/>
          <p:cNvSpPr>
            <a:spLocks noGrp="1"/>
          </p:cNvSpPr>
          <p:nvPr>
            <p:ph type="sldNum" sz="quarter" idx="10"/>
          </p:nvPr>
        </p:nvSpPr>
        <p:spPr/>
        <p:txBody>
          <a:bodyPr/>
          <a:lstStyle/>
          <a:p>
            <a:fld id="{7D0716FC-8EDB-41AA-8CE4-CA351EA7E723}" type="slidenum">
              <a:rPr lang="en-US" smtClean="0"/>
              <a:t>21</a:t>
            </a:fld>
            <a:endParaRPr lang="en-US"/>
          </a:p>
        </p:txBody>
      </p:sp>
    </p:spTree>
    <p:extLst>
      <p:ext uri="{BB962C8B-B14F-4D97-AF65-F5344CB8AC3E}">
        <p14:creationId xmlns:p14="http://schemas.microsoft.com/office/powerpoint/2010/main" val="1361617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positioning of the officiating</a:t>
            </a:r>
            <a:r>
              <a:rPr lang="en-US" baseline="0" dirty="0"/>
              <a:t> team inside this third of the field (at each end).</a:t>
            </a:r>
          </a:p>
          <a:p>
            <a:endParaRPr lang="en-US" baseline="0" dirty="0"/>
          </a:p>
          <a:p>
            <a:r>
              <a:rPr lang="en-US" baseline="0" dirty="0"/>
              <a:t>B will adjust from a HIGH to LOW tangent. While A and C will move to cover FSG and off-ball fouls while making sure there are eyes down the middle of the arc.</a:t>
            </a:r>
          </a:p>
          <a:p>
            <a:endParaRPr lang="en-US" baseline="0" dirty="0"/>
          </a:p>
          <a:p>
            <a:r>
              <a:rPr lang="en-US" baseline="0" dirty="0"/>
              <a:t>In the next slides, note where the ball is and how the triangle changes shape and the area it encloses.</a:t>
            </a:r>
          </a:p>
          <a:p>
            <a:endParaRPr lang="en-US" baseline="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73124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the triangle is dependent on the way</a:t>
            </a:r>
            <a:r>
              <a:rPr lang="en-US" baseline="0" dirty="0"/>
              <a:t> the teams are playing.  If they are playing tight to the CSA the triangle is smaller. Follow the ball and then look at the triangle.</a:t>
            </a:r>
          </a:p>
          <a:p>
            <a:endParaRPr lang="en-US" baseline="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32127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teams play a very wide attack the triangle will be larger. </a:t>
            </a:r>
          </a:p>
          <a:p>
            <a:endParaRPr lang="en-US" dirty="0"/>
          </a:p>
          <a:p>
            <a:r>
              <a:rPr lang="en-US" dirty="0"/>
              <a:t>Note that A is covering the middle of the arc while C is on-ball.  B has moved to a higher tangent</a:t>
            </a:r>
          </a:p>
          <a:p>
            <a:endParaRPr lang="en-US"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82723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triangle will shift</a:t>
            </a:r>
            <a:r>
              <a:rPr lang="en-US" baseline="0" dirty="0"/>
              <a:t> based on where the ball is on the field.</a:t>
            </a:r>
          </a:p>
          <a:p>
            <a:r>
              <a:rPr lang="en-US" baseline="0" dirty="0"/>
              <a:t>Make sure the middle of the arc is covered as demonstrated by the movement of C and A as the ball moves across the arc.</a:t>
            </a:r>
          </a:p>
          <a:p>
            <a:endParaRPr lang="en-US" baseline="0" dirty="0"/>
          </a:p>
          <a:p>
            <a:r>
              <a:rPr lang="en-US" baseline="0" dirty="0"/>
              <a:t>‘A’ here is responsible for FSG.</a:t>
            </a:r>
          </a:p>
          <a:p>
            <a:endParaRPr lang="en-US" baseline="0" dirty="0"/>
          </a:p>
          <a:p>
            <a:r>
              <a:rPr lang="en-US" b="1" baseline="0" dirty="0"/>
              <a:t>(move back and forth to the previous slide to demonstrate this coverage)</a:t>
            </a:r>
          </a:p>
          <a:p>
            <a:endParaRPr lang="en-US" b="1" baseline="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848121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note that</a:t>
            </a:r>
            <a:r>
              <a:rPr lang="en-US" baseline="0" dirty="0"/>
              <a:t> the Lead is adjusting to the ball, the Deep trail (A) and C are adjusting relative to the ball and each other.</a:t>
            </a:r>
          </a:p>
          <a:p>
            <a:endParaRPr lang="en-US" baseline="0" dirty="0"/>
          </a:p>
          <a:p>
            <a:r>
              <a:rPr lang="en-US" b="1" baseline="0" dirty="0"/>
              <a:t>(Use the up and down arrows to run the TRIANGLE slides backward and forward to see the movement again.  As you do that, ask the following questions)</a:t>
            </a:r>
          </a:p>
          <a:p>
            <a:endParaRPr lang="en-US" b="1" baseline="0" dirty="0"/>
          </a:p>
          <a:p>
            <a:r>
              <a:rPr lang="en-US" b="0" baseline="0" dirty="0"/>
              <a:t>Is the middle of the arc covered in each situation?</a:t>
            </a:r>
          </a:p>
          <a:p>
            <a:endParaRPr lang="en-US" b="0" baseline="0" dirty="0"/>
          </a:p>
          <a:p>
            <a:r>
              <a:rPr lang="en-US" b="0" baseline="0" dirty="0"/>
              <a:t>Is the Lead moving correctly in relation the ball?</a:t>
            </a:r>
            <a:endParaRPr lang="en-US" b="0" dirty="0"/>
          </a:p>
        </p:txBody>
      </p:sp>
      <p:sp>
        <p:nvSpPr>
          <p:cNvPr id="4" name="Slide Number Placeholder 3"/>
          <p:cNvSpPr>
            <a:spLocks noGrp="1"/>
          </p:cNvSpPr>
          <p:nvPr>
            <p:ph type="sldNum" sz="quarter" idx="10"/>
          </p:nvPr>
        </p:nvSpPr>
        <p:spPr/>
        <p:txBody>
          <a:bodyPr/>
          <a:lstStyle/>
          <a:p>
            <a:fld id="{B6040A71-4790-4A7B-8941-EAEE5817298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43792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b="1" dirty="0"/>
              <a:t>must</a:t>
            </a:r>
            <a:r>
              <a:rPr lang="en-US" dirty="0"/>
              <a:t> be clear that there</a:t>
            </a:r>
            <a:r>
              <a:rPr lang="en-US" baseline="0" dirty="0"/>
              <a:t> is not one spot that you have to always be, IT DEPENDS.</a:t>
            </a:r>
          </a:p>
          <a:p>
            <a:endParaRPr lang="en-US" baseline="0" dirty="0"/>
          </a:p>
          <a:p>
            <a:r>
              <a:rPr lang="en-US" baseline="0" dirty="0"/>
              <a:t>Positions and responsibilities demonstrated on this presentation may </a:t>
            </a:r>
            <a:r>
              <a:rPr lang="en-US" b="1" baseline="0" dirty="0"/>
              <a:t>FLEX</a:t>
            </a:r>
            <a:r>
              <a:rPr lang="en-US" baseline="0" dirty="0"/>
              <a:t> according to live play. Here we are giving you the general locations and duties.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D0716FC-8EDB-41AA-8CE4-CA351EA7E723}" type="slidenum">
              <a:rPr lang="en-US" smtClean="0"/>
              <a:t>27</a:t>
            </a:fld>
            <a:endParaRPr lang="en-US"/>
          </a:p>
        </p:txBody>
      </p:sp>
    </p:spTree>
    <p:extLst>
      <p:ext uri="{BB962C8B-B14F-4D97-AF65-F5344CB8AC3E}">
        <p14:creationId xmlns:p14="http://schemas.microsoft.com/office/powerpoint/2010/main" val="3387587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is covering the red area – on-ball here. C is off-ball. And Trail is off-ball.</a:t>
            </a:r>
          </a:p>
          <a:p>
            <a:endParaRPr lang="en-US" dirty="0"/>
          </a:p>
          <a:p>
            <a:r>
              <a:rPr lang="en-US" dirty="0"/>
              <a:t>We should emphasize that there are </a:t>
            </a:r>
            <a:r>
              <a:rPr lang="en-US" b="1" dirty="0"/>
              <a:t>no</a:t>
            </a:r>
            <a:r>
              <a:rPr lang="en-US" dirty="0"/>
              <a:t> lines on the field that say “this is where you stop looking!” Areas of coverage can and should overlap in the three-person system. IT DEPENDS on where the ball is in the CSA!</a:t>
            </a:r>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28</a:t>
            </a:fld>
            <a:endParaRPr lang="en-US" dirty="0"/>
          </a:p>
        </p:txBody>
      </p:sp>
    </p:spTree>
    <p:extLst>
      <p:ext uri="{BB962C8B-B14F-4D97-AF65-F5344CB8AC3E}">
        <p14:creationId xmlns:p14="http://schemas.microsoft.com/office/powerpoint/2010/main" val="1875932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official has specific responsibilities with each changing position of the ball</a:t>
            </a:r>
            <a:r>
              <a:rPr lang="en-US" baseline="0" dirty="0"/>
              <a:t> is in the CSA.  </a:t>
            </a:r>
            <a:r>
              <a:rPr lang="en-US" b="1" baseline="0" dirty="0"/>
              <a:t>(Click once for each position) </a:t>
            </a:r>
            <a:r>
              <a:rPr lang="en-US" b="0" baseline="0" dirty="0"/>
              <a:t>These responsibilities are listed in order of importance</a:t>
            </a:r>
            <a:r>
              <a:rPr lang="en-US" b="1" baseline="0" dirty="0"/>
              <a:t>. </a:t>
            </a:r>
            <a:r>
              <a:rPr lang="en-US" baseline="0" dirty="0"/>
              <a:t>Note who is off-ball and who is on-ball.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we go though the next slide, pay particular attention to the underlined responsibilities! They change.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Where is the ball? Where are the players?  A lot to consider when officiating the CSA!</a:t>
            </a:r>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29</a:t>
            </a:fld>
            <a:endParaRPr lang="en-US" dirty="0"/>
          </a:p>
        </p:txBody>
      </p:sp>
    </p:spTree>
    <p:extLst>
      <p:ext uri="{BB962C8B-B14F-4D97-AF65-F5344CB8AC3E}">
        <p14:creationId xmlns:p14="http://schemas.microsoft.com/office/powerpoint/2010/main" val="3192937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who is on-ball?</a:t>
            </a:r>
            <a:r>
              <a:rPr lang="en-US" baseline="0" dirty="0"/>
              <a:t>  </a:t>
            </a:r>
            <a:r>
              <a:rPr lang="en-US" b="1" baseline="0" dirty="0"/>
              <a:t>(Click once for each position)</a:t>
            </a:r>
            <a:endParaRPr lang="en-US" dirty="0"/>
          </a:p>
          <a:p>
            <a:endParaRPr lang="en-US" dirty="0"/>
          </a:p>
          <a:p>
            <a:r>
              <a:rPr lang="en-US" dirty="0"/>
              <a:t>While C and Lead are both listed as ON-BALL, note that it is on the top of C’s list and the bottom</a:t>
            </a:r>
            <a:r>
              <a:rPr lang="en-US" baseline="0" dirty="0"/>
              <a:t> of Lead’s list </a:t>
            </a:r>
            <a:r>
              <a:rPr lang="en-US" i="1" baseline="0" dirty="0"/>
              <a:t>(p</a:t>
            </a:r>
            <a:r>
              <a:rPr lang="en-US" i="1" dirty="0"/>
              <a:t>oint out the underlined (starred) responsibilities.) </a:t>
            </a:r>
            <a:r>
              <a:rPr lang="en-US" dirty="0"/>
              <a:t>Also note that these responsibilities may vary a bit depending on the play.</a:t>
            </a:r>
            <a:r>
              <a:rPr lang="en-US" baseline="0" dirty="0"/>
              <a:t> If offense is stacking players on C’s side, for instance, C may be in the best position to see an off-ball pick and make that call.</a:t>
            </a:r>
          </a:p>
          <a:p>
            <a:endParaRPr lang="en-US" baseline="0" dirty="0"/>
          </a:p>
          <a:p>
            <a:r>
              <a:rPr lang="en-US" baseline="0" dirty="0"/>
              <a:t>The responsibilities are not written in stone. We all help each other if one of us is drawn into an unusual situation.</a:t>
            </a:r>
            <a:endParaRPr lang="en-US" dirty="0"/>
          </a:p>
          <a:p>
            <a:endParaRPr lang="en-US" dirty="0"/>
          </a:p>
          <a:p>
            <a:r>
              <a:rPr lang="en-US" i="1" baseline="0" dirty="0"/>
              <a:t>You may want to include a situation where the ball is in the middle of the arc and how to maintain the triangle.  (Big Picture) Looking for the possible direction of play and who will cover the middle – C or Trail?</a:t>
            </a:r>
            <a:endParaRPr lang="en-US" i="1"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30</a:t>
            </a:fld>
            <a:endParaRPr lang="en-US" dirty="0"/>
          </a:p>
        </p:txBody>
      </p:sp>
    </p:spTree>
    <p:extLst>
      <p:ext uri="{BB962C8B-B14F-4D97-AF65-F5344CB8AC3E}">
        <p14:creationId xmlns:p14="http://schemas.microsoft.com/office/powerpoint/2010/main" val="384535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instructor – </a:t>
            </a:r>
            <a:r>
              <a:rPr lang="en-US" i="1" u="sng" baseline="0" dirty="0"/>
              <a:t>Before</a:t>
            </a:r>
            <a:r>
              <a:rPr lang="en-US" i="1" u="none" baseline="0" dirty="0"/>
              <a:t> “filling in the blanks” with this slide, you</a:t>
            </a:r>
            <a:r>
              <a:rPr lang="en-US" i="1" baseline="0" dirty="0"/>
              <a:t> may wish to ask the class to participate asking “what direction does A move when Lead?, when Trail?, Which end of the field would she signal “goal”?  </a:t>
            </a:r>
          </a:p>
          <a:p>
            <a:endParaRPr lang="en-US" b="1" baseline="0" dirty="0"/>
          </a:p>
          <a:p>
            <a:r>
              <a:rPr lang="en-US" b="1" baseline="0" dirty="0"/>
              <a:t>(Click)</a:t>
            </a:r>
          </a:p>
          <a:p>
            <a:r>
              <a:rPr lang="en-US" baseline="0" dirty="0"/>
              <a:t>Review A’s basic assignments.</a:t>
            </a:r>
          </a:p>
          <a:p>
            <a:endParaRPr lang="en-US" baseline="0" dirty="0"/>
          </a:p>
        </p:txBody>
      </p:sp>
      <p:sp>
        <p:nvSpPr>
          <p:cNvPr id="4" name="Slide Number Placeholder 3"/>
          <p:cNvSpPr>
            <a:spLocks noGrp="1"/>
          </p:cNvSpPr>
          <p:nvPr>
            <p:ph type="sldNum" sz="quarter" idx="10"/>
          </p:nvPr>
        </p:nvSpPr>
        <p:spPr/>
        <p:txBody>
          <a:bodyPr/>
          <a:lstStyle/>
          <a:p>
            <a:fld id="{7D0716FC-8EDB-41AA-8CE4-CA351EA7E723}" type="slidenum">
              <a:rPr lang="en-US" smtClean="0"/>
              <a:t>4</a:t>
            </a:fld>
            <a:endParaRPr lang="en-US"/>
          </a:p>
        </p:txBody>
      </p:sp>
    </p:spTree>
    <p:extLst>
      <p:ext uri="{BB962C8B-B14F-4D97-AF65-F5344CB8AC3E}">
        <p14:creationId xmlns:p14="http://schemas.microsoft.com/office/powerpoint/2010/main" val="3330196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coordination between 3 officials is who will restart play in an</a:t>
            </a:r>
            <a:r>
              <a:rPr lang="en-US" baseline="0" dirty="0"/>
              <a:t> attacking end of the field?</a:t>
            </a:r>
          </a:p>
          <a:p>
            <a:endParaRPr lang="en-US" baseline="0" dirty="0"/>
          </a:p>
          <a:p>
            <a:r>
              <a:rPr lang="en-US" baseline="0" dirty="0"/>
              <a:t>Managing restarts for end line boundary and fouls below the goal line extended are generally the responsibility of the Lead. </a:t>
            </a:r>
            <a:endParaRPr lang="en-US" b="1" baseline="0"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31</a:t>
            </a:fld>
            <a:endParaRPr lang="en-US" dirty="0"/>
          </a:p>
        </p:txBody>
      </p:sp>
    </p:spTree>
    <p:extLst>
      <p:ext uri="{BB962C8B-B14F-4D97-AF65-F5344CB8AC3E}">
        <p14:creationId xmlns:p14="http://schemas.microsoft.com/office/powerpoint/2010/main" val="109531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settled play inside the Restraining Line, the Deep Trail will cover the side boundary, both making the call and likely managing the restart of play. </a:t>
            </a:r>
            <a:endParaRPr lang="en-US" b="1" baseline="0" dirty="0"/>
          </a:p>
          <a:p>
            <a:r>
              <a:rPr lang="en-US" baseline="0" dirty="0"/>
              <a:t> </a:t>
            </a:r>
          </a:p>
          <a:p>
            <a:r>
              <a:rPr lang="en-US" baseline="0" dirty="0"/>
              <a:t>In any stoppage of play requiring a whistle start, eye contact is with all officials is necessary to determine readiness.</a:t>
            </a:r>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32</a:t>
            </a:fld>
            <a:endParaRPr lang="en-US" dirty="0"/>
          </a:p>
        </p:txBody>
      </p:sp>
    </p:spTree>
    <p:extLst>
      <p:ext uri="{BB962C8B-B14F-4D97-AF65-F5344CB8AC3E}">
        <p14:creationId xmlns:p14="http://schemas.microsoft.com/office/powerpoint/2010/main" val="3945013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C will manage restarts in her general third</a:t>
            </a:r>
            <a:r>
              <a:rPr lang="en-US" baseline="0" dirty="0"/>
              <a:t> of the field inside the Restraining Line, including her sideline.</a:t>
            </a:r>
          </a:p>
          <a:p>
            <a:endParaRPr lang="en-US" b="1" baseline="0" dirty="0"/>
          </a:p>
          <a:p>
            <a:r>
              <a:rPr lang="en-US" baseline="0" dirty="0"/>
              <a:t>Again, always look to Lead as the restart is occurring to see if the Lead is on ball. The Lead will let you know if they want you to restart play.</a:t>
            </a:r>
            <a:endParaRPr lang="en-US"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33</a:t>
            </a:fld>
            <a:endParaRPr lang="en-US" dirty="0"/>
          </a:p>
        </p:txBody>
      </p:sp>
    </p:spTree>
    <p:extLst>
      <p:ext uri="{BB962C8B-B14F-4D97-AF65-F5344CB8AC3E}">
        <p14:creationId xmlns:p14="http://schemas.microsoft.com/office/powerpoint/2010/main" val="4110120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Inside the CSA ,the Lead will restart play – always with a whistle, never a self-start.  Occasionally, the Lead may defer the start to the C if the ball is out by the 12-m fan on C’s side and Lead does not have a good angle.</a:t>
            </a:r>
          </a:p>
          <a:p>
            <a:endParaRPr lang="en-US" dirty="0"/>
          </a:p>
          <a:p>
            <a:r>
              <a:rPr lang="en-US" dirty="0"/>
              <a:t>Always look to your partners as you manage restarts</a:t>
            </a:r>
            <a:r>
              <a:rPr lang="en-US" baseline="0" dirty="0"/>
              <a:t> anywhere on the field.  Make eye contact before you initiate whistle restarts.</a:t>
            </a:r>
            <a:endParaRPr lang="en-US" dirty="0"/>
          </a:p>
          <a:p>
            <a:endParaRPr lang="en-US" dirty="0"/>
          </a:p>
        </p:txBody>
      </p:sp>
      <p:sp>
        <p:nvSpPr>
          <p:cNvPr id="4" name="Slide Number Placeholder 3"/>
          <p:cNvSpPr>
            <a:spLocks noGrp="1"/>
          </p:cNvSpPr>
          <p:nvPr>
            <p:ph type="sldNum" sz="quarter" idx="5"/>
          </p:nvPr>
        </p:nvSpPr>
        <p:spPr/>
        <p:txBody>
          <a:bodyPr/>
          <a:lstStyle/>
          <a:p>
            <a:fld id="{72F06EB3-6408-4C78-A85C-C18CBD503B11}" type="slidenum">
              <a:rPr lang="en-US" smtClean="0"/>
              <a:pPr/>
              <a:t>34</a:t>
            </a:fld>
            <a:endParaRPr lang="en-US" dirty="0"/>
          </a:p>
        </p:txBody>
      </p:sp>
    </p:spTree>
    <p:extLst>
      <p:ext uri="{BB962C8B-B14F-4D97-AF65-F5344CB8AC3E}">
        <p14:creationId xmlns:p14="http://schemas.microsoft.com/office/powerpoint/2010/main" val="4238156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a defensive foul, players involved in the foul know to move to a hash or go 4m behind and wait for a whistle to restart play.  </a:t>
            </a:r>
          </a:p>
          <a:p>
            <a:endParaRPr lang="en-US" dirty="0"/>
          </a:p>
          <a:p>
            <a:r>
              <a:rPr lang="en-US" dirty="0"/>
              <a:t>But what if there is an offensive foul in the CSA? Officials must use proactive officiating techniques to prevent self-starts when they are not allowed.  Any self-starts when self-starts are not allowed are considered false starts and a change of possession occurs.</a:t>
            </a:r>
          </a:p>
          <a:p>
            <a:endParaRPr lang="en-US" dirty="0"/>
          </a:p>
          <a:p>
            <a:r>
              <a:rPr lang="en-US" dirty="0"/>
              <a:t>When a foul occurs in the CSA, the official should clearly state: “whistle start”.  This may prevent an anxious player from starting when it is not permitted.</a:t>
            </a:r>
          </a:p>
          <a:p>
            <a:endParaRPr lang="en-US" dirty="0"/>
          </a:p>
        </p:txBody>
      </p:sp>
      <p:sp>
        <p:nvSpPr>
          <p:cNvPr id="4" name="Slide Number Placeholder 3"/>
          <p:cNvSpPr>
            <a:spLocks noGrp="1"/>
          </p:cNvSpPr>
          <p:nvPr>
            <p:ph type="sldNum" sz="quarter" idx="5"/>
          </p:nvPr>
        </p:nvSpPr>
        <p:spPr/>
        <p:txBody>
          <a:bodyPr/>
          <a:lstStyle/>
          <a:p>
            <a:fld id="{4FC98FB4-9055-374E-8096-38433922D76C}" type="slidenum">
              <a:rPr lang="en-US" smtClean="0"/>
              <a:pPr/>
              <a:t>35</a:t>
            </a:fld>
            <a:endParaRPr lang="en-US" dirty="0"/>
          </a:p>
        </p:txBody>
      </p:sp>
    </p:spTree>
    <p:extLst>
      <p:ext uri="{BB962C8B-B14F-4D97-AF65-F5344CB8AC3E}">
        <p14:creationId xmlns:p14="http://schemas.microsoft.com/office/powerpoint/2010/main" val="2204328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Based on what you now know</a:t>
            </a:r>
            <a:r>
              <a:rPr lang="en-US" baseline="0" dirty="0"/>
              <a:t> about the 3-person system, h</a:t>
            </a:r>
            <a:r>
              <a:rPr lang="en-US" dirty="0"/>
              <a:t>ow do you think the </a:t>
            </a:r>
            <a:r>
              <a:rPr lang="en-US" b="1" u="sng" dirty="0"/>
              <a:t>pregame</a:t>
            </a:r>
            <a:r>
              <a:rPr lang="en-US" dirty="0"/>
              <a:t> is different</a:t>
            </a:r>
            <a:r>
              <a:rPr lang="en-US" baseline="0" dirty="0"/>
              <a:t> than the 2-person game?</a:t>
            </a:r>
          </a:p>
          <a:p>
            <a:endParaRPr lang="en-US" baseline="0" dirty="0"/>
          </a:p>
          <a:p>
            <a:r>
              <a:rPr lang="en-US" baseline="0" dirty="0"/>
              <a:t>Some topics remain the same (communication, coach interaction,) while others are more common in the 3-person system. </a:t>
            </a:r>
          </a:p>
        </p:txBody>
      </p:sp>
      <p:sp>
        <p:nvSpPr>
          <p:cNvPr id="4" name="Slide Number Placeholder 3"/>
          <p:cNvSpPr>
            <a:spLocks noGrp="1"/>
          </p:cNvSpPr>
          <p:nvPr>
            <p:ph type="sldNum" sz="quarter" idx="10"/>
          </p:nvPr>
        </p:nvSpPr>
        <p:spPr/>
        <p:txBody>
          <a:bodyPr/>
          <a:lstStyle/>
          <a:p>
            <a:fld id="{84DE56D6-66D0-4E2D-AACD-7E34919B6DB9}" type="slidenum">
              <a:rPr lang="en-US" smtClean="0"/>
              <a:pPr/>
              <a:t>36</a:t>
            </a:fld>
            <a:endParaRPr lang="en-US"/>
          </a:p>
        </p:txBody>
      </p:sp>
    </p:spTree>
    <p:extLst>
      <p:ext uri="{BB962C8B-B14F-4D97-AF65-F5344CB8AC3E}">
        <p14:creationId xmlns:p14="http://schemas.microsoft.com/office/powerpoint/2010/main" val="2087137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on Shared Areas of Coverage includes:</a:t>
            </a:r>
          </a:p>
          <a:p>
            <a:r>
              <a:rPr lang="en-US" b="1" dirty="0"/>
              <a:t>(click) </a:t>
            </a:r>
            <a:r>
              <a:rPr lang="en-US" dirty="0"/>
              <a:t>The Draw – counting proper # of players before draw, players on circle, watching for early entry, illegal/legal substitutions</a:t>
            </a:r>
          </a:p>
          <a:p>
            <a:endParaRPr lang="en-US" dirty="0"/>
          </a:p>
          <a:p>
            <a:r>
              <a:rPr lang="en-US" dirty="0"/>
              <a:t>Officials need to make sure there are not too many players on the field, and that only 3 players from each team are between the RL.  Also, be aware of any carded player waiting to enter and the potential for a violation should that player enter after the draw, and before possession is established.</a:t>
            </a:r>
          </a:p>
          <a:p>
            <a:endParaRPr lang="en-US" dirty="0"/>
          </a:p>
          <a:p>
            <a:r>
              <a:rPr lang="en-US" dirty="0"/>
              <a:t>In the CSA – Assistance with FPs, false starts, end line coverage</a:t>
            </a:r>
          </a:p>
          <a:p>
            <a:endParaRPr lang="en-US" dirty="0"/>
          </a:p>
          <a:p>
            <a:r>
              <a:rPr lang="en-US" dirty="0"/>
              <a:t>Between C and Trail – restraining line coverage, middle of the arc coverage </a:t>
            </a:r>
          </a:p>
          <a:p>
            <a:endParaRPr lang="en-US" dirty="0"/>
          </a:p>
          <a:p>
            <a:r>
              <a:rPr lang="en-US" dirty="0"/>
              <a:t>Off Ball – In transition, help on FP set ups, CSA play</a:t>
            </a:r>
          </a:p>
          <a:p>
            <a:endParaRPr lang="en-US" dirty="0"/>
          </a:p>
        </p:txBody>
      </p:sp>
      <p:sp>
        <p:nvSpPr>
          <p:cNvPr id="4" name="Slide Number Placeholder 3"/>
          <p:cNvSpPr>
            <a:spLocks noGrp="1"/>
          </p:cNvSpPr>
          <p:nvPr>
            <p:ph type="sldNum" sz="quarter" idx="10"/>
          </p:nvPr>
        </p:nvSpPr>
        <p:spPr/>
        <p:txBody>
          <a:bodyPr/>
          <a:lstStyle/>
          <a:p>
            <a:fld id="{84DE56D6-66D0-4E2D-AACD-7E34919B6DB9}" type="slidenum">
              <a:rPr lang="en-US" smtClean="0"/>
              <a:pPr/>
              <a:t>37</a:t>
            </a:fld>
            <a:endParaRPr lang="en-US"/>
          </a:p>
        </p:txBody>
      </p:sp>
    </p:spTree>
    <p:extLst>
      <p:ext uri="{BB962C8B-B14F-4D97-AF65-F5344CB8AC3E}">
        <p14:creationId xmlns:p14="http://schemas.microsoft.com/office/powerpoint/2010/main" val="3268042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Discussion includes:</a:t>
            </a:r>
          </a:p>
          <a:p>
            <a:endParaRPr lang="en-US" dirty="0"/>
          </a:p>
          <a:p>
            <a:r>
              <a:rPr lang="en-US" b="1" dirty="0"/>
              <a:t>(click) </a:t>
            </a:r>
            <a:r>
              <a:rPr lang="en-US" dirty="0"/>
              <a:t>Managing Midfield Play – Double whistles, restarts in shared areas</a:t>
            </a:r>
          </a:p>
          <a:p>
            <a:endParaRPr lang="en-US" dirty="0"/>
          </a:p>
          <a:p>
            <a:r>
              <a:rPr lang="en-US" b="1" dirty="0"/>
              <a:t>(click) </a:t>
            </a:r>
            <a:r>
              <a:rPr lang="en-US" dirty="0"/>
              <a:t>Look to Partner – Managing restarts (eye contact in the CSA), boundary calls, fouls during/after the shot</a:t>
            </a:r>
          </a:p>
          <a:p>
            <a:endParaRPr lang="en-US" dirty="0"/>
          </a:p>
          <a:p>
            <a:r>
              <a:rPr lang="en-US" b="1" dirty="0"/>
              <a:t>(click) </a:t>
            </a:r>
            <a:r>
              <a:rPr lang="en-US" dirty="0"/>
              <a:t>Boundary Coverage – Deep Trail covers boundary in attacking end of the field</a:t>
            </a:r>
          </a:p>
          <a:p>
            <a:endParaRPr lang="en-US" dirty="0"/>
          </a:p>
          <a:p>
            <a:r>
              <a:rPr lang="en-US" b="1" dirty="0"/>
              <a:t>(click) </a:t>
            </a:r>
            <a:r>
              <a:rPr lang="en-US" dirty="0"/>
              <a:t>Restraining Line – The “pick up/hand off ” between C and Deep Trail, setting up offsides fouls</a:t>
            </a:r>
          </a:p>
          <a:p>
            <a:endParaRPr lang="en-US" dirty="0"/>
          </a:p>
          <a:p>
            <a:r>
              <a:rPr lang="en-US" b="1" dirty="0"/>
              <a:t>(click) </a:t>
            </a:r>
            <a:r>
              <a:rPr lang="en-US" dirty="0"/>
              <a:t>Off-Ball – In transition, setting up fouls in CSA, dangerous follow through, false starts</a:t>
            </a:r>
          </a:p>
          <a:p>
            <a:endParaRPr lang="en-US" dirty="0"/>
          </a:p>
        </p:txBody>
      </p:sp>
      <p:sp>
        <p:nvSpPr>
          <p:cNvPr id="4" name="Slide Number Placeholder 3"/>
          <p:cNvSpPr>
            <a:spLocks noGrp="1"/>
          </p:cNvSpPr>
          <p:nvPr>
            <p:ph type="sldNum" sz="quarter" idx="10"/>
          </p:nvPr>
        </p:nvSpPr>
        <p:spPr/>
        <p:txBody>
          <a:bodyPr/>
          <a:lstStyle/>
          <a:p>
            <a:fld id="{84DE56D6-66D0-4E2D-AACD-7E34919B6DB9}" type="slidenum">
              <a:rPr lang="en-US" smtClean="0"/>
              <a:pPr/>
              <a:t>38</a:t>
            </a:fld>
            <a:endParaRPr lang="en-US"/>
          </a:p>
        </p:txBody>
      </p:sp>
    </p:spTree>
    <p:extLst>
      <p:ext uri="{BB962C8B-B14F-4D97-AF65-F5344CB8AC3E}">
        <p14:creationId xmlns:p14="http://schemas.microsoft.com/office/powerpoint/2010/main" val="16148637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on Coach Communication includes:</a:t>
            </a:r>
          </a:p>
          <a:p>
            <a:endParaRPr lang="en-US" dirty="0"/>
          </a:p>
          <a:p>
            <a:r>
              <a:rPr lang="en-US" b="1" dirty="0"/>
              <a:t>(click) </a:t>
            </a:r>
            <a:r>
              <a:rPr lang="en-US" dirty="0"/>
              <a:t>Stick Check Requests – who performs it?</a:t>
            </a:r>
          </a:p>
          <a:p>
            <a:endParaRPr lang="en-US" dirty="0"/>
          </a:p>
          <a:p>
            <a:r>
              <a:rPr lang="en-US" b="1" dirty="0"/>
              <a:t>(click) </a:t>
            </a:r>
            <a:r>
              <a:rPr lang="en-US" dirty="0"/>
              <a:t>Questions during play – working as a team to respond, share information</a:t>
            </a:r>
          </a:p>
          <a:p>
            <a:endParaRPr lang="en-US" dirty="0"/>
          </a:p>
          <a:p>
            <a:r>
              <a:rPr lang="en-US" b="1" dirty="0"/>
              <a:t>(click) </a:t>
            </a:r>
            <a:r>
              <a:rPr lang="en-US" dirty="0"/>
              <a:t>Unruly coaches – warning/carding procedure</a:t>
            </a:r>
          </a:p>
          <a:p>
            <a:endParaRPr lang="en-US" dirty="0"/>
          </a:p>
          <a:p>
            <a:r>
              <a:rPr lang="en-US" b="1" dirty="0"/>
              <a:t>(click) </a:t>
            </a:r>
            <a:r>
              <a:rPr lang="en-US" dirty="0"/>
              <a:t>Game/Clock awareness – Discussing rough play, upgrading cards, injuries (no coaching), OT procedures</a:t>
            </a:r>
          </a:p>
          <a:p>
            <a:endParaRPr lang="en-US" dirty="0"/>
          </a:p>
        </p:txBody>
      </p:sp>
      <p:sp>
        <p:nvSpPr>
          <p:cNvPr id="4" name="Slide Number Placeholder 3"/>
          <p:cNvSpPr>
            <a:spLocks noGrp="1"/>
          </p:cNvSpPr>
          <p:nvPr>
            <p:ph type="sldNum" sz="quarter" idx="10"/>
          </p:nvPr>
        </p:nvSpPr>
        <p:spPr/>
        <p:txBody>
          <a:bodyPr/>
          <a:lstStyle/>
          <a:p>
            <a:fld id="{84DE56D6-66D0-4E2D-AACD-7E34919B6DB9}" type="slidenum">
              <a:rPr lang="en-US" smtClean="0"/>
              <a:pPr/>
              <a:t>39</a:t>
            </a:fld>
            <a:endParaRPr lang="en-US"/>
          </a:p>
        </p:txBody>
      </p:sp>
    </p:spTree>
    <p:extLst>
      <p:ext uri="{BB962C8B-B14F-4D97-AF65-F5344CB8AC3E}">
        <p14:creationId xmlns:p14="http://schemas.microsoft.com/office/powerpoint/2010/main" val="954856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a good crew means all members feel comfortable and confident.</a:t>
            </a:r>
          </a:p>
          <a:p>
            <a:r>
              <a:rPr lang="en-US" dirty="0"/>
              <a:t>Whether a veteran official, or someone fairly new to the 3-person game, it’s the job of all officials to lift up and encourage their partners for a great team effort.</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843A4D5-A8B4-4E21-AA44-43A8CB2D363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50296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isolate “A”)</a:t>
            </a:r>
          </a:p>
          <a:p>
            <a:endParaRPr lang="en-US" b="1" dirty="0"/>
          </a:p>
          <a:p>
            <a:r>
              <a:rPr lang="en-US" dirty="0"/>
              <a:t>Position</a:t>
            </a:r>
            <a:r>
              <a:rPr lang="en-US" baseline="0" dirty="0"/>
              <a:t> A will lead to right as in normal 2-person system.</a:t>
            </a: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will serve as deep trail when ball goes to the B end of the field.</a:t>
            </a:r>
            <a:endParaRPr lang="en-US" b="1" baseline="0" dirty="0"/>
          </a:p>
          <a:p>
            <a:r>
              <a:rPr lang="en-US" baseline="0" dirty="0"/>
              <a:t>This should be familiar as this is the same assignments in the 2-person system</a:t>
            </a:r>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5</a:t>
            </a:fld>
            <a:endParaRPr lang="en-US"/>
          </a:p>
        </p:txBody>
      </p:sp>
    </p:spTree>
    <p:extLst>
      <p:ext uri="{BB962C8B-B14F-4D97-AF65-F5344CB8AC3E}">
        <p14:creationId xmlns:p14="http://schemas.microsoft.com/office/powerpoint/2010/main" val="667050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during your post-game discussion you would like to review any situation or call that you may have seen differently than your partner, </a:t>
            </a:r>
            <a:r>
              <a:rPr lang="en-US" u="sng" dirty="0"/>
              <a:t>always</a:t>
            </a:r>
            <a:r>
              <a:rPr lang="en-US" u="none" dirty="0"/>
              <a:t> first ask “What did you see?”  You might not have all of the information.</a:t>
            </a:r>
          </a:p>
          <a:p>
            <a:endParaRPr lang="en-US" u="none" dirty="0"/>
          </a:p>
          <a:p>
            <a:r>
              <a:rPr lang="en-US" u="none" dirty="0"/>
              <a:t>Support your partners on and off the field.</a:t>
            </a:r>
            <a:endParaRPr lang="en-US" dirty="0"/>
          </a:p>
        </p:txBody>
      </p:sp>
      <p:sp>
        <p:nvSpPr>
          <p:cNvPr id="4" name="Slide Number Placeholder 3"/>
          <p:cNvSpPr>
            <a:spLocks noGrp="1"/>
          </p:cNvSpPr>
          <p:nvPr>
            <p:ph type="sldNum" sz="quarter" idx="10"/>
          </p:nvPr>
        </p:nvSpPr>
        <p:spPr/>
        <p:txBody>
          <a:bodyPr/>
          <a:lstStyle/>
          <a:p>
            <a:fld id="{8843A4D5-A8B4-4E21-AA44-43A8CB2D363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936680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716FC-8EDB-41AA-8CE4-CA351EA7E723}" type="slidenum">
              <a:rPr lang="en-US" smtClean="0"/>
              <a:t>42</a:t>
            </a:fld>
            <a:endParaRPr lang="en-US"/>
          </a:p>
        </p:txBody>
      </p:sp>
    </p:spTree>
    <p:extLst>
      <p:ext uri="{BB962C8B-B14F-4D97-AF65-F5344CB8AC3E}">
        <p14:creationId xmlns:p14="http://schemas.microsoft.com/office/powerpoint/2010/main" val="309357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instructor:  Option for class participation to “fill in the blanks”  with discussion before pulling up slide.</a:t>
            </a:r>
          </a:p>
          <a:p>
            <a:endParaRPr lang="en-US" baseline="0" dirty="0"/>
          </a:p>
          <a:p>
            <a:r>
              <a:rPr lang="en-US" b="1" baseline="0" dirty="0"/>
              <a:t>(Click)</a:t>
            </a:r>
          </a:p>
          <a:p>
            <a:r>
              <a:rPr lang="en-US" baseline="0" dirty="0"/>
              <a:t>B will have the same assignments as A but will do these assignments going to her LEFT</a:t>
            </a:r>
            <a:r>
              <a:rPr lang="en-US" b="1" baseline="0" dirty="0"/>
              <a:t>.</a:t>
            </a:r>
          </a:p>
          <a:p>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7D0716FC-8EDB-41AA-8CE4-CA351EA7E723}" type="slidenum">
              <a:rPr lang="en-US" smtClean="0"/>
              <a:t>6</a:t>
            </a:fld>
            <a:endParaRPr lang="en-US"/>
          </a:p>
        </p:txBody>
      </p:sp>
    </p:spTree>
    <p:extLst>
      <p:ext uri="{BB962C8B-B14F-4D97-AF65-F5344CB8AC3E}">
        <p14:creationId xmlns:p14="http://schemas.microsoft.com/office/powerpoint/2010/main" val="86312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isolate “B”)</a:t>
            </a:r>
          </a:p>
          <a:p>
            <a:endParaRPr lang="en-US" b="1" dirty="0"/>
          </a:p>
          <a:p>
            <a:r>
              <a:rPr lang="en-US" dirty="0"/>
              <a:t>Position</a:t>
            </a:r>
            <a:r>
              <a:rPr lang="en-US" baseline="0" dirty="0"/>
              <a:t> B will lead to LEFT</a:t>
            </a:r>
          </a:p>
          <a:p>
            <a:r>
              <a:rPr lang="en-US" baseline="0" dirty="0"/>
              <a:t>And will serve as deep trail when ball goes to the A end of the field.</a:t>
            </a:r>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7</a:t>
            </a:fld>
            <a:endParaRPr lang="en-US"/>
          </a:p>
        </p:txBody>
      </p:sp>
    </p:spTree>
    <p:extLst>
      <p:ext uri="{BB962C8B-B14F-4D97-AF65-F5344CB8AC3E}">
        <p14:creationId xmlns:p14="http://schemas.microsoft.com/office/powerpoint/2010/main" val="285252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to instructor:  Option for class participation to “fill in the blanks”  with discussion before pulling up slide.</a:t>
            </a:r>
          </a:p>
          <a:p>
            <a:endParaRPr lang="en-US" baseline="0" dirty="0"/>
          </a:p>
          <a:p>
            <a:r>
              <a:rPr lang="en-US" b="1" baseline="0" dirty="0"/>
              <a:t>(Click)</a:t>
            </a:r>
          </a:p>
          <a:p>
            <a:r>
              <a:rPr lang="en-US" baseline="0" dirty="0"/>
              <a:t>B will have the same assignments as A but will do these assignments going to her LEFT</a:t>
            </a:r>
            <a:r>
              <a:rPr lang="en-US" b="1" baseline="0" dirty="0"/>
              <a:t>.</a:t>
            </a:r>
          </a:p>
          <a:p>
            <a:endParaRPr lang="en-US" b="1" baseline="0" dirty="0"/>
          </a:p>
          <a:p>
            <a:endParaRPr lang="en-US" baseline="0" dirty="0"/>
          </a:p>
        </p:txBody>
      </p:sp>
      <p:sp>
        <p:nvSpPr>
          <p:cNvPr id="4" name="Slide Number Placeholder 3"/>
          <p:cNvSpPr>
            <a:spLocks noGrp="1"/>
          </p:cNvSpPr>
          <p:nvPr>
            <p:ph type="sldNum" sz="quarter" idx="10"/>
          </p:nvPr>
        </p:nvSpPr>
        <p:spPr/>
        <p:txBody>
          <a:bodyPr/>
          <a:lstStyle/>
          <a:p>
            <a:fld id="{7D0716FC-8EDB-41AA-8CE4-CA351EA7E723}" type="slidenum">
              <a:rPr lang="en-US" smtClean="0"/>
              <a:t>8</a:t>
            </a:fld>
            <a:endParaRPr lang="en-US"/>
          </a:p>
        </p:txBody>
      </p:sp>
    </p:spTree>
    <p:extLst>
      <p:ext uri="{BB962C8B-B14F-4D97-AF65-F5344CB8AC3E}">
        <p14:creationId xmlns:p14="http://schemas.microsoft.com/office/powerpoint/2010/main" val="167169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isolate “C”)</a:t>
            </a:r>
          </a:p>
          <a:p>
            <a:endParaRPr lang="en-US" dirty="0"/>
          </a:p>
          <a:p>
            <a:r>
              <a:rPr lang="en-US" dirty="0"/>
              <a:t>C will conduct</a:t>
            </a:r>
            <a:r>
              <a:rPr lang="en-US" baseline="0" dirty="0"/>
              <a:t> all the draws  and will act as a SECOND LEAD and second Trail in both CSAs at both ends of the </a:t>
            </a:r>
            <a:r>
              <a:rPr lang="en-US" baseline="0"/>
              <a:t>field.C </a:t>
            </a:r>
            <a:r>
              <a:rPr lang="en-US" baseline="0" dirty="0"/>
              <a:t>will escort the ball down the field while A and B are adjusting to the direction of play. </a:t>
            </a:r>
          </a:p>
          <a:p>
            <a:endParaRPr lang="en-US" baseline="0" dirty="0"/>
          </a:p>
          <a:p>
            <a:r>
              <a:rPr lang="en-US" baseline="0" dirty="0"/>
              <a:t>Each official will work in each position.  The team rotates after every two goals (A moves to B, B moves to C, C moves to A)</a:t>
            </a:r>
          </a:p>
        </p:txBody>
      </p:sp>
      <p:sp>
        <p:nvSpPr>
          <p:cNvPr id="4" name="Slide Number Placeholder 3"/>
          <p:cNvSpPr>
            <a:spLocks noGrp="1"/>
          </p:cNvSpPr>
          <p:nvPr>
            <p:ph type="sldNum" sz="quarter" idx="10"/>
          </p:nvPr>
        </p:nvSpPr>
        <p:spPr/>
        <p:txBody>
          <a:bodyPr/>
          <a:lstStyle/>
          <a:p>
            <a:fld id="{7D0716FC-8EDB-41AA-8CE4-CA351EA7E723}" type="slidenum">
              <a:rPr lang="en-US" smtClean="0"/>
              <a:t>9</a:t>
            </a:fld>
            <a:endParaRPr lang="en-US"/>
          </a:p>
        </p:txBody>
      </p:sp>
    </p:spTree>
    <p:extLst>
      <p:ext uri="{BB962C8B-B14F-4D97-AF65-F5344CB8AC3E}">
        <p14:creationId xmlns:p14="http://schemas.microsoft.com/office/powerpoint/2010/main" val="96076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716FC-8EDB-41AA-8CE4-CA351EA7E723}" type="slidenum">
              <a:rPr lang="en-US" smtClean="0"/>
              <a:t>10</a:t>
            </a:fld>
            <a:endParaRPr lang="en-US"/>
          </a:p>
        </p:txBody>
      </p:sp>
    </p:spTree>
    <p:extLst>
      <p:ext uri="{BB962C8B-B14F-4D97-AF65-F5344CB8AC3E}">
        <p14:creationId xmlns:p14="http://schemas.microsoft.com/office/powerpoint/2010/main" val="201099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FA65-55DE-60A3-429C-3F293A0619A0}"/>
              </a:ext>
            </a:extLst>
          </p:cNvPr>
          <p:cNvSpPr>
            <a:spLocks noGrp="1"/>
          </p:cNvSpPr>
          <p:nvPr>
            <p:ph type="title" hasCustomPrompt="1"/>
          </p:nvPr>
        </p:nvSpPr>
        <p:spPr>
          <a:xfrm>
            <a:off x="0" y="27432"/>
            <a:ext cx="10515600" cy="992579"/>
          </a:xfrm>
          <a:prstGeom prst="rect">
            <a:avLst/>
          </a:prstGeom>
        </p:spPr>
        <p:txBody>
          <a:bodyPr tIns="182880">
            <a:spAutoFit/>
          </a:bodyPr>
          <a:lstStyle>
            <a:lvl1pPr marL="182880">
              <a:defRPr sz="5500" b="1" spc="300">
                <a:solidFill>
                  <a:schemeClr val="bg1"/>
                </a:solidFill>
                <a:latin typeface="Alt Gothic Comp ATF" panose="020B0608040502040204" pitchFamily="34" charset="0"/>
              </a:defRPr>
            </a:lvl1pPr>
          </a:lstStyle>
          <a:p>
            <a:r>
              <a:rPr lang="en-US" dirty="0"/>
              <a:t>TITLE – ALT GOTHIC COMP ATF 55 BOLD</a:t>
            </a:r>
          </a:p>
        </p:txBody>
      </p:sp>
      <p:sp>
        <p:nvSpPr>
          <p:cNvPr id="8" name="TextBox 7">
            <a:extLst>
              <a:ext uri="{FF2B5EF4-FFF2-40B4-BE49-F238E27FC236}">
                <a16:creationId xmlns:a16="http://schemas.microsoft.com/office/drawing/2014/main" id="{045E8959-B752-69F4-9DAE-60034DE33F1B}"/>
              </a:ext>
            </a:extLst>
          </p:cNvPr>
          <p:cNvSpPr txBox="1"/>
          <p:nvPr/>
        </p:nvSpPr>
        <p:spPr>
          <a:xfrm>
            <a:off x="0" y="745160"/>
            <a:ext cx="120433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a:r>
              <a:rPr lang="en-US" sz="2400" b="1" spc="300" dirty="0">
                <a:solidFill>
                  <a:srgbClr val="97999B"/>
                </a:solidFill>
                <a:latin typeface="Obvia" panose="02000503040000020004" pitchFamily="50" charset="0"/>
              </a:rPr>
              <a:t>WOMENS OFFICIALS DEVELOPMENT  </a:t>
            </a:r>
            <a:r>
              <a:rPr lang="en-US" sz="2400" b="1" i="0" spc="300" baseline="0" dirty="0">
                <a:solidFill>
                  <a:srgbClr val="97999B"/>
                </a:solidFill>
                <a:latin typeface="Obvia" panose="02000503040000020004" pitchFamily="50" charset="0"/>
              </a:rPr>
              <a:t>|  2023 </a:t>
            </a:r>
            <a:r>
              <a:rPr lang="en-US" sz="2400" b="1" i="0" spc="300" baseline="0" dirty="0">
                <a:solidFill>
                  <a:srgbClr val="97999B"/>
                </a:solidFill>
                <a:latin typeface="Obvia Wide" panose="020B0604020202020204" charset="0"/>
                <a:cs typeface="Obvia Wide" panose="020B0604020202020204" charset="0"/>
              </a:rPr>
              <a:t>SEASON</a:t>
            </a:r>
          </a:p>
        </p:txBody>
      </p:sp>
    </p:spTree>
    <p:extLst>
      <p:ext uri="{BB962C8B-B14F-4D97-AF65-F5344CB8AC3E}">
        <p14:creationId xmlns:p14="http://schemas.microsoft.com/office/powerpoint/2010/main" val="176835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74D93A6-6CCD-F71F-DF6A-28014F99D66A}"/>
              </a:ext>
            </a:extLst>
          </p:cNvPr>
          <p:cNvPicPr>
            <a:picLocks noChangeAspect="1"/>
          </p:cNvPicPr>
          <p:nvPr/>
        </p:nvPicPr>
        <p:blipFill>
          <a:blip r:embed="rId3"/>
          <a:stretch>
            <a:fillRect/>
          </a:stretch>
        </p:blipFill>
        <p:spPr>
          <a:xfrm>
            <a:off x="151114" y="5854486"/>
            <a:ext cx="570781" cy="888737"/>
          </a:xfrm>
          <a:prstGeom prst="rect">
            <a:avLst/>
          </a:prstGeom>
        </p:spPr>
      </p:pic>
      <p:sp>
        <p:nvSpPr>
          <p:cNvPr id="5" name="Title 2">
            <a:extLst>
              <a:ext uri="{FF2B5EF4-FFF2-40B4-BE49-F238E27FC236}">
                <a16:creationId xmlns:a16="http://schemas.microsoft.com/office/drawing/2014/main" id="{F8C39FAB-C265-EEAC-1450-0BF3C858E4A8}"/>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476504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4340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2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3" name="Group 2"/>
          <p:cNvGrpSpPr/>
          <p:nvPr userDrawn="1"/>
        </p:nvGrpSpPr>
        <p:grpSpPr>
          <a:xfrm>
            <a:off x="415003" y="482600"/>
            <a:ext cx="11346557" cy="5588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dirty="0"/>
            </a:p>
          </p:txBody>
        </p:sp>
      </p:grpSp>
      <p:grpSp>
        <p:nvGrpSpPr>
          <p:cNvPr id="5" name="Group 4"/>
          <p:cNvGrpSpPr>
            <a:grpSpLocks noChangeAspect="1"/>
          </p:cNvGrpSpPr>
          <p:nvPr userDrawn="1"/>
        </p:nvGrpSpPr>
        <p:grpSpPr>
          <a:xfrm rot="16200000">
            <a:off x="3363913" y="1484173"/>
            <a:ext cx="5407679" cy="5339973"/>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1370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3131"/>
            <a:ext cx="12192001" cy="388188"/>
          </a:xfrm>
        </p:spPr>
        <p:txBody>
          <a:bodyPr/>
          <a:lstStyle/>
          <a:p>
            <a:r>
              <a:rPr lang="en-US"/>
              <a:t>Click to edit Master title style</a:t>
            </a:r>
          </a:p>
        </p:txBody>
      </p:sp>
      <p:sp>
        <p:nvSpPr>
          <p:cNvPr id="41" name="Footer Placeholder 8"/>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USLACROSSE.ARBITERSPORTS.COM | USLACROSSE.ORG</a:t>
            </a:r>
          </a:p>
        </p:txBody>
      </p:sp>
      <p:grpSp>
        <p:nvGrpSpPr>
          <p:cNvPr id="97" name="Group 96"/>
          <p:cNvGrpSpPr/>
          <p:nvPr userDrawn="1"/>
        </p:nvGrpSpPr>
        <p:grpSpPr>
          <a:xfrm>
            <a:off x="367144" y="475045"/>
            <a:ext cx="11434965" cy="5654139"/>
            <a:chOff x="269788" y="1602077"/>
            <a:chExt cx="8903338" cy="4590414"/>
          </a:xfrm>
        </p:grpSpPr>
        <p:grpSp>
          <p:nvGrpSpPr>
            <p:cNvPr id="98" name="Group 97"/>
            <p:cNvGrpSpPr/>
            <p:nvPr/>
          </p:nvGrpSpPr>
          <p:grpSpPr>
            <a:xfrm>
              <a:off x="269788" y="2932439"/>
              <a:ext cx="2096210" cy="2158395"/>
              <a:chOff x="-146978" y="2568076"/>
              <a:chExt cx="228600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146978"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8900000">
                <a:off x="1157667"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7200"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dirty="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0" y="3295991"/>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03D0FE7-F1D7-957A-D51F-CF9B841B1091}"/>
              </a:ext>
            </a:extLst>
          </p:cNvPr>
          <p:cNvPicPr>
            <a:picLocks noChangeAspect="1"/>
          </p:cNvPicPr>
          <p:nvPr/>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5563E594-7FFC-0D15-F09F-9886C3308C96}"/>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6273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73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6FCD5-54B3-D6AA-3D64-7A4D57903B38}"/>
              </a:ext>
            </a:extLst>
          </p:cNvPr>
          <p:cNvSpPr txBox="1"/>
          <p:nvPr/>
        </p:nvSpPr>
        <p:spPr>
          <a:xfrm>
            <a:off x="3226777" y="2449153"/>
            <a:ext cx="5738445" cy="1569660"/>
          </a:xfrm>
          <a:prstGeom prst="rect">
            <a:avLst/>
          </a:prstGeom>
          <a:noFill/>
        </p:spPr>
        <p:txBody>
          <a:bodyPr wrap="square" rtlCol="0">
            <a:spAutoFit/>
          </a:bodyPr>
          <a:lstStyle/>
          <a:p>
            <a:pPr algn="ctr"/>
            <a:r>
              <a:rPr lang="en-US" sz="3200" spc="300" dirty="0">
                <a:solidFill>
                  <a:schemeClr val="bg1"/>
                </a:solidFill>
                <a:latin typeface="Alt Gothic Comp ATF" panose="020B0608040502040204" pitchFamily="34" charset="77"/>
              </a:rPr>
              <a:t>THANK YOU TO THE MEMBERS OF THE</a:t>
            </a:r>
          </a:p>
          <a:p>
            <a:pPr algn="ctr"/>
            <a:r>
              <a:rPr lang="en-US" sz="3200" spc="300" dirty="0">
                <a:solidFill>
                  <a:schemeClr val="bg1"/>
                </a:solidFill>
                <a:latin typeface="Alt Gothic Comp ATF" panose="020B0608040502040204" pitchFamily="34" charset="77"/>
              </a:rPr>
              <a:t>2023 WOMENS OFFICIAL’S EDUCATION DEVELOPMENT TEAM</a:t>
            </a:r>
            <a:endParaRPr lang="en-US" sz="3200" b="0"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425306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p:nvPicPr>
        <p:blipFill>
          <a:blip r:embed="rId3"/>
          <a:stretch>
            <a:fillRect/>
          </a:stretch>
        </p:blipFill>
        <p:spPr>
          <a:xfrm>
            <a:off x="1107896" y="1131607"/>
            <a:ext cx="9976207" cy="5611616"/>
          </a:xfrm>
          <a:prstGeom prst="rect">
            <a:avLst/>
          </a:prstGeom>
        </p:spPr>
      </p:pic>
      <p:pic>
        <p:nvPicPr>
          <p:cNvPr id="2" name="Picture 1" descr="Logo&#10;&#10;Description automatically generated">
            <a:extLst>
              <a:ext uri="{FF2B5EF4-FFF2-40B4-BE49-F238E27FC236}">
                <a16:creationId xmlns:a16="http://schemas.microsoft.com/office/drawing/2014/main" id="{3F5F11F3-3646-578A-5039-C1B7A401A7AB}"/>
              </a:ext>
            </a:extLst>
          </p:cNvPr>
          <p:cNvPicPr>
            <a:picLocks noChangeAspect="1"/>
          </p:cNvPicPr>
          <p:nvPr/>
        </p:nvPicPr>
        <p:blipFill>
          <a:blip r:embed="rId4"/>
          <a:stretch>
            <a:fillRect/>
          </a:stretch>
        </p:blipFill>
        <p:spPr>
          <a:xfrm>
            <a:off x="151114" y="5854486"/>
            <a:ext cx="570781" cy="888737"/>
          </a:xfrm>
          <a:prstGeom prst="rect">
            <a:avLst/>
          </a:prstGeom>
        </p:spPr>
      </p:pic>
      <p:sp>
        <p:nvSpPr>
          <p:cNvPr id="4" name="Title 2">
            <a:extLst>
              <a:ext uri="{FF2B5EF4-FFF2-40B4-BE49-F238E27FC236}">
                <a16:creationId xmlns:a16="http://schemas.microsoft.com/office/drawing/2014/main" id="{41D2BD30-9AED-83D0-4329-DEBFD29D9091}"/>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371502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p:nvPicPr>
        <p:blipFill>
          <a:blip r:embed="rId3"/>
          <a:stretch>
            <a:fillRect/>
          </a:stretch>
        </p:blipFill>
        <p:spPr>
          <a:xfrm>
            <a:off x="704850" y="792957"/>
            <a:ext cx="10782300" cy="6065043"/>
          </a:xfrm>
          <a:prstGeom prst="rect">
            <a:avLst/>
          </a:prstGeom>
        </p:spPr>
      </p:pic>
      <p:sp>
        <p:nvSpPr>
          <p:cNvPr id="2" name="Title 2">
            <a:extLst>
              <a:ext uri="{FF2B5EF4-FFF2-40B4-BE49-F238E27FC236}">
                <a16:creationId xmlns:a16="http://schemas.microsoft.com/office/drawing/2014/main" id="{825D8A09-E9B3-CFE3-8802-BE2E19255277}"/>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377489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p:nvPicPr>
        <p:blipFill>
          <a:blip r:embed="rId3"/>
          <a:stretch>
            <a:fillRect/>
          </a:stretch>
        </p:blipFill>
        <p:spPr>
          <a:xfrm>
            <a:off x="1337186" y="752167"/>
            <a:ext cx="9517627" cy="5353665"/>
          </a:xfrm>
          <a:prstGeom prst="rect">
            <a:avLst/>
          </a:prstGeom>
        </p:spPr>
      </p:pic>
      <p:sp>
        <p:nvSpPr>
          <p:cNvPr id="2" name="Title 2">
            <a:extLst>
              <a:ext uri="{FF2B5EF4-FFF2-40B4-BE49-F238E27FC236}">
                <a16:creationId xmlns:a16="http://schemas.microsoft.com/office/drawing/2014/main" id="{AAC330AE-3A21-D523-BD5D-A16D0005B9B2}"/>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68045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84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9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 id="2147483662" r:id="rId21"/>
    <p:sldLayoutId id="2147483663" r:id="rId22"/>
    <p:sldLayoutId id="214748366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01F6D-8646-4541-BF4F-4D5A0B9DE8F6}"/>
              </a:ext>
            </a:extLst>
          </p:cNvPr>
          <p:cNvSpPr txBox="1"/>
          <p:nvPr/>
        </p:nvSpPr>
        <p:spPr>
          <a:xfrm>
            <a:off x="6005146" y="5509846"/>
            <a:ext cx="5738445" cy="707886"/>
          </a:xfrm>
          <a:prstGeom prst="rect">
            <a:avLst/>
          </a:prstGeom>
          <a:noFill/>
        </p:spPr>
        <p:txBody>
          <a:bodyPr wrap="square" lIns="91440" tIns="45720" rIns="91440" bIns="45720" rtlCol="0" anchor="t">
            <a:spAutoFit/>
          </a:bodyPr>
          <a:lstStyle/>
          <a:p>
            <a:pPr algn="r"/>
            <a:r>
              <a:rPr lang="en-US" sz="4000" b="1" spc="600" dirty="0">
                <a:solidFill>
                  <a:schemeClr val="bg1"/>
                </a:solidFill>
                <a:latin typeface="Alt Gothic Comp ATF"/>
              </a:rPr>
              <a:t>Three-Person</a:t>
            </a:r>
            <a:r>
              <a:rPr lang="en-US" sz="4000" b="1" i="0" spc="600" dirty="0">
                <a:solidFill>
                  <a:schemeClr val="bg1"/>
                </a:solidFill>
                <a:latin typeface="Alt Gothic Comp ATF"/>
              </a:rPr>
              <a:t> Positioning</a:t>
            </a:r>
          </a:p>
        </p:txBody>
      </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495007" y="550984"/>
            <a:ext cx="8521179"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Good Three-Person Positioning leads to:</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10</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graphicFrame>
        <p:nvGraphicFramePr>
          <p:cNvPr id="9" name="Content Placeholder 3"/>
          <p:cNvGraphicFramePr>
            <a:graphicFrameLocks/>
          </p:cNvGraphicFramePr>
          <p:nvPr>
            <p:extLst>
              <p:ext uri="{D42A27DB-BD31-4B8C-83A1-F6EECF244321}">
                <p14:modId xmlns:p14="http://schemas.microsoft.com/office/powerpoint/2010/main" val="3799533574"/>
              </p:ext>
            </p:extLst>
          </p:nvPr>
        </p:nvGraphicFramePr>
        <p:xfrm>
          <a:off x="1359712" y="1420699"/>
          <a:ext cx="9887408" cy="5289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88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969323" y="358728"/>
            <a:ext cx="6797333"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Small Picture vs Big Picture</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11</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2128" y="1837966"/>
            <a:ext cx="5743222" cy="3824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323" y="2639129"/>
            <a:ext cx="2814007" cy="3334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5551149" y="5924921"/>
            <a:ext cx="2685735" cy="784830"/>
          </a:xfrm>
          <a:prstGeom prst="rect">
            <a:avLst/>
          </a:prstGeom>
          <a:noFill/>
        </p:spPr>
        <p:txBody>
          <a:bodyPr wrap="none" rtlCol="0">
            <a:spAutoFit/>
          </a:bodyPr>
          <a:lstStyle/>
          <a:p>
            <a:r>
              <a:rPr lang="en-US" sz="4500" dirty="0">
                <a:solidFill>
                  <a:srgbClr val="FF0000"/>
                </a:solidFill>
              </a:rPr>
              <a:t>Big Picture</a:t>
            </a:r>
          </a:p>
        </p:txBody>
      </p:sp>
      <p:sp>
        <p:nvSpPr>
          <p:cNvPr id="12" name="TextBox 11"/>
          <p:cNvSpPr txBox="1"/>
          <p:nvPr/>
        </p:nvSpPr>
        <p:spPr>
          <a:xfrm>
            <a:off x="1369351" y="5997674"/>
            <a:ext cx="2013949" cy="507831"/>
          </a:xfrm>
          <a:prstGeom prst="rect">
            <a:avLst/>
          </a:prstGeom>
          <a:noFill/>
        </p:spPr>
        <p:txBody>
          <a:bodyPr wrap="none" rtlCol="0">
            <a:spAutoFit/>
          </a:bodyPr>
          <a:lstStyle/>
          <a:p>
            <a:r>
              <a:rPr lang="en-US" sz="2700" dirty="0">
                <a:solidFill>
                  <a:srgbClr val="FF0000"/>
                </a:solidFill>
              </a:rPr>
              <a:t>Small Picture</a:t>
            </a:r>
          </a:p>
        </p:txBody>
      </p:sp>
      <p:sp>
        <p:nvSpPr>
          <p:cNvPr id="13" name="Cloud Callout 12"/>
          <p:cNvSpPr/>
          <p:nvPr/>
        </p:nvSpPr>
        <p:spPr>
          <a:xfrm>
            <a:off x="9166831" y="1094477"/>
            <a:ext cx="2277317" cy="131798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Cloud Callout 13"/>
          <p:cNvSpPr/>
          <p:nvPr/>
        </p:nvSpPr>
        <p:spPr>
          <a:xfrm flipH="1">
            <a:off x="4678371" y="1457972"/>
            <a:ext cx="2187150" cy="1297115"/>
          </a:xfrm>
          <a:prstGeom prst="cloudCallout">
            <a:avLst>
              <a:gd name="adj1" fmla="val -62118"/>
              <a:gd name="adj2" fmla="val 616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TextBox 14"/>
          <p:cNvSpPr txBox="1"/>
          <p:nvPr/>
        </p:nvSpPr>
        <p:spPr>
          <a:xfrm>
            <a:off x="9486259" y="1355020"/>
            <a:ext cx="2237821" cy="830997"/>
          </a:xfrm>
          <a:prstGeom prst="rect">
            <a:avLst/>
          </a:prstGeom>
          <a:noFill/>
        </p:spPr>
        <p:txBody>
          <a:bodyPr wrap="square" rtlCol="0">
            <a:spAutoFit/>
          </a:bodyPr>
          <a:lstStyle/>
          <a:p>
            <a:r>
              <a:rPr lang="en-US" sz="2400" dirty="0">
                <a:solidFill>
                  <a:schemeClr val="tx2">
                    <a:lumMod val="20000"/>
                    <a:lumOff val="80000"/>
                  </a:schemeClr>
                </a:solidFill>
              </a:rPr>
              <a:t>Stick behind her?</a:t>
            </a:r>
          </a:p>
        </p:txBody>
      </p:sp>
      <p:sp>
        <p:nvSpPr>
          <p:cNvPr id="16" name="TextBox 15"/>
          <p:cNvSpPr txBox="1"/>
          <p:nvPr/>
        </p:nvSpPr>
        <p:spPr>
          <a:xfrm>
            <a:off x="4973514" y="1639837"/>
            <a:ext cx="1955764" cy="830997"/>
          </a:xfrm>
          <a:prstGeom prst="rect">
            <a:avLst/>
          </a:prstGeom>
          <a:noFill/>
        </p:spPr>
        <p:txBody>
          <a:bodyPr wrap="square" rtlCol="0">
            <a:spAutoFit/>
          </a:bodyPr>
          <a:lstStyle/>
          <a:p>
            <a:r>
              <a:rPr lang="en-US" sz="2400" dirty="0">
                <a:solidFill>
                  <a:schemeClr val="tx2">
                    <a:lumMod val="20000"/>
                    <a:lumOff val="80000"/>
                  </a:schemeClr>
                </a:solidFill>
              </a:rPr>
              <a:t>Empty? Stick on body?</a:t>
            </a:r>
          </a:p>
        </p:txBody>
      </p:sp>
      <p:sp>
        <p:nvSpPr>
          <p:cNvPr id="17" name="Cloud Callout 16"/>
          <p:cNvSpPr/>
          <p:nvPr/>
        </p:nvSpPr>
        <p:spPr>
          <a:xfrm flipH="1">
            <a:off x="759119" y="1388380"/>
            <a:ext cx="1617943" cy="1250749"/>
          </a:xfrm>
          <a:prstGeom prst="cloudCallout">
            <a:avLst>
              <a:gd name="adj1" fmla="val -85827"/>
              <a:gd name="adj2" fmla="val 414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8" name="TextBox 17"/>
          <p:cNvSpPr txBox="1"/>
          <p:nvPr/>
        </p:nvSpPr>
        <p:spPr>
          <a:xfrm>
            <a:off x="896781" y="1658176"/>
            <a:ext cx="1454477" cy="523220"/>
          </a:xfrm>
          <a:prstGeom prst="rect">
            <a:avLst/>
          </a:prstGeom>
          <a:noFill/>
        </p:spPr>
        <p:txBody>
          <a:bodyPr wrap="square" rtlCol="0">
            <a:spAutoFit/>
          </a:bodyPr>
          <a:lstStyle/>
          <a:p>
            <a:r>
              <a:rPr lang="en-US" sz="2800" dirty="0">
                <a:solidFill>
                  <a:schemeClr val="tx2">
                    <a:lumMod val="20000"/>
                    <a:lumOff val="80000"/>
                  </a:schemeClr>
                </a:solidFill>
              </a:rPr>
              <a:t>Empty?</a:t>
            </a:r>
          </a:p>
        </p:txBody>
      </p:sp>
    </p:spTree>
    <p:extLst>
      <p:ext uri="{BB962C8B-B14F-4D97-AF65-F5344CB8AC3E}">
        <p14:creationId xmlns:p14="http://schemas.microsoft.com/office/powerpoint/2010/main" val="53470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84618" y="-207237"/>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12</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969706" y="222954"/>
            <a:ext cx="65385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Boundaries</a:t>
            </a:r>
          </a:p>
        </p:txBody>
      </p:sp>
      <p:sp>
        <p:nvSpPr>
          <p:cNvPr id="11" name="Left-Right Arrow 10">
            <a:extLst>
              <a:ext uri="{FF2B5EF4-FFF2-40B4-BE49-F238E27FC236}">
                <a16:creationId xmlns:a16="http://schemas.microsoft.com/office/drawing/2014/main" id="{C2B90BE6-DEBC-FD4C-990D-526DB72F7A82}"/>
              </a:ext>
            </a:extLst>
          </p:cNvPr>
          <p:cNvSpPr/>
          <p:nvPr/>
        </p:nvSpPr>
        <p:spPr>
          <a:xfrm>
            <a:off x="2131255" y="5696911"/>
            <a:ext cx="7467600" cy="617774"/>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ED2683-4C5F-984F-971D-6B17EC3C2FB7}"/>
              </a:ext>
            </a:extLst>
          </p:cNvPr>
          <p:cNvSpPr/>
          <p:nvPr/>
        </p:nvSpPr>
        <p:spPr>
          <a:xfrm>
            <a:off x="6513437" y="2433244"/>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FF0000"/>
                </a:solidFill>
              </a:rPr>
              <a:t>B</a:t>
            </a:r>
          </a:p>
        </p:txBody>
      </p:sp>
      <p:sp>
        <p:nvSpPr>
          <p:cNvPr id="17" name="Rectangle 16">
            <a:extLst>
              <a:ext uri="{FF2B5EF4-FFF2-40B4-BE49-F238E27FC236}">
                <a16:creationId xmlns:a16="http://schemas.microsoft.com/office/drawing/2014/main" id="{79B2D1FD-5B02-E240-AC9E-E0757E4A7DBB}"/>
              </a:ext>
            </a:extLst>
          </p:cNvPr>
          <p:cNvSpPr/>
          <p:nvPr/>
        </p:nvSpPr>
        <p:spPr>
          <a:xfrm>
            <a:off x="4100219" y="2394084"/>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18" name="Rectangle 17">
            <a:extLst>
              <a:ext uri="{FF2B5EF4-FFF2-40B4-BE49-F238E27FC236}">
                <a16:creationId xmlns:a16="http://schemas.microsoft.com/office/drawing/2014/main" id="{6FAA1F58-9CBA-034B-9708-4B23E41F3BED}"/>
              </a:ext>
            </a:extLst>
          </p:cNvPr>
          <p:cNvSpPr/>
          <p:nvPr/>
        </p:nvSpPr>
        <p:spPr>
          <a:xfrm>
            <a:off x="5367648" y="4466189"/>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9" name="Left-Up Arrow 18">
            <a:extLst>
              <a:ext uri="{FF2B5EF4-FFF2-40B4-BE49-F238E27FC236}">
                <a16:creationId xmlns:a16="http://schemas.microsoft.com/office/drawing/2014/main" id="{5B82AB85-4600-4949-86BC-0A767A365976}"/>
              </a:ext>
            </a:extLst>
          </p:cNvPr>
          <p:cNvSpPr/>
          <p:nvPr/>
        </p:nvSpPr>
        <p:spPr>
          <a:xfrm rot="16200000">
            <a:off x="4911786" y="317254"/>
            <a:ext cx="4689901" cy="6313034"/>
          </a:xfrm>
          <a:prstGeom prst="leftUpArrow">
            <a:avLst>
              <a:gd name="adj1" fmla="val 4848"/>
              <a:gd name="adj2" fmla="val 11920"/>
              <a:gd name="adj3" fmla="val 145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Left-Up Arrow 19">
            <a:extLst>
              <a:ext uri="{FF2B5EF4-FFF2-40B4-BE49-F238E27FC236}">
                <a16:creationId xmlns:a16="http://schemas.microsoft.com/office/drawing/2014/main" id="{31A592C0-477D-0A43-A9AD-82D53950097C}"/>
              </a:ext>
            </a:extLst>
          </p:cNvPr>
          <p:cNvSpPr/>
          <p:nvPr/>
        </p:nvSpPr>
        <p:spPr>
          <a:xfrm rot="16200000" flipV="1">
            <a:off x="2082741" y="380996"/>
            <a:ext cx="4887506" cy="6481552"/>
          </a:xfrm>
          <a:prstGeom prst="leftUpArrow">
            <a:avLst>
              <a:gd name="adj1" fmla="val 5503"/>
              <a:gd name="adj2" fmla="val 12259"/>
              <a:gd name="adj3" fmla="val 14579"/>
            </a:avLst>
          </a:prstGeom>
          <a:solidFill>
            <a:srgbClr val="0070C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pic>
        <p:nvPicPr>
          <p:cNvPr id="21" name="Picture 2" descr="C:\Users\Locke\AppData\Local\Microsoft\Windows\INetCache\IE\XEZG9A51\120px-Cemetery_template.svg[1].png">
            <a:extLst>
              <a:ext uri="{FF2B5EF4-FFF2-40B4-BE49-F238E27FC236}">
                <a16:creationId xmlns:a16="http://schemas.microsoft.com/office/drawing/2014/main" id="{A0D6BA02-4D30-6F48-AE3F-B2292CA5FE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7981" y="5664219"/>
            <a:ext cx="870155" cy="8701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Locke\AppData\Local\Microsoft\Windows\INetCache\IE\XEZG9A51\120px-Cemetery_template.svg[1].png">
            <a:extLst>
              <a:ext uri="{FF2B5EF4-FFF2-40B4-BE49-F238E27FC236}">
                <a16:creationId xmlns:a16="http://schemas.microsoft.com/office/drawing/2014/main" id="{D322227D-A9E2-EF40-B1CA-0B48210811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768" y="5748868"/>
            <a:ext cx="870155" cy="87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3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3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413775" y="-168027"/>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13</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2065305" y="246728"/>
            <a:ext cx="2232367"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The Draw</a:t>
            </a:r>
          </a:p>
        </p:txBody>
      </p:sp>
      <p:sp>
        <p:nvSpPr>
          <p:cNvPr id="36" name="TextBox 35">
            <a:extLst>
              <a:ext uri="{FF2B5EF4-FFF2-40B4-BE49-F238E27FC236}">
                <a16:creationId xmlns:a16="http://schemas.microsoft.com/office/drawing/2014/main" id="{F7383F55-EE1F-3740-A7E5-EF4EEC7442C8}"/>
              </a:ext>
            </a:extLst>
          </p:cNvPr>
          <p:cNvSpPr txBox="1"/>
          <p:nvPr/>
        </p:nvSpPr>
        <p:spPr>
          <a:xfrm rot="5400000">
            <a:off x="3670348" y="2811475"/>
            <a:ext cx="691115" cy="430887"/>
          </a:xfrm>
          <a:prstGeom prst="rect">
            <a:avLst/>
          </a:prstGeom>
          <a:noFill/>
        </p:spPr>
        <p:txBody>
          <a:bodyPr wrap="square" rtlCol="0">
            <a:spAutoFit/>
          </a:bodyPr>
          <a:lstStyle/>
          <a:p>
            <a:r>
              <a:rPr lang="en-US" sz="2200" b="1" spc="-300" dirty="0"/>
              <a:t>X  O</a:t>
            </a:r>
          </a:p>
        </p:txBody>
      </p:sp>
      <p:sp>
        <p:nvSpPr>
          <p:cNvPr id="37" name="TextBox 36">
            <a:extLst>
              <a:ext uri="{FF2B5EF4-FFF2-40B4-BE49-F238E27FC236}">
                <a16:creationId xmlns:a16="http://schemas.microsoft.com/office/drawing/2014/main" id="{5A21782B-CA80-6E45-AED3-FB2447DDD469}"/>
              </a:ext>
            </a:extLst>
          </p:cNvPr>
          <p:cNvSpPr txBox="1"/>
          <p:nvPr/>
        </p:nvSpPr>
        <p:spPr>
          <a:xfrm rot="5400000">
            <a:off x="7287427" y="2519679"/>
            <a:ext cx="691115" cy="430887"/>
          </a:xfrm>
          <a:prstGeom prst="rect">
            <a:avLst/>
          </a:prstGeom>
          <a:noFill/>
        </p:spPr>
        <p:txBody>
          <a:bodyPr wrap="square" rtlCol="0">
            <a:spAutoFit/>
          </a:bodyPr>
          <a:lstStyle/>
          <a:p>
            <a:r>
              <a:rPr lang="en-US" sz="2200" b="1" spc="-300" dirty="0"/>
              <a:t>X  O</a:t>
            </a:r>
          </a:p>
        </p:txBody>
      </p:sp>
      <p:sp>
        <p:nvSpPr>
          <p:cNvPr id="39" name="Rectangle 38">
            <a:extLst>
              <a:ext uri="{FF2B5EF4-FFF2-40B4-BE49-F238E27FC236}">
                <a16:creationId xmlns:a16="http://schemas.microsoft.com/office/drawing/2014/main" id="{79680EC9-4EF8-C04E-AED1-BC2E132A0851}"/>
              </a:ext>
            </a:extLst>
          </p:cNvPr>
          <p:cNvSpPr/>
          <p:nvPr/>
        </p:nvSpPr>
        <p:spPr>
          <a:xfrm>
            <a:off x="4295448" y="2208273"/>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40" name="Rectangle 39">
            <a:extLst>
              <a:ext uri="{FF2B5EF4-FFF2-40B4-BE49-F238E27FC236}">
                <a16:creationId xmlns:a16="http://schemas.microsoft.com/office/drawing/2014/main" id="{4D13DF6A-4D99-B54C-BABD-B1AD29085F30}"/>
              </a:ext>
            </a:extLst>
          </p:cNvPr>
          <p:cNvSpPr/>
          <p:nvPr/>
        </p:nvSpPr>
        <p:spPr>
          <a:xfrm>
            <a:off x="5349711" y="3811255"/>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chemeClr val="accent6">
                    <a:lumMod val="75000"/>
                  </a:schemeClr>
                </a:solidFill>
              </a:rPr>
              <a:t>C</a:t>
            </a:r>
          </a:p>
        </p:txBody>
      </p:sp>
      <p:sp>
        <p:nvSpPr>
          <p:cNvPr id="41" name="Rectangle 40">
            <a:extLst>
              <a:ext uri="{FF2B5EF4-FFF2-40B4-BE49-F238E27FC236}">
                <a16:creationId xmlns:a16="http://schemas.microsoft.com/office/drawing/2014/main" id="{4653E365-02D7-F145-BC36-DA31D84E7647}"/>
              </a:ext>
            </a:extLst>
          </p:cNvPr>
          <p:cNvSpPr/>
          <p:nvPr/>
        </p:nvSpPr>
        <p:spPr>
          <a:xfrm>
            <a:off x="6334054" y="2180368"/>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FF0000"/>
                </a:solidFill>
              </a:rPr>
              <a:t>B</a:t>
            </a:r>
          </a:p>
        </p:txBody>
      </p:sp>
      <p:grpSp>
        <p:nvGrpSpPr>
          <p:cNvPr id="7" name="Group 6">
            <a:extLst>
              <a:ext uri="{FF2B5EF4-FFF2-40B4-BE49-F238E27FC236}">
                <a16:creationId xmlns:a16="http://schemas.microsoft.com/office/drawing/2014/main" id="{878EEA7C-E961-E048-96A7-4C3C8F55E1DC}"/>
              </a:ext>
            </a:extLst>
          </p:cNvPr>
          <p:cNvGrpSpPr/>
          <p:nvPr/>
        </p:nvGrpSpPr>
        <p:grpSpPr>
          <a:xfrm>
            <a:off x="2643791" y="1189728"/>
            <a:ext cx="1601403" cy="1527510"/>
            <a:chOff x="2643791" y="1189728"/>
            <a:chExt cx="1601403" cy="1527510"/>
          </a:xfrm>
        </p:grpSpPr>
        <p:sp>
          <p:nvSpPr>
            <p:cNvPr id="42" name="Cloud Callout 41">
              <a:extLst>
                <a:ext uri="{FF2B5EF4-FFF2-40B4-BE49-F238E27FC236}">
                  <a16:creationId xmlns:a16="http://schemas.microsoft.com/office/drawing/2014/main" id="{CDC5B4DA-D19C-614F-A379-94FA99B7D04F}"/>
                </a:ext>
              </a:extLst>
            </p:cNvPr>
            <p:cNvSpPr/>
            <p:nvPr/>
          </p:nvSpPr>
          <p:spPr>
            <a:xfrm rot="18727416" flipH="1">
              <a:off x="2680738" y="1152781"/>
              <a:ext cx="1527510" cy="1601403"/>
            </a:xfrm>
            <a:prstGeom prst="cloudCallout">
              <a:avLst>
                <a:gd name="adj1" fmla="val -25898"/>
                <a:gd name="adj2" fmla="val 72971"/>
              </a:avLst>
            </a:prstGeom>
            <a:solidFill>
              <a:schemeClr val="bg2">
                <a:lumMod val="9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6693DFC-F762-DB4C-AFC9-6F2FD7407FB3}"/>
                </a:ext>
              </a:extLst>
            </p:cNvPr>
            <p:cNvSpPr txBox="1"/>
            <p:nvPr/>
          </p:nvSpPr>
          <p:spPr>
            <a:xfrm>
              <a:off x="2889280" y="1495486"/>
              <a:ext cx="1160623" cy="959047"/>
            </a:xfrm>
            <a:prstGeom prst="rect">
              <a:avLst/>
            </a:prstGeom>
            <a:noFill/>
          </p:spPr>
          <p:txBody>
            <a:bodyPr wrap="square" rtlCol="0">
              <a:spAutoFit/>
            </a:bodyPr>
            <a:lstStyle/>
            <a:p>
              <a:pPr algn="ctr"/>
              <a:r>
                <a:rPr lang="en-US" dirty="0">
                  <a:solidFill>
                    <a:srgbClr val="0070C0"/>
                  </a:solidFill>
                </a:rPr>
                <a:t>Watching for the same!</a:t>
              </a:r>
            </a:p>
          </p:txBody>
        </p:sp>
      </p:grpSp>
      <p:sp>
        <p:nvSpPr>
          <p:cNvPr id="44" name="Up Arrow 43">
            <a:extLst>
              <a:ext uri="{FF2B5EF4-FFF2-40B4-BE49-F238E27FC236}">
                <a16:creationId xmlns:a16="http://schemas.microsoft.com/office/drawing/2014/main" id="{1B34B086-CAD6-C248-805B-28FD76985E0A}"/>
              </a:ext>
            </a:extLst>
          </p:cNvPr>
          <p:cNvSpPr/>
          <p:nvPr/>
        </p:nvSpPr>
        <p:spPr>
          <a:xfrm rot="10180297">
            <a:off x="4728486" y="2838124"/>
            <a:ext cx="345187" cy="983745"/>
          </a:xfrm>
          <a:prstGeom prst="up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4EBD560-18D6-3C4B-BADD-310241DBD8A7}"/>
              </a:ext>
            </a:extLst>
          </p:cNvPr>
          <p:cNvSpPr txBox="1"/>
          <p:nvPr/>
        </p:nvSpPr>
        <p:spPr>
          <a:xfrm rot="5400000">
            <a:off x="3723398" y="4121405"/>
            <a:ext cx="691115" cy="430887"/>
          </a:xfrm>
          <a:prstGeom prst="rect">
            <a:avLst/>
          </a:prstGeom>
          <a:noFill/>
        </p:spPr>
        <p:txBody>
          <a:bodyPr wrap="square" rtlCol="0">
            <a:spAutoFit/>
          </a:bodyPr>
          <a:lstStyle/>
          <a:p>
            <a:r>
              <a:rPr lang="en-US" sz="2200" b="1" spc="-300" dirty="0"/>
              <a:t>X  O</a:t>
            </a:r>
          </a:p>
        </p:txBody>
      </p:sp>
      <p:sp>
        <p:nvSpPr>
          <p:cNvPr id="46" name="TextBox 45">
            <a:extLst>
              <a:ext uri="{FF2B5EF4-FFF2-40B4-BE49-F238E27FC236}">
                <a16:creationId xmlns:a16="http://schemas.microsoft.com/office/drawing/2014/main" id="{CA35B929-C86B-1C47-A519-6490021357EE}"/>
              </a:ext>
            </a:extLst>
          </p:cNvPr>
          <p:cNvSpPr txBox="1"/>
          <p:nvPr/>
        </p:nvSpPr>
        <p:spPr>
          <a:xfrm rot="5400000">
            <a:off x="7433462" y="4491597"/>
            <a:ext cx="691115" cy="430887"/>
          </a:xfrm>
          <a:prstGeom prst="rect">
            <a:avLst/>
          </a:prstGeom>
          <a:noFill/>
        </p:spPr>
        <p:txBody>
          <a:bodyPr wrap="square" rtlCol="0">
            <a:spAutoFit/>
          </a:bodyPr>
          <a:lstStyle/>
          <a:p>
            <a:r>
              <a:rPr lang="en-US" sz="2200" b="1" spc="-300" dirty="0"/>
              <a:t>X  O</a:t>
            </a:r>
          </a:p>
        </p:txBody>
      </p:sp>
      <p:sp>
        <p:nvSpPr>
          <p:cNvPr id="47" name="TextBox 46">
            <a:extLst>
              <a:ext uri="{FF2B5EF4-FFF2-40B4-BE49-F238E27FC236}">
                <a16:creationId xmlns:a16="http://schemas.microsoft.com/office/drawing/2014/main" id="{7CBA332C-6FDF-F241-BED1-E479C78252E6}"/>
              </a:ext>
            </a:extLst>
          </p:cNvPr>
          <p:cNvSpPr txBox="1"/>
          <p:nvPr/>
        </p:nvSpPr>
        <p:spPr>
          <a:xfrm rot="15155376">
            <a:off x="7271586" y="3522037"/>
            <a:ext cx="691115" cy="430887"/>
          </a:xfrm>
          <a:prstGeom prst="rect">
            <a:avLst/>
          </a:prstGeom>
          <a:noFill/>
        </p:spPr>
        <p:txBody>
          <a:bodyPr wrap="square" rtlCol="0">
            <a:spAutoFit/>
          </a:bodyPr>
          <a:lstStyle/>
          <a:p>
            <a:r>
              <a:rPr lang="en-US" sz="2200" b="1" spc="-300" dirty="0"/>
              <a:t>X  O</a:t>
            </a:r>
          </a:p>
        </p:txBody>
      </p:sp>
      <p:sp>
        <p:nvSpPr>
          <p:cNvPr id="48" name="TextBox 47">
            <a:extLst>
              <a:ext uri="{FF2B5EF4-FFF2-40B4-BE49-F238E27FC236}">
                <a16:creationId xmlns:a16="http://schemas.microsoft.com/office/drawing/2014/main" id="{CC021F52-4A32-1548-AD31-C4435D099C01}"/>
              </a:ext>
            </a:extLst>
          </p:cNvPr>
          <p:cNvSpPr txBox="1"/>
          <p:nvPr/>
        </p:nvSpPr>
        <p:spPr>
          <a:xfrm rot="15795028">
            <a:off x="3723399" y="4574215"/>
            <a:ext cx="691115" cy="430887"/>
          </a:xfrm>
          <a:prstGeom prst="rect">
            <a:avLst/>
          </a:prstGeom>
          <a:noFill/>
        </p:spPr>
        <p:txBody>
          <a:bodyPr wrap="square" rtlCol="0">
            <a:spAutoFit/>
          </a:bodyPr>
          <a:lstStyle/>
          <a:p>
            <a:r>
              <a:rPr lang="en-US" sz="2200" b="1" spc="-300" dirty="0"/>
              <a:t>X  O</a:t>
            </a:r>
          </a:p>
        </p:txBody>
      </p:sp>
      <p:sp>
        <p:nvSpPr>
          <p:cNvPr id="49" name="TextBox 48">
            <a:extLst>
              <a:ext uri="{FF2B5EF4-FFF2-40B4-BE49-F238E27FC236}">
                <a16:creationId xmlns:a16="http://schemas.microsoft.com/office/drawing/2014/main" id="{E056FC9F-9982-9C4E-A69C-4F430F22D47B}"/>
              </a:ext>
            </a:extLst>
          </p:cNvPr>
          <p:cNvSpPr txBox="1"/>
          <p:nvPr/>
        </p:nvSpPr>
        <p:spPr>
          <a:xfrm rot="5400000">
            <a:off x="3299993" y="3513044"/>
            <a:ext cx="691115" cy="430887"/>
          </a:xfrm>
          <a:prstGeom prst="rect">
            <a:avLst/>
          </a:prstGeom>
          <a:noFill/>
        </p:spPr>
        <p:txBody>
          <a:bodyPr wrap="square" rtlCol="0">
            <a:spAutoFit/>
          </a:bodyPr>
          <a:lstStyle/>
          <a:p>
            <a:r>
              <a:rPr lang="en-US" sz="2200" b="1" spc="-300" dirty="0"/>
              <a:t>X  O</a:t>
            </a:r>
          </a:p>
        </p:txBody>
      </p:sp>
      <p:sp>
        <p:nvSpPr>
          <p:cNvPr id="50" name="TextBox 49">
            <a:extLst>
              <a:ext uri="{FF2B5EF4-FFF2-40B4-BE49-F238E27FC236}">
                <a16:creationId xmlns:a16="http://schemas.microsoft.com/office/drawing/2014/main" id="{726949C6-F381-7F47-A795-E5FDCEB640CB}"/>
              </a:ext>
            </a:extLst>
          </p:cNvPr>
          <p:cNvSpPr txBox="1"/>
          <p:nvPr/>
        </p:nvSpPr>
        <p:spPr>
          <a:xfrm rot="5400000">
            <a:off x="7365112" y="5143743"/>
            <a:ext cx="691115" cy="430887"/>
          </a:xfrm>
          <a:prstGeom prst="rect">
            <a:avLst/>
          </a:prstGeom>
          <a:noFill/>
        </p:spPr>
        <p:txBody>
          <a:bodyPr wrap="square" rtlCol="0">
            <a:spAutoFit/>
          </a:bodyPr>
          <a:lstStyle/>
          <a:p>
            <a:r>
              <a:rPr lang="en-US" sz="2200" b="1" spc="-300" dirty="0"/>
              <a:t>X  O</a:t>
            </a:r>
          </a:p>
        </p:txBody>
      </p:sp>
      <p:sp>
        <p:nvSpPr>
          <p:cNvPr id="51" name="TextBox 50">
            <a:extLst>
              <a:ext uri="{FF2B5EF4-FFF2-40B4-BE49-F238E27FC236}">
                <a16:creationId xmlns:a16="http://schemas.microsoft.com/office/drawing/2014/main" id="{47AC6CD4-9396-B146-AE59-9BF2FB7E19BB}"/>
              </a:ext>
            </a:extLst>
          </p:cNvPr>
          <p:cNvSpPr txBox="1"/>
          <p:nvPr/>
        </p:nvSpPr>
        <p:spPr>
          <a:xfrm rot="5400000">
            <a:off x="6354458" y="3692905"/>
            <a:ext cx="691115" cy="430887"/>
          </a:xfrm>
          <a:prstGeom prst="rect">
            <a:avLst/>
          </a:prstGeom>
          <a:noFill/>
        </p:spPr>
        <p:txBody>
          <a:bodyPr wrap="square" rtlCol="0">
            <a:spAutoFit/>
          </a:bodyPr>
          <a:lstStyle/>
          <a:p>
            <a:r>
              <a:rPr lang="en-US" sz="2200" b="1" spc="-300" dirty="0"/>
              <a:t>X  O</a:t>
            </a:r>
          </a:p>
        </p:txBody>
      </p:sp>
      <p:sp>
        <p:nvSpPr>
          <p:cNvPr id="52" name="TextBox 51">
            <a:extLst>
              <a:ext uri="{FF2B5EF4-FFF2-40B4-BE49-F238E27FC236}">
                <a16:creationId xmlns:a16="http://schemas.microsoft.com/office/drawing/2014/main" id="{5A5F931A-09F2-2E4D-A546-E102EA5F286E}"/>
              </a:ext>
            </a:extLst>
          </p:cNvPr>
          <p:cNvSpPr txBox="1"/>
          <p:nvPr/>
        </p:nvSpPr>
        <p:spPr>
          <a:xfrm rot="14316156">
            <a:off x="4757420" y="4012561"/>
            <a:ext cx="691115" cy="430887"/>
          </a:xfrm>
          <a:prstGeom prst="rect">
            <a:avLst/>
          </a:prstGeom>
          <a:noFill/>
        </p:spPr>
        <p:txBody>
          <a:bodyPr wrap="square" rtlCol="0">
            <a:spAutoFit/>
          </a:bodyPr>
          <a:lstStyle/>
          <a:p>
            <a:r>
              <a:rPr lang="en-US" sz="2200" b="1" spc="-300" dirty="0"/>
              <a:t>X  O</a:t>
            </a:r>
          </a:p>
        </p:txBody>
      </p:sp>
      <p:sp>
        <p:nvSpPr>
          <p:cNvPr id="53" name="TextBox 52">
            <a:extLst>
              <a:ext uri="{FF2B5EF4-FFF2-40B4-BE49-F238E27FC236}">
                <a16:creationId xmlns:a16="http://schemas.microsoft.com/office/drawing/2014/main" id="{99E1242E-86B0-5340-A6D1-5B44157F4527}"/>
              </a:ext>
            </a:extLst>
          </p:cNvPr>
          <p:cNvSpPr txBox="1"/>
          <p:nvPr/>
        </p:nvSpPr>
        <p:spPr>
          <a:xfrm>
            <a:off x="5566278" y="3513043"/>
            <a:ext cx="691115" cy="430887"/>
          </a:xfrm>
          <a:prstGeom prst="rect">
            <a:avLst/>
          </a:prstGeom>
          <a:noFill/>
        </p:spPr>
        <p:txBody>
          <a:bodyPr wrap="square" rtlCol="0">
            <a:spAutoFit/>
          </a:bodyPr>
          <a:lstStyle/>
          <a:p>
            <a:r>
              <a:rPr lang="en-US" sz="2200" b="1" spc="-300" dirty="0"/>
              <a:t>X      O</a:t>
            </a:r>
          </a:p>
        </p:txBody>
      </p:sp>
      <p:sp>
        <p:nvSpPr>
          <p:cNvPr id="55" name="Up Arrow 54">
            <a:extLst>
              <a:ext uri="{FF2B5EF4-FFF2-40B4-BE49-F238E27FC236}">
                <a16:creationId xmlns:a16="http://schemas.microsoft.com/office/drawing/2014/main" id="{9F75C364-A13A-C247-A2B6-E4A532315E66}"/>
              </a:ext>
            </a:extLst>
          </p:cNvPr>
          <p:cNvSpPr/>
          <p:nvPr/>
        </p:nvSpPr>
        <p:spPr>
          <a:xfrm rot="11830439">
            <a:off x="4377580" y="2787569"/>
            <a:ext cx="379259" cy="1196822"/>
          </a:xfrm>
          <a:prstGeom prst="upArrow">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Up Arrow 55">
            <a:extLst>
              <a:ext uri="{FF2B5EF4-FFF2-40B4-BE49-F238E27FC236}">
                <a16:creationId xmlns:a16="http://schemas.microsoft.com/office/drawing/2014/main" id="{7916A9BE-42B1-F74C-B69D-B2A166BAA46E}"/>
              </a:ext>
            </a:extLst>
          </p:cNvPr>
          <p:cNvSpPr/>
          <p:nvPr/>
        </p:nvSpPr>
        <p:spPr>
          <a:xfrm rot="9484282">
            <a:off x="6844387" y="2797567"/>
            <a:ext cx="371757" cy="1196822"/>
          </a:xfrm>
          <a:prstGeom prst="upArrow">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Up Arrow 56">
            <a:extLst>
              <a:ext uri="{FF2B5EF4-FFF2-40B4-BE49-F238E27FC236}">
                <a16:creationId xmlns:a16="http://schemas.microsoft.com/office/drawing/2014/main" id="{8295F6A0-58CD-EA40-BA07-55C97E3605CB}"/>
              </a:ext>
            </a:extLst>
          </p:cNvPr>
          <p:cNvSpPr/>
          <p:nvPr/>
        </p:nvSpPr>
        <p:spPr>
          <a:xfrm rot="10800000">
            <a:off x="6603512" y="2818588"/>
            <a:ext cx="360496" cy="762245"/>
          </a:xfrm>
          <a:prstGeom prst="upArrow">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8102E"/>
              </a:solidFill>
            </a:endParaRPr>
          </a:p>
        </p:txBody>
      </p:sp>
      <p:grpSp>
        <p:nvGrpSpPr>
          <p:cNvPr id="2" name="Group 1">
            <a:extLst>
              <a:ext uri="{FF2B5EF4-FFF2-40B4-BE49-F238E27FC236}">
                <a16:creationId xmlns:a16="http://schemas.microsoft.com/office/drawing/2014/main" id="{6B455B21-AB4F-A044-BCD2-71DBE8E67220}"/>
              </a:ext>
            </a:extLst>
          </p:cNvPr>
          <p:cNvGrpSpPr/>
          <p:nvPr/>
        </p:nvGrpSpPr>
        <p:grpSpPr>
          <a:xfrm>
            <a:off x="6915459" y="495013"/>
            <a:ext cx="2239735" cy="1855893"/>
            <a:chOff x="6915191" y="483135"/>
            <a:chExt cx="2239735" cy="1855893"/>
          </a:xfrm>
        </p:grpSpPr>
        <p:sp>
          <p:nvSpPr>
            <p:cNvPr id="58" name="Cloud Callout 57">
              <a:extLst>
                <a:ext uri="{FF2B5EF4-FFF2-40B4-BE49-F238E27FC236}">
                  <a16:creationId xmlns:a16="http://schemas.microsoft.com/office/drawing/2014/main" id="{21A8555C-55C1-B142-ADB8-222001A88E8D}"/>
                </a:ext>
              </a:extLst>
            </p:cNvPr>
            <p:cNvSpPr/>
            <p:nvPr/>
          </p:nvSpPr>
          <p:spPr>
            <a:xfrm rot="1928746">
              <a:off x="6915191" y="483135"/>
              <a:ext cx="2160125" cy="1855893"/>
            </a:xfrm>
            <a:prstGeom prst="cloudCallout">
              <a:avLst>
                <a:gd name="adj1" fmla="val -19082"/>
                <a:gd name="adj2" fmla="val 7243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FD75F45-45E6-2946-BF7C-28EC90C5B7BF}"/>
                </a:ext>
              </a:extLst>
            </p:cNvPr>
            <p:cNvSpPr txBox="1"/>
            <p:nvPr/>
          </p:nvSpPr>
          <p:spPr>
            <a:xfrm rot="1406478">
              <a:off x="6950749" y="785187"/>
              <a:ext cx="2204177" cy="1200329"/>
            </a:xfrm>
            <a:prstGeom prst="rect">
              <a:avLst/>
            </a:prstGeom>
            <a:noFill/>
          </p:spPr>
          <p:txBody>
            <a:bodyPr wrap="square" rtlCol="0">
              <a:spAutoFit/>
            </a:bodyPr>
            <a:lstStyle/>
            <a:p>
              <a:pPr algn="ctr"/>
              <a:r>
                <a:rPr lang="en-US" dirty="0">
                  <a:solidFill>
                    <a:srgbClr val="C8102E"/>
                  </a:solidFill>
                </a:rPr>
                <a:t> Circle players wait for the whistle; </a:t>
              </a:r>
            </a:p>
            <a:p>
              <a:pPr algn="ctr"/>
              <a:r>
                <a:rPr lang="en-US" dirty="0">
                  <a:solidFill>
                    <a:srgbClr val="C8102E"/>
                  </a:solidFill>
                </a:rPr>
                <a:t>RL players wait for possession</a:t>
              </a:r>
            </a:p>
          </p:txBody>
        </p:sp>
      </p:grpSp>
    </p:spTree>
    <p:extLst>
      <p:ext uri="{BB962C8B-B14F-4D97-AF65-F5344CB8AC3E}">
        <p14:creationId xmlns:p14="http://schemas.microsoft.com/office/powerpoint/2010/main" val="370735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100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strVal val="#ppt_w*0.70"/>
                                          </p:val>
                                        </p:tav>
                                        <p:tav tm="100000">
                                          <p:val>
                                            <p:strVal val="#ppt_w"/>
                                          </p:val>
                                        </p:tav>
                                      </p:tavLst>
                                    </p:anim>
                                    <p:anim calcmode="lin" valueType="num">
                                      <p:cBhvr>
                                        <p:cTn id="8" dur="1000" fill="hold"/>
                                        <p:tgtEl>
                                          <p:spTgt spid="57"/>
                                        </p:tgtEl>
                                        <p:attrNameLst>
                                          <p:attrName>ppt_h</p:attrName>
                                        </p:attrNameLst>
                                      </p:cBhvr>
                                      <p:tavLst>
                                        <p:tav tm="0">
                                          <p:val>
                                            <p:strVal val="#ppt_h"/>
                                          </p:val>
                                        </p:tav>
                                        <p:tav tm="100000">
                                          <p:val>
                                            <p:strVal val="#ppt_h"/>
                                          </p:val>
                                        </p:tav>
                                      </p:tavLst>
                                    </p:anim>
                                    <p:animEffect transition="in" filter="fade">
                                      <p:cBhvr>
                                        <p:cTn id="9" dur="1000"/>
                                        <p:tgtEl>
                                          <p:spTgt spid="5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1000" fill="hold"/>
                                        <p:tgtEl>
                                          <p:spTgt spid="56"/>
                                        </p:tgtEl>
                                        <p:attrNameLst>
                                          <p:attrName>ppt_w</p:attrName>
                                        </p:attrNameLst>
                                      </p:cBhvr>
                                      <p:tavLst>
                                        <p:tav tm="0">
                                          <p:val>
                                            <p:strVal val="#ppt_w*0.70"/>
                                          </p:val>
                                        </p:tav>
                                        <p:tav tm="100000">
                                          <p:val>
                                            <p:strVal val="#ppt_w"/>
                                          </p:val>
                                        </p:tav>
                                      </p:tavLst>
                                    </p:anim>
                                    <p:anim calcmode="lin" valueType="num">
                                      <p:cBhvr>
                                        <p:cTn id="13" dur="1000" fill="hold"/>
                                        <p:tgtEl>
                                          <p:spTgt spid="56"/>
                                        </p:tgtEl>
                                        <p:attrNameLst>
                                          <p:attrName>ppt_h</p:attrName>
                                        </p:attrNameLst>
                                      </p:cBhvr>
                                      <p:tavLst>
                                        <p:tav tm="0">
                                          <p:val>
                                            <p:strVal val="#ppt_h"/>
                                          </p:val>
                                        </p:tav>
                                        <p:tav tm="100000">
                                          <p:val>
                                            <p:strVal val="#ppt_h"/>
                                          </p:val>
                                        </p:tav>
                                      </p:tavLst>
                                    </p:anim>
                                    <p:animEffect transition="in" filter="fade">
                                      <p:cBhvr>
                                        <p:cTn id="14" dur="1000"/>
                                        <p:tgtEl>
                                          <p:spTgt spid="56"/>
                                        </p:tgtEl>
                                      </p:cBhvr>
                                    </p:animEffect>
                                  </p:childTnLst>
                                </p:cTn>
                              </p:par>
                            </p:childTnLst>
                          </p:cTn>
                        </p:par>
                        <p:par>
                          <p:cTn id="15" fill="hold">
                            <p:stCondLst>
                              <p:cond delay="2000"/>
                            </p:stCondLst>
                            <p:childTnLst>
                              <p:par>
                                <p:cTn id="16" presetID="55" presetClass="entr" presetSubtype="0" fill="hold" grpId="0" nodeType="afterEffect">
                                  <p:stCondLst>
                                    <p:cond delay="15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1000" fill="hold"/>
                                        <p:tgtEl>
                                          <p:spTgt spid="44"/>
                                        </p:tgtEl>
                                        <p:attrNameLst>
                                          <p:attrName>ppt_w</p:attrName>
                                        </p:attrNameLst>
                                      </p:cBhvr>
                                      <p:tavLst>
                                        <p:tav tm="0">
                                          <p:val>
                                            <p:strVal val="#ppt_w*0.70"/>
                                          </p:val>
                                        </p:tav>
                                        <p:tav tm="100000">
                                          <p:val>
                                            <p:strVal val="#ppt_w"/>
                                          </p:val>
                                        </p:tav>
                                      </p:tavLst>
                                    </p:anim>
                                    <p:anim calcmode="lin" valueType="num">
                                      <p:cBhvr>
                                        <p:cTn id="19" dur="1000" fill="hold"/>
                                        <p:tgtEl>
                                          <p:spTgt spid="44"/>
                                        </p:tgtEl>
                                        <p:attrNameLst>
                                          <p:attrName>ppt_h</p:attrName>
                                        </p:attrNameLst>
                                      </p:cBhvr>
                                      <p:tavLst>
                                        <p:tav tm="0">
                                          <p:val>
                                            <p:strVal val="#ppt_h"/>
                                          </p:val>
                                        </p:tav>
                                        <p:tav tm="100000">
                                          <p:val>
                                            <p:strVal val="#ppt_h"/>
                                          </p:val>
                                        </p:tav>
                                      </p:tavLst>
                                    </p:anim>
                                    <p:animEffect transition="in" filter="fade">
                                      <p:cBhvr>
                                        <p:cTn id="20" dur="1000"/>
                                        <p:tgtEl>
                                          <p:spTgt spid="44"/>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1000" fill="hold"/>
                                        <p:tgtEl>
                                          <p:spTgt spid="55"/>
                                        </p:tgtEl>
                                        <p:attrNameLst>
                                          <p:attrName>ppt_w</p:attrName>
                                        </p:attrNameLst>
                                      </p:cBhvr>
                                      <p:tavLst>
                                        <p:tav tm="0">
                                          <p:val>
                                            <p:strVal val="#ppt_w*0.70"/>
                                          </p:val>
                                        </p:tav>
                                        <p:tav tm="100000">
                                          <p:val>
                                            <p:strVal val="#ppt_w"/>
                                          </p:val>
                                        </p:tav>
                                      </p:tavLst>
                                    </p:anim>
                                    <p:anim calcmode="lin" valueType="num">
                                      <p:cBhvr>
                                        <p:cTn id="24" dur="1000" fill="hold"/>
                                        <p:tgtEl>
                                          <p:spTgt spid="55"/>
                                        </p:tgtEl>
                                        <p:attrNameLst>
                                          <p:attrName>ppt_h</p:attrName>
                                        </p:attrNameLst>
                                      </p:cBhvr>
                                      <p:tavLst>
                                        <p:tav tm="0">
                                          <p:val>
                                            <p:strVal val="#ppt_h"/>
                                          </p:val>
                                        </p:tav>
                                        <p:tav tm="100000">
                                          <p:val>
                                            <p:strVal val="#ppt_h"/>
                                          </p:val>
                                        </p:tav>
                                      </p:tavLst>
                                    </p:anim>
                                    <p:animEffect transition="in" filter="fade">
                                      <p:cBhvr>
                                        <p:cTn id="25" dur="10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nodeType="withEffect">
                                  <p:stCondLst>
                                    <p:cond delay="150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90168" y="-312300"/>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14</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1192364" y="351715"/>
            <a:ext cx="3621683"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The Draw</a:t>
            </a:r>
          </a:p>
        </p:txBody>
      </p:sp>
      <p:sp>
        <p:nvSpPr>
          <p:cNvPr id="34" name="Explosion 1 33">
            <a:extLst>
              <a:ext uri="{FF2B5EF4-FFF2-40B4-BE49-F238E27FC236}">
                <a16:creationId xmlns:a16="http://schemas.microsoft.com/office/drawing/2014/main" id="{C3D3A7DC-5C5B-8C42-A326-D1BE8A919DEB}"/>
              </a:ext>
            </a:extLst>
          </p:cNvPr>
          <p:cNvSpPr/>
          <p:nvPr/>
        </p:nvSpPr>
        <p:spPr>
          <a:xfrm flipV="1">
            <a:off x="7218993" y="3821607"/>
            <a:ext cx="571613" cy="391094"/>
          </a:xfrm>
          <a:prstGeom prst="irregularSeal1">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35" name="TextBox 34"/>
          <p:cNvSpPr txBox="1"/>
          <p:nvPr/>
        </p:nvSpPr>
        <p:spPr>
          <a:xfrm>
            <a:off x="5417678" y="3382812"/>
            <a:ext cx="455574" cy="707886"/>
          </a:xfrm>
          <a:prstGeom prst="rect">
            <a:avLst/>
          </a:prstGeom>
          <a:noFill/>
        </p:spPr>
        <p:txBody>
          <a:bodyPr wrap="none" rtlCol="0">
            <a:spAutoFit/>
          </a:bodyPr>
          <a:lstStyle/>
          <a:p>
            <a:r>
              <a:rPr lang="en-US" sz="4000" b="1" dirty="0">
                <a:solidFill>
                  <a:srgbClr val="00B050"/>
                </a:solidFill>
              </a:rPr>
              <a:t>C</a:t>
            </a:r>
          </a:p>
        </p:txBody>
      </p:sp>
      <p:sp>
        <p:nvSpPr>
          <p:cNvPr id="36" name="TextBox 35"/>
          <p:cNvSpPr txBox="1"/>
          <p:nvPr/>
        </p:nvSpPr>
        <p:spPr>
          <a:xfrm>
            <a:off x="6225330" y="2022834"/>
            <a:ext cx="471604" cy="707886"/>
          </a:xfrm>
          <a:prstGeom prst="rect">
            <a:avLst/>
          </a:prstGeom>
          <a:noFill/>
        </p:spPr>
        <p:txBody>
          <a:bodyPr wrap="none" rtlCol="0">
            <a:spAutoFit/>
          </a:bodyPr>
          <a:lstStyle/>
          <a:p>
            <a:r>
              <a:rPr lang="en-US" sz="4000" b="1" dirty="0">
                <a:solidFill>
                  <a:srgbClr val="C8102E"/>
                </a:solidFill>
              </a:rPr>
              <a:t>B</a:t>
            </a:r>
          </a:p>
        </p:txBody>
      </p:sp>
      <p:sp>
        <p:nvSpPr>
          <p:cNvPr id="37" name="TextBox 36"/>
          <p:cNvSpPr txBox="1"/>
          <p:nvPr/>
        </p:nvSpPr>
        <p:spPr>
          <a:xfrm>
            <a:off x="4597157" y="1990215"/>
            <a:ext cx="495649" cy="707886"/>
          </a:xfrm>
          <a:prstGeom prst="rect">
            <a:avLst/>
          </a:prstGeom>
          <a:noFill/>
        </p:spPr>
        <p:txBody>
          <a:bodyPr wrap="none" rtlCol="0">
            <a:spAutoFit/>
          </a:bodyPr>
          <a:lstStyle/>
          <a:p>
            <a:r>
              <a:rPr lang="en-US" sz="4000" b="1" dirty="0">
                <a:solidFill>
                  <a:srgbClr val="0070C0"/>
                </a:solidFill>
              </a:rPr>
              <a:t>A</a:t>
            </a:r>
          </a:p>
        </p:txBody>
      </p:sp>
      <p:sp>
        <p:nvSpPr>
          <p:cNvPr id="38" name="TextBox 37"/>
          <p:cNvSpPr txBox="1"/>
          <p:nvPr/>
        </p:nvSpPr>
        <p:spPr>
          <a:xfrm rot="16200000">
            <a:off x="7229239" y="3152904"/>
            <a:ext cx="428322" cy="300082"/>
          </a:xfrm>
          <a:prstGeom prst="rect">
            <a:avLst/>
          </a:prstGeom>
          <a:noFill/>
        </p:spPr>
        <p:txBody>
          <a:bodyPr wrap="none" rtlCol="0">
            <a:spAutoFit/>
          </a:bodyPr>
          <a:lstStyle/>
          <a:p>
            <a:r>
              <a:rPr lang="en-US" sz="1350" dirty="0">
                <a:solidFill>
                  <a:srgbClr val="C00000"/>
                </a:solidFill>
              </a:rPr>
              <a:t>X </a:t>
            </a:r>
            <a:r>
              <a:rPr lang="en-US" sz="1350" dirty="0">
                <a:solidFill>
                  <a:srgbClr val="0070C0"/>
                </a:solidFill>
              </a:rPr>
              <a:t>O</a:t>
            </a:r>
            <a:endParaRPr lang="en-US" sz="1350" dirty="0">
              <a:solidFill>
                <a:srgbClr val="C00000"/>
              </a:solidFill>
            </a:endParaRPr>
          </a:p>
        </p:txBody>
      </p:sp>
      <p:pic>
        <p:nvPicPr>
          <p:cNvPr id="3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7775259">
            <a:off x="5397725" y="3237254"/>
            <a:ext cx="568564" cy="24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428206">
            <a:off x="7358394" y="2432012"/>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51591" y="2665087"/>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062196">
            <a:off x="3235930" y="4607239"/>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821510">
            <a:off x="7187891" y="3832955"/>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7967341">
            <a:off x="3871264" y="2996339"/>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633672">
            <a:off x="3924590" y="2370578"/>
            <a:ext cx="400214"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774033">
            <a:off x="4988247" y="3687977"/>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907065">
            <a:off x="4259287" y="3282283"/>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457548">
            <a:off x="3801846" y="3862734"/>
            <a:ext cx="457200" cy="37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2582693" y="3654295"/>
            <a:ext cx="383503" cy="300082"/>
          </a:xfrm>
          <a:prstGeom prst="rect">
            <a:avLst/>
          </a:prstGeom>
          <a:noFill/>
        </p:spPr>
        <p:txBody>
          <a:bodyPr wrap="none" rtlCol="0">
            <a:spAutoFit/>
          </a:bodyPr>
          <a:lstStyle/>
          <a:p>
            <a:r>
              <a:rPr lang="en-US" sz="1350" b="1" dirty="0">
                <a:solidFill>
                  <a:srgbClr val="0070C0"/>
                </a:solidFill>
              </a:rPr>
              <a:t>XG</a:t>
            </a:r>
          </a:p>
        </p:txBody>
      </p:sp>
      <p:sp>
        <p:nvSpPr>
          <p:cNvPr id="50" name="TextBox 49"/>
          <p:cNvSpPr txBox="1"/>
          <p:nvPr/>
        </p:nvSpPr>
        <p:spPr>
          <a:xfrm>
            <a:off x="8529971" y="3671566"/>
            <a:ext cx="409086" cy="300082"/>
          </a:xfrm>
          <a:prstGeom prst="rect">
            <a:avLst/>
          </a:prstGeom>
          <a:noFill/>
        </p:spPr>
        <p:txBody>
          <a:bodyPr wrap="none" rtlCol="0">
            <a:spAutoFit/>
          </a:bodyPr>
          <a:lstStyle/>
          <a:p>
            <a:r>
              <a:rPr lang="en-US" sz="1350" dirty="0">
                <a:solidFill>
                  <a:srgbClr val="C00000"/>
                </a:solidFill>
              </a:rPr>
              <a:t>OG</a:t>
            </a:r>
          </a:p>
        </p:txBody>
      </p:sp>
      <p:sp>
        <p:nvSpPr>
          <p:cNvPr id="51" name="Explosion 1 50">
            <a:extLst>
              <a:ext uri="{FF2B5EF4-FFF2-40B4-BE49-F238E27FC236}">
                <a16:creationId xmlns:a16="http://schemas.microsoft.com/office/drawing/2014/main" id="{8C9F26B7-E742-E244-B7B7-6FD328FE446B}"/>
              </a:ext>
            </a:extLst>
          </p:cNvPr>
          <p:cNvSpPr/>
          <p:nvPr/>
        </p:nvSpPr>
        <p:spPr>
          <a:xfrm flipV="1">
            <a:off x="5360971" y="3126012"/>
            <a:ext cx="571613" cy="391094"/>
          </a:xfrm>
          <a:prstGeom prst="irregularSeal1">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52" name="Explosion 1 51">
            <a:extLst>
              <a:ext uri="{FF2B5EF4-FFF2-40B4-BE49-F238E27FC236}">
                <a16:creationId xmlns:a16="http://schemas.microsoft.com/office/drawing/2014/main" id="{E3335B92-C296-C246-9F2F-64AE030D9222}"/>
              </a:ext>
            </a:extLst>
          </p:cNvPr>
          <p:cNvSpPr/>
          <p:nvPr/>
        </p:nvSpPr>
        <p:spPr>
          <a:xfrm flipV="1">
            <a:off x="3758839" y="2991718"/>
            <a:ext cx="571613" cy="391094"/>
          </a:xfrm>
          <a:prstGeom prst="irregularSeal1">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Tree>
    <p:extLst>
      <p:ext uri="{BB962C8B-B14F-4D97-AF65-F5344CB8AC3E}">
        <p14:creationId xmlns:p14="http://schemas.microsoft.com/office/powerpoint/2010/main" val="139569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childTnLst>
                          </p:cTn>
                        </p:par>
                        <p:par>
                          <p:cTn id="10" fill="hold">
                            <p:stCondLst>
                              <p:cond delay="1000"/>
                            </p:stCondLst>
                            <p:childTnLst>
                              <p:par>
                                <p:cTn id="11" presetID="1" presetClass="exit" presetSubtype="0" fill="hold" grpId="1" nodeType="afterEffect">
                                  <p:stCondLst>
                                    <p:cond delay="1000"/>
                                  </p:stCondLst>
                                  <p:childTnLst>
                                    <p:set>
                                      <p:cBhvr>
                                        <p:cTn id="12" dur="1" fill="hold">
                                          <p:stCondLst>
                                            <p:cond delay="0"/>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1000" fill="hold"/>
                                        <p:tgtEl>
                                          <p:spTgt spid="51"/>
                                        </p:tgtEl>
                                        <p:attrNameLst>
                                          <p:attrName>ppt_w</p:attrName>
                                        </p:attrNameLst>
                                      </p:cBhvr>
                                      <p:tavLst>
                                        <p:tav tm="0">
                                          <p:val>
                                            <p:strVal val="#ppt_w*0.70"/>
                                          </p:val>
                                        </p:tav>
                                        <p:tav tm="100000">
                                          <p:val>
                                            <p:strVal val="#ppt_w"/>
                                          </p:val>
                                        </p:tav>
                                      </p:tavLst>
                                    </p:anim>
                                    <p:anim calcmode="lin" valueType="num">
                                      <p:cBhvr>
                                        <p:cTn id="18" dur="1000" fill="hold"/>
                                        <p:tgtEl>
                                          <p:spTgt spid="51"/>
                                        </p:tgtEl>
                                        <p:attrNameLst>
                                          <p:attrName>ppt_h</p:attrName>
                                        </p:attrNameLst>
                                      </p:cBhvr>
                                      <p:tavLst>
                                        <p:tav tm="0">
                                          <p:val>
                                            <p:strVal val="#ppt_h"/>
                                          </p:val>
                                        </p:tav>
                                        <p:tav tm="100000">
                                          <p:val>
                                            <p:strVal val="#ppt_h"/>
                                          </p:val>
                                        </p:tav>
                                      </p:tavLst>
                                    </p:anim>
                                    <p:animEffect transition="in" filter="fade">
                                      <p:cBhvr>
                                        <p:cTn id="19" dur="1000"/>
                                        <p:tgtEl>
                                          <p:spTgt spid="5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1000" fill="hold"/>
                                        <p:tgtEl>
                                          <p:spTgt spid="52"/>
                                        </p:tgtEl>
                                        <p:attrNameLst>
                                          <p:attrName>ppt_w</p:attrName>
                                        </p:attrNameLst>
                                      </p:cBhvr>
                                      <p:tavLst>
                                        <p:tav tm="0">
                                          <p:val>
                                            <p:strVal val="#ppt_w*0.70"/>
                                          </p:val>
                                        </p:tav>
                                        <p:tav tm="100000">
                                          <p:val>
                                            <p:strVal val="#ppt_w"/>
                                          </p:val>
                                        </p:tav>
                                      </p:tavLst>
                                    </p:anim>
                                    <p:anim calcmode="lin" valueType="num">
                                      <p:cBhvr>
                                        <p:cTn id="23" dur="1000" fill="hold"/>
                                        <p:tgtEl>
                                          <p:spTgt spid="52"/>
                                        </p:tgtEl>
                                        <p:attrNameLst>
                                          <p:attrName>ppt_h</p:attrName>
                                        </p:attrNameLst>
                                      </p:cBhvr>
                                      <p:tavLst>
                                        <p:tav tm="0">
                                          <p:val>
                                            <p:strVal val="#ppt_h"/>
                                          </p:val>
                                        </p:tav>
                                        <p:tav tm="100000">
                                          <p:val>
                                            <p:strVal val="#ppt_h"/>
                                          </p:val>
                                        </p:tav>
                                      </p:tavLst>
                                    </p:anim>
                                    <p:animEffect transition="in" filter="fade">
                                      <p:cBhvr>
                                        <p:cTn id="24"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84275" y="-281823"/>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15</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509869" y="197315"/>
            <a:ext cx="65385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Monitoring Play – C Official</a:t>
            </a:r>
          </a:p>
        </p:txBody>
      </p:sp>
      <p:sp>
        <p:nvSpPr>
          <p:cNvPr id="34" name="TextBox 33">
            <a:extLst>
              <a:ext uri="{FF2B5EF4-FFF2-40B4-BE49-F238E27FC236}">
                <a16:creationId xmlns:a16="http://schemas.microsoft.com/office/drawing/2014/main" id="{1E54ECDF-DDC5-D043-8673-B1791E36263A}"/>
              </a:ext>
            </a:extLst>
          </p:cNvPr>
          <p:cNvSpPr txBox="1"/>
          <p:nvPr/>
        </p:nvSpPr>
        <p:spPr>
          <a:xfrm rot="15155376">
            <a:off x="6220693" y="4735603"/>
            <a:ext cx="503211" cy="369332"/>
          </a:xfrm>
          <a:prstGeom prst="rect">
            <a:avLst/>
          </a:prstGeom>
          <a:noFill/>
        </p:spPr>
        <p:txBody>
          <a:bodyPr wrap="square" rtlCol="0">
            <a:spAutoFit/>
          </a:bodyPr>
          <a:lstStyle/>
          <a:p>
            <a:r>
              <a:rPr lang="en-US" spc="-300" dirty="0"/>
              <a:t>X    O</a:t>
            </a:r>
          </a:p>
        </p:txBody>
      </p:sp>
      <p:sp>
        <p:nvSpPr>
          <p:cNvPr id="35" name="Rectangle 34">
            <a:extLst>
              <a:ext uri="{FF2B5EF4-FFF2-40B4-BE49-F238E27FC236}">
                <a16:creationId xmlns:a16="http://schemas.microsoft.com/office/drawing/2014/main" id="{7E61C324-7FCD-694C-8338-8A4A47B596BB}"/>
              </a:ext>
            </a:extLst>
          </p:cNvPr>
          <p:cNvSpPr/>
          <p:nvPr/>
        </p:nvSpPr>
        <p:spPr>
          <a:xfrm>
            <a:off x="1733544" y="4759347"/>
            <a:ext cx="8102594" cy="1556529"/>
          </a:xfrm>
          <a:prstGeom prst="rect">
            <a:avLst/>
          </a:prstGeom>
          <a:solidFill>
            <a:srgbClr val="00B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4CAA433-5BC0-8C4C-96CB-29FD71DDE3F8}"/>
              </a:ext>
            </a:extLst>
          </p:cNvPr>
          <p:cNvSpPr txBox="1"/>
          <p:nvPr/>
        </p:nvSpPr>
        <p:spPr>
          <a:xfrm>
            <a:off x="5536926" y="4913346"/>
            <a:ext cx="455574" cy="707886"/>
          </a:xfrm>
          <a:prstGeom prst="rect">
            <a:avLst/>
          </a:prstGeom>
          <a:noFill/>
        </p:spPr>
        <p:txBody>
          <a:bodyPr wrap="none" rtlCol="0">
            <a:spAutoFit/>
          </a:bodyPr>
          <a:lstStyle/>
          <a:p>
            <a:r>
              <a:rPr lang="en-US" sz="4000" b="1" dirty="0">
                <a:solidFill>
                  <a:schemeClr val="accent6">
                    <a:lumMod val="75000"/>
                  </a:schemeClr>
                </a:solidFill>
              </a:rPr>
              <a:t>C</a:t>
            </a:r>
          </a:p>
        </p:txBody>
      </p:sp>
      <p:sp>
        <p:nvSpPr>
          <p:cNvPr id="37" name="TextBox 36">
            <a:extLst>
              <a:ext uri="{FF2B5EF4-FFF2-40B4-BE49-F238E27FC236}">
                <a16:creationId xmlns:a16="http://schemas.microsoft.com/office/drawing/2014/main" id="{537F99FB-0B85-C140-B69A-0B6A4AB66613}"/>
              </a:ext>
            </a:extLst>
          </p:cNvPr>
          <p:cNvSpPr txBox="1"/>
          <p:nvPr/>
        </p:nvSpPr>
        <p:spPr>
          <a:xfrm>
            <a:off x="4502405" y="2300777"/>
            <a:ext cx="495649" cy="707886"/>
          </a:xfrm>
          <a:prstGeom prst="rect">
            <a:avLst/>
          </a:prstGeom>
          <a:noFill/>
        </p:spPr>
        <p:txBody>
          <a:bodyPr wrap="none" rtlCol="0">
            <a:spAutoFit/>
          </a:bodyPr>
          <a:lstStyle/>
          <a:p>
            <a:r>
              <a:rPr lang="en-US" sz="4000" b="1" dirty="0">
                <a:solidFill>
                  <a:srgbClr val="0070C0"/>
                </a:solidFill>
              </a:rPr>
              <a:t>A</a:t>
            </a:r>
          </a:p>
        </p:txBody>
      </p:sp>
      <p:sp>
        <p:nvSpPr>
          <p:cNvPr id="38" name="TextBox 37">
            <a:extLst>
              <a:ext uri="{FF2B5EF4-FFF2-40B4-BE49-F238E27FC236}">
                <a16:creationId xmlns:a16="http://schemas.microsoft.com/office/drawing/2014/main" id="{BD49388D-B5CD-9C4F-9BE8-2ECE82C92B4B}"/>
              </a:ext>
            </a:extLst>
          </p:cNvPr>
          <p:cNvSpPr txBox="1"/>
          <p:nvPr/>
        </p:nvSpPr>
        <p:spPr>
          <a:xfrm>
            <a:off x="6656793" y="2373089"/>
            <a:ext cx="471604" cy="707886"/>
          </a:xfrm>
          <a:prstGeom prst="rect">
            <a:avLst/>
          </a:prstGeom>
          <a:noFill/>
        </p:spPr>
        <p:txBody>
          <a:bodyPr wrap="none" rtlCol="0">
            <a:spAutoFit/>
          </a:bodyPr>
          <a:lstStyle/>
          <a:p>
            <a:r>
              <a:rPr lang="en-US" sz="4000" b="1" dirty="0">
                <a:solidFill>
                  <a:srgbClr val="C8102E"/>
                </a:solidFill>
              </a:rPr>
              <a:t>B</a:t>
            </a:r>
          </a:p>
        </p:txBody>
      </p:sp>
      <p:sp>
        <p:nvSpPr>
          <p:cNvPr id="39" name="Explosion 1 38">
            <a:extLst>
              <a:ext uri="{FF2B5EF4-FFF2-40B4-BE49-F238E27FC236}">
                <a16:creationId xmlns:a16="http://schemas.microsoft.com/office/drawing/2014/main" id="{DC64C565-3CE4-B245-9B11-0ADD0C7A4CD5}"/>
              </a:ext>
            </a:extLst>
          </p:cNvPr>
          <p:cNvSpPr/>
          <p:nvPr/>
        </p:nvSpPr>
        <p:spPr>
          <a:xfrm>
            <a:off x="6278719" y="4785641"/>
            <a:ext cx="571613" cy="429961"/>
          </a:xfrm>
          <a:prstGeom prst="irregularSeal1">
            <a:avLst/>
          </a:prstGeom>
          <a:solidFill>
            <a:srgbClr val="FFFF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40" name="Right Arrow 39">
            <a:extLst>
              <a:ext uri="{FF2B5EF4-FFF2-40B4-BE49-F238E27FC236}">
                <a16:creationId xmlns:a16="http://schemas.microsoft.com/office/drawing/2014/main" id="{63397F8B-79BC-9545-BFF1-5F5E35DFA17A}"/>
              </a:ext>
            </a:extLst>
          </p:cNvPr>
          <p:cNvSpPr/>
          <p:nvPr/>
        </p:nvSpPr>
        <p:spPr>
          <a:xfrm>
            <a:off x="6424257" y="4931072"/>
            <a:ext cx="254629" cy="1484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TextBox 40">
            <a:extLst>
              <a:ext uri="{FF2B5EF4-FFF2-40B4-BE49-F238E27FC236}">
                <a16:creationId xmlns:a16="http://schemas.microsoft.com/office/drawing/2014/main" id="{D3A0FF59-8FEE-AF49-8E0A-EA58D0E65F9C}"/>
              </a:ext>
            </a:extLst>
          </p:cNvPr>
          <p:cNvSpPr txBox="1"/>
          <p:nvPr/>
        </p:nvSpPr>
        <p:spPr>
          <a:xfrm rot="15155376">
            <a:off x="7233617" y="3232750"/>
            <a:ext cx="503211" cy="369332"/>
          </a:xfrm>
          <a:prstGeom prst="rect">
            <a:avLst/>
          </a:prstGeom>
          <a:noFill/>
        </p:spPr>
        <p:txBody>
          <a:bodyPr wrap="square" rtlCol="0">
            <a:spAutoFit/>
          </a:bodyPr>
          <a:lstStyle/>
          <a:p>
            <a:r>
              <a:rPr lang="en-US" spc="-300" dirty="0"/>
              <a:t>X    O</a:t>
            </a:r>
          </a:p>
        </p:txBody>
      </p:sp>
      <p:sp>
        <p:nvSpPr>
          <p:cNvPr id="42" name="TextBox 41">
            <a:extLst>
              <a:ext uri="{FF2B5EF4-FFF2-40B4-BE49-F238E27FC236}">
                <a16:creationId xmlns:a16="http://schemas.microsoft.com/office/drawing/2014/main" id="{1BD5CF82-9DF6-B548-B669-D98AFFAEECC0}"/>
              </a:ext>
            </a:extLst>
          </p:cNvPr>
          <p:cNvSpPr txBox="1"/>
          <p:nvPr/>
        </p:nvSpPr>
        <p:spPr>
          <a:xfrm rot="15155376">
            <a:off x="6735679" y="4231851"/>
            <a:ext cx="446432" cy="369332"/>
          </a:xfrm>
          <a:prstGeom prst="rect">
            <a:avLst/>
          </a:prstGeom>
          <a:noFill/>
        </p:spPr>
        <p:txBody>
          <a:bodyPr wrap="square" rtlCol="0">
            <a:spAutoFit/>
          </a:bodyPr>
          <a:lstStyle/>
          <a:p>
            <a:r>
              <a:rPr lang="en-US" spc="-300" dirty="0"/>
              <a:t>X    O</a:t>
            </a:r>
          </a:p>
        </p:txBody>
      </p:sp>
      <p:sp>
        <p:nvSpPr>
          <p:cNvPr id="43" name="TextBox 42">
            <a:extLst>
              <a:ext uri="{FF2B5EF4-FFF2-40B4-BE49-F238E27FC236}">
                <a16:creationId xmlns:a16="http://schemas.microsoft.com/office/drawing/2014/main" id="{19A207B0-4A7D-7541-9514-A89CE06C9439}"/>
              </a:ext>
            </a:extLst>
          </p:cNvPr>
          <p:cNvSpPr txBox="1"/>
          <p:nvPr/>
        </p:nvSpPr>
        <p:spPr>
          <a:xfrm rot="9441448">
            <a:off x="5848229" y="4301589"/>
            <a:ext cx="503211" cy="369332"/>
          </a:xfrm>
          <a:prstGeom prst="rect">
            <a:avLst/>
          </a:prstGeom>
          <a:noFill/>
        </p:spPr>
        <p:txBody>
          <a:bodyPr wrap="square" rtlCol="0">
            <a:spAutoFit/>
          </a:bodyPr>
          <a:lstStyle/>
          <a:p>
            <a:r>
              <a:rPr lang="en-US" b="1" spc="-300" dirty="0"/>
              <a:t>X    O</a:t>
            </a:r>
          </a:p>
        </p:txBody>
      </p:sp>
      <p:sp>
        <p:nvSpPr>
          <p:cNvPr id="44" name="TextBox 43">
            <a:extLst>
              <a:ext uri="{FF2B5EF4-FFF2-40B4-BE49-F238E27FC236}">
                <a16:creationId xmlns:a16="http://schemas.microsoft.com/office/drawing/2014/main" id="{01B4BB1D-D788-CD44-8558-3072A63ED169}"/>
              </a:ext>
            </a:extLst>
          </p:cNvPr>
          <p:cNvSpPr txBox="1"/>
          <p:nvPr/>
        </p:nvSpPr>
        <p:spPr>
          <a:xfrm rot="15155376">
            <a:off x="5596739" y="5485255"/>
            <a:ext cx="503211" cy="369332"/>
          </a:xfrm>
          <a:prstGeom prst="rect">
            <a:avLst/>
          </a:prstGeom>
          <a:noFill/>
        </p:spPr>
        <p:txBody>
          <a:bodyPr wrap="square" rtlCol="0">
            <a:spAutoFit/>
          </a:bodyPr>
          <a:lstStyle/>
          <a:p>
            <a:r>
              <a:rPr lang="en-US" spc="-300" dirty="0"/>
              <a:t>X    O</a:t>
            </a:r>
          </a:p>
        </p:txBody>
      </p:sp>
      <p:sp>
        <p:nvSpPr>
          <p:cNvPr id="45" name="TextBox 44">
            <a:extLst>
              <a:ext uri="{FF2B5EF4-FFF2-40B4-BE49-F238E27FC236}">
                <a16:creationId xmlns:a16="http://schemas.microsoft.com/office/drawing/2014/main" id="{4BF0B103-6471-7847-9555-44098F85ACEF}"/>
              </a:ext>
            </a:extLst>
          </p:cNvPr>
          <p:cNvSpPr txBox="1"/>
          <p:nvPr/>
        </p:nvSpPr>
        <p:spPr>
          <a:xfrm rot="11981693">
            <a:off x="4752378" y="5397567"/>
            <a:ext cx="503211" cy="369332"/>
          </a:xfrm>
          <a:prstGeom prst="rect">
            <a:avLst/>
          </a:prstGeom>
          <a:noFill/>
        </p:spPr>
        <p:txBody>
          <a:bodyPr wrap="square" rtlCol="0">
            <a:spAutoFit/>
          </a:bodyPr>
          <a:lstStyle/>
          <a:p>
            <a:r>
              <a:rPr lang="en-US" spc="-300" dirty="0"/>
              <a:t>X        O</a:t>
            </a:r>
          </a:p>
        </p:txBody>
      </p:sp>
      <p:sp>
        <p:nvSpPr>
          <p:cNvPr id="46" name="TextBox 45">
            <a:extLst>
              <a:ext uri="{FF2B5EF4-FFF2-40B4-BE49-F238E27FC236}">
                <a16:creationId xmlns:a16="http://schemas.microsoft.com/office/drawing/2014/main" id="{0CDAD6D8-006C-5846-9D34-F6428DC5060B}"/>
              </a:ext>
            </a:extLst>
          </p:cNvPr>
          <p:cNvSpPr txBox="1"/>
          <p:nvPr/>
        </p:nvSpPr>
        <p:spPr>
          <a:xfrm rot="17191888">
            <a:off x="4830578" y="4657026"/>
            <a:ext cx="503211" cy="369332"/>
          </a:xfrm>
          <a:prstGeom prst="rect">
            <a:avLst/>
          </a:prstGeom>
          <a:noFill/>
        </p:spPr>
        <p:txBody>
          <a:bodyPr wrap="square" rtlCol="0">
            <a:spAutoFit/>
          </a:bodyPr>
          <a:lstStyle/>
          <a:p>
            <a:r>
              <a:rPr lang="en-US" spc="-300" dirty="0"/>
              <a:t>X    O</a:t>
            </a:r>
          </a:p>
        </p:txBody>
      </p:sp>
      <p:sp>
        <p:nvSpPr>
          <p:cNvPr id="47" name="TextBox 46">
            <a:extLst>
              <a:ext uri="{FF2B5EF4-FFF2-40B4-BE49-F238E27FC236}">
                <a16:creationId xmlns:a16="http://schemas.microsoft.com/office/drawing/2014/main" id="{445C10AB-53F8-594B-BA43-7AA4BF06C615}"/>
              </a:ext>
            </a:extLst>
          </p:cNvPr>
          <p:cNvSpPr txBox="1"/>
          <p:nvPr/>
        </p:nvSpPr>
        <p:spPr>
          <a:xfrm rot="15155376">
            <a:off x="4072024" y="4520622"/>
            <a:ext cx="503211" cy="369332"/>
          </a:xfrm>
          <a:prstGeom prst="rect">
            <a:avLst/>
          </a:prstGeom>
          <a:noFill/>
        </p:spPr>
        <p:txBody>
          <a:bodyPr wrap="square" rtlCol="0">
            <a:spAutoFit/>
          </a:bodyPr>
          <a:lstStyle/>
          <a:p>
            <a:r>
              <a:rPr lang="en-US" spc="-300" dirty="0"/>
              <a:t>X    O</a:t>
            </a:r>
          </a:p>
        </p:txBody>
      </p:sp>
      <p:sp>
        <p:nvSpPr>
          <p:cNvPr id="48" name="TextBox 47">
            <a:extLst>
              <a:ext uri="{FF2B5EF4-FFF2-40B4-BE49-F238E27FC236}">
                <a16:creationId xmlns:a16="http://schemas.microsoft.com/office/drawing/2014/main" id="{73687970-0BB4-6444-97DC-B688416478CD}"/>
              </a:ext>
            </a:extLst>
          </p:cNvPr>
          <p:cNvSpPr txBox="1"/>
          <p:nvPr/>
        </p:nvSpPr>
        <p:spPr>
          <a:xfrm rot="8497729">
            <a:off x="4600107" y="3858499"/>
            <a:ext cx="795894" cy="369332"/>
          </a:xfrm>
          <a:prstGeom prst="rect">
            <a:avLst/>
          </a:prstGeom>
          <a:noFill/>
        </p:spPr>
        <p:txBody>
          <a:bodyPr wrap="square" rtlCol="0">
            <a:spAutoFit/>
          </a:bodyPr>
          <a:lstStyle/>
          <a:p>
            <a:r>
              <a:rPr lang="en-US" spc="-300" dirty="0"/>
              <a:t>X            O</a:t>
            </a:r>
          </a:p>
        </p:txBody>
      </p:sp>
      <p:sp>
        <p:nvSpPr>
          <p:cNvPr id="49" name="TextBox 48">
            <a:extLst>
              <a:ext uri="{FF2B5EF4-FFF2-40B4-BE49-F238E27FC236}">
                <a16:creationId xmlns:a16="http://schemas.microsoft.com/office/drawing/2014/main" id="{27B998FD-7D28-474E-A695-8033C2C93AC1}"/>
              </a:ext>
            </a:extLst>
          </p:cNvPr>
          <p:cNvSpPr txBox="1"/>
          <p:nvPr/>
        </p:nvSpPr>
        <p:spPr>
          <a:xfrm rot="15155376">
            <a:off x="4179365" y="3165168"/>
            <a:ext cx="503211" cy="369332"/>
          </a:xfrm>
          <a:prstGeom prst="rect">
            <a:avLst/>
          </a:prstGeom>
          <a:noFill/>
        </p:spPr>
        <p:txBody>
          <a:bodyPr wrap="square" rtlCol="0">
            <a:spAutoFit/>
          </a:bodyPr>
          <a:lstStyle/>
          <a:p>
            <a:r>
              <a:rPr lang="en-US" spc="-300" dirty="0"/>
              <a:t>X    O</a:t>
            </a:r>
          </a:p>
        </p:txBody>
      </p:sp>
      <p:sp>
        <p:nvSpPr>
          <p:cNvPr id="50" name="TextBox 49">
            <a:extLst>
              <a:ext uri="{FF2B5EF4-FFF2-40B4-BE49-F238E27FC236}">
                <a16:creationId xmlns:a16="http://schemas.microsoft.com/office/drawing/2014/main" id="{483043F2-62F0-8949-A23C-91695F4A01A1}"/>
              </a:ext>
            </a:extLst>
          </p:cNvPr>
          <p:cNvSpPr txBox="1"/>
          <p:nvPr/>
        </p:nvSpPr>
        <p:spPr>
          <a:xfrm rot="15155376">
            <a:off x="3660466" y="3900271"/>
            <a:ext cx="503211" cy="369332"/>
          </a:xfrm>
          <a:prstGeom prst="rect">
            <a:avLst/>
          </a:prstGeom>
          <a:noFill/>
        </p:spPr>
        <p:txBody>
          <a:bodyPr wrap="square" rtlCol="0">
            <a:spAutoFit/>
          </a:bodyPr>
          <a:lstStyle/>
          <a:p>
            <a:r>
              <a:rPr lang="en-US" spc="-300" dirty="0"/>
              <a:t>X    O</a:t>
            </a:r>
          </a:p>
        </p:txBody>
      </p:sp>
      <p:sp>
        <p:nvSpPr>
          <p:cNvPr id="51" name="TextBox 50">
            <a:extLst>
              <a:ext uri="{FF2B5EF4-FFF2-40B4-BE49-F238E27FC236}">
                <a16:creationId xmlns:a16="http://schemas.microsoft.com/office/drawing/2014/main" id="{9314105D-3BEC-9942-B5F2-FE81CBC6336F}"/>
              </a:ext>
            </a:extLst>
          </p:cNvPr>
          <p:cNvSpPr txBox="1"/>
          <p:nvPr/>
        </p:nvSpPr>
        <p:spPr>
          <a:xfrm rot="17617124">
            <a:off x="2508426" y="3972723"/>
            <a:ext cx="691018" cy="369332"/>
          </a:xfrm>
          <a:prstGeom prst="rect">
            <a:avLst/>
          </a:prstGeom>
          <a:noFill/>
        </p:spPr>
        <p:txBody>
          <a:bodyPr wrap="square" rtlCol="0">
            <a:spAutoFit/>
          </a:bodyPr>
          <a:lstStyle/>
          <a:p>
            <a:r>
              <a:rPr lang="en-US" dirty="0"/>
              <a:t>OGK</a:t>
            </a:r>
          </a:p>
        </p:txBody>
      </p:sp>
      <p:sp>
        <p:nvSpPr>
          <p:cNvPr id="52" name="TextBox 51">
            <a:extLst>
              <a:ext uri="{FF2B5EF4-FFF2-40B4-BE49-F238E27FC236}">
                <a16:creationId xmlns:a16="http://schemas.microsoft.com/office/drawing/2014/main" id="{3866C50C-BC95-D247-AF11-BA1CA9BCB622}"/>
              </a:ext>
            </a:extLst>
          </p:cNvPr>
          <p:cNvSpPr txBox="1"/>
          <p:nvPr/>
        </p:nvSpPr>
        <p:spPr>
          <a:xfrm rot="4238148">
            <a:off x="8428029" y="4050272"/>
            <a:ext cx="595793" cy="369332"/>
          </a:xfrm>
          <a:prstGeom prst="rect">
            <a:avLst/>
          </a:prstGeom>
          <a:noFill/>
        </p:spPr>
        <p:txBody>
          <a:bodyPr wrap="square" rtlCol="0">
            <a:spAutoFit/>
          </a:bodyPr>
          <a:lstStyle/>
          <a:p>
            <a:r>
              <a:rPr lang="en-US" dirty="0"/>
              <a:t>XGK</a:t>
            </a:r>
          </a:p>
        </p:txBody>
      </p:sp>
    </p:spTree>
    <p:extLst>
      <p:ext uri="{BB962C8B-B14F-4D97-AF65-F5344CB8AC3E}">
        <p14:creationId xmlns:p14="http://schemas.microsoft.com/office/powerpoint/2010/main" val="416585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132 -0.0007 L 0.08385 0.02199 " pathEditMode="relative" rAng="0" ptsTypes="AA">
                                      <p:cBhvr>
                                        <p:cTn id="6" dur="2000" fill="hold"/>
                                        <p:tgtEl>
                                          <p:spTgt spid="36"/>
                                        </p:tgtEl>
                                        <p:attrNameLst>
                                          <p:attrName>ppt_x</p:attrName>
                                          <p:attrName>ppt_y</p:attrName>
                                        </p:attrNameLst>
                                      </p:cBhvr>
                                      <p:rCtr x="3620" y="1134"/>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1.04167E-6 -4.81481E-6 L 0.1763 0.06644 " pathEditMode="relative" rAng="0" ptsTypes="AA">
                                      <p:cBhvr>
                                        <p:cTn id="9" dur="2000" fill="hold"/>
                                        <p:tgtEl>
                                          <p:spTgt spid="38"/>
                                        </p:tgtEl>
                                        <p:attrNameLst>
                                          <p:attrName>ppt_x</p:attrName>
                                          <p:attrName>ppt_y</p:attrName>
                                        </p:attrNameLst>
                                      </p:cBhvr>
                                      <p:rCtr x="8815" y="3310"/>
                                    </p:animMotion>
                                  </p:childTnLst>
                                </p:cTn>
                              </p:par>
                              <p:par>
                                <p:cTn id="10" presetID="0" presetClass="path" presetSubtype="0" accel="50000" decel="50000" fill="hold" grpId="0" nodeType="withEffect">
                                  <p:stCondLst>
                                    <p:cond delay="0"/>
                                  </p:stCondLst>
                                  <p:childTnLst>
                                    <p:animMotion origin="layout" path="M -4.375E-6 2.59259E-6 L 0.11381 -0.03542 " pathEditMode="relative" rAng="0" ptsTypes="AA">
                                      <p:cBhvr>
                                        <p:cTn id="11" dur="2000" fill="hold"/>
                                        <p:tgtEl>
                                          <p:spTgt spid="37"/>
                                        </p:tgtEl>
                                        <p:attrNameLst>
                                          <p:attrName>ppt_x</p:attrName>
                                          <p:attrName>ppt_y</p:attrName>
                                        </p:attrNameLst>
                                      </p:cBhvr>
                                      <p:rCtr x="5690" y="-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24691" y="-26531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16</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407336" y="258244"/>
            <a:ext cx="7693567"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Monitoring Play – A/B Officials</a:t>
            </a:r>
          </a:p>
        </p:txBody>
      </p:sp>
      <p:sp>
        <p:nvSpPr>
          <p:cNvPr id="32" name="TextBox 31">
            <a:extLst>
              <a:ext uri="{FF2B5EF4-FFF2-40B4-BE49-F238E27FC236}">
                <a16:creationId xmlns:a16="http://schemas.microsoft.com/office/drawing/2014/main" id="{2844EACF-E29E-1547-BE64-C4B66D6D3218}"/>
              </a:ext>
            </a:extLst>
          </p:cNvPr>
          <p:cNvSpPr txBox="1"/>
          <p:nvPr/>
        </p:nvSpPr>
        <p:spPr>
          <a:xfrm>
            <a:off x="7076466" y="2289404"/>
            <a:ext cx="471604" cy="707886"/>
          </a:xfrm>
          <a:prstGeom prst="rect">
            <a:avLst/>
          </a:prstGeom>
          <a:noFill/>
        </p:spPr>
        <p:txBody>
          <a:bodyPr wrap="none" rtlCol="0">
            <a:spAutoFit/>
          </a:bodyPr>
          <a:lstStyle/>
          <a:p>
            <a:r>
              <a:rPr lang="en-US" sz="4000" b="1" dirty="0">
                <a:solidFill>
                  <a:srgbClr val="C8102E"/>
                </a:solidFill>
              </a:rPr>
              <a:t>B</a:t>
            </a:r>
          </a:p>
        </p:txBody>
      </p:sp>
      <p:sp>
        <p:nvSpPr>
          <p:cNvPr id="33" name="TextBox 32">
            <a:extLst>
              <a:ext uri="{FF2B5EF4-FFF2-40B4-BE49-F238E27FC236}">
                <a16:creationId xmlns:a16="http://schemas.microsoft.com/office/drawing/2014/main" id="{7D91898C-31D0-A64F-9299-155FC0322942}"/>
              </a:ext>
            </a:extLst>
          </p:cNvPr>
          <p:cNvSpPr txBox="1"/>
          <p:nvPr/>
        </p:nvSpPr>
        <p:spPr>
          <a:xfrm>
            <a:off x="4463860" y="2289404"/>
            <a:ext cx="495649" cy="707886"/>
          </a:xfrm>
          <a:prstGeom prst="rect">
            <a:avLst/>
          </a:prstGeom>
          <a:noFill/>
        </p:spPr>
        <p:txBody>
          <a:bodyPr wrap="none" rtlCol="0">
            <a:spAutoFit/>
          </a:bodyPr>
          <a:lstStyle/>
          <a:p>
            <a:r>
              <a:rPr lang="en-US" sz="4000" b="1" dirty="0">
                <a:solidFill>
                  <a:srgbClr val="0070C0"/>
                </a:solidFill>
              </a:rPr>
              <a:t>A</a:t>
            </a:r>
          </a:p>
        </p:txBody>
      </p:sp>
      <p:sp>
        <p:nvSpPr>
          <p:cNvPr id="34" name="TextBox 33">
            <a:extLst>
              <a:ext uri="{FF2B5EF4-FFF2-40B4-BE49-F238E27FC236}">
                <a16:creationId xmlns:a16="http://schemas.microsoft.com/office/drawing/2014/main" id="{ABC2E350-183F-5C4B-8DFD-E86DBAAF8705}"/>
              </a:ext>
            </a:extLst>
          </p:cNvPr>
          <p:cNvSpPr txBox="1"/>
          <p:nvPr/>
        </p:nvSpPr>
        <p:spPr>
          <a:xfrm>
            <a:off x="6028891" y="5034463"/>
            <a:ext cx="455574" cy="707886"/>
          </a:xfrm>
          <a:prstGeom prst="rect">
            <a:avLst/>
          </a:prstGeom>
          <a:noFill/>
        </p:spPr>
        <p:txBody>
          <a:bodyPr wrap="none" rtlCol="0">
            <a:spAutoFit/>
          </a:bodyPr>
          <a:lstStyle/>
          <a:p>
            <a:r>
              <a:rPr lang="en-US" sz="4000" b="1" dirty="0">
                <a:solidFill>
                  <a:srgbClr val="00B050"/>
                </a:solidFill>
              </a:rPr>
              <a:t>C</a:t>
            </a:r>
          </a:p>
        </p:txBody>
      </p:sp>
      <p:sp>
        <p:nvSpPr>
          <p:cNvPr id="35" name="Explosion 1 34">
            <a:extLst>
              <a:ext uri="{FF2B5EF4-FFF2-40B4-BE49-F238E27FC236}">
                <a16:creationId xmlns:a16="http://schemas.microsoft.com/office/drawing/2014/main" id="{D287013F-2F83-0345-B7B9-10C53A529A09}"/>
              </a:ext>
            </a:extLst>
          </p:cNvPr>
          <p:cNvSpPr/>
          <p:nvPr/>
        </p:nvSpPr>
        <p:spPr>
          <a:xfrm>
            <a:off x="6472742" y="2305523"/>
            <a:ext cx="571613" cy="429961"/>
          </a:xfrm>
          <a:prstGeom prst="irregularSeal1">
            <a:avLst/>
          </a:prstGeom>
          <a:solidFill>
            <a:srgbClr val="FFFF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prstClr val="white"/>
              </a:solidFill>
            </a:endParaRPr>
          </a:p>
        </p:txBody>
      </p:sp>
      <p:sp>
        <p:nvSpPr>
          <p:cNvPr id="36" name="Right Arrow 35">
            <a:extLst>
              <a:ext uri="{FF2B5EF4-FFF2-40B4-BE49-F238E27FC236}">
                <a16:creationId xmlns:a16="http://schemas.microsoft.com/office/drawing/2014/main" id="{E9B6CB59-55D6-124D-9AB0-F3F2F70A2045}"/>
              </a:ext>
            </a:extLst>
          </p:cNvPr>
          <p:cNvSpPr/>
          <p:nvPr/>
        </p:nvSpPr>
        <p:spPr>
          <a:xfrm>
            <a:off x="6650758" y="2446256"/>
            <a:ext cx="254629" cy="1484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TextBox 36">
            <a:extLst>
              <a:ext uri="{FF2B5EF4-FFF2-40B4-BE49-F238E27FC236}">
                <a16:creationId xmlns:a16="http://schemas.microsoft.com/office/drawing/2014/main" id="{8BB046EE-84F4-674C-9539-6F09B76AF4D8}"/>
              </a:ext>
            </a:extLst>
          </p:cNvPr>
          <p:cNvSpPr txBox="1"/>
          <p:nvPr/>
        </p:nvSpPr>
        <p:spPr>
          <a:xfrm rot="16516006">
            <a:off x="2598984" y="3746268"/>
            <a:ext cx="691018" cy="369332"/>
          </a:xfrm>
          <a:prstGeom prst="rect">
            <a:avLst/>
          </a:prstGeom>
          <a:noFill/>
        </p:spPr>
        <p:txBody>
          <a:bodyPr wrap="square" rtlCol="0">
            <a:spAutoFit/>
          </a:bodyPr>
          <a:lstStyle/>
          <a:p>
            <a:r>
              <a:rPr lang="en-US" dirty="0"/>
              <a:t>OGK</a:t>
            </a:r>
          </a:p>
        </p:txBody>
      </p:sp>
      <p:sp>
        <p:nvSpPr>
          <p:cNvPr id="38" name="TextBox 37">
            <a:extLst>
              <a:ext uri="{FF2B5EF4-FFF2-40B4-BE49-F238E27FC236}">
                <a16:creationId xmlns:a16="http://schemas.microsoft.com/office/drawing/2014/main" id="{E39C0274-24D4-7F4D-9E17-A3068ACA0590}"/>
              </a:ext>
            </a:extLst>
          </p:cNvPr>
          <p:cNvSpPr txBox="1"/>
          <p:nvPr/>
        </p:nvSpPr>
        <p:spPr>
          <a:xfrm rot="6608450">
            <a:off x="8434010" y="3609088"/>
            <a:ext cx="630359" cy="369332"/>
          </a:xfrm>
          <a:prstGeom prst="rect">
            <a:avLst/>
          </a:prstGeom>
          <a:noFill/>
        </p:spPr>
        <p:txBody>
          <a:bodyPr wrap="square" rtlCol="0">
            <a:spAutoFit/>
          </a:bodyPr>
          <a:lstStyle/>
          <a:p>
            <a:r>
              <a:rPr lang="en-US" dirty="0"/>
              <a:t>XGK</a:t>
            </a:r>
          </a:p>
        </p:txBody>
      </p:sp>
      <p:sp>
        <p:nvSpPr>
          <p:cNvPr id="39" name="TextBox 38">
            <a:extLst>
              <a:ext uri="{FF2B5EF4-FFF2-40B4-BE49-F238E27FC236}">
                <a16:creationId xmlns:a16="http://schemas.microsoft.com/office/drawing/2014/main" id="{94172DF8-5A8F-904A-9E89-E26B91EAFAE2}"/>
              </a:ext>
            </a:extLst>
          </p:cNvPr>
          <p:cNvSpPr txBox="1"/>
          <p:nvPr/>
        </p:nvSpPr>
        <p:spPr>
          <a:xfrm rot="15155376">
            <a:off x="3751024" y="3673816"/>
            <a:ext cx="503211" cy="369332"/>
          </a:xfrm>
          <a:prstGeom prst="rect">
            <a:avLst/>
          </a:prstGeom>
          <a:noFill/>
        </p:spPr>
        <p:txBody>
          <a:bodyPr wrap="square" rtlCol="0">
            <a:spAutoFit/>
          </a:bodyPr>
          <a:lstStyle/>
          <a:p>
            <a:r>
              <a:rPr lang="en-US" spc="-300" dirty="0"/>
              <a:t>X    O</a:t>
            </a:r>
          </a:p>
        </p:txBody>
      </p:sp>
      <p:sp>
        <p:nvSpPr>
          <p:cNvPr id="40" name="TextBox 39">
            <a:extLst>
              <a:ext uri="{FF2B5EF4-FFF2-40B4-BE49-F238E27FC236}">
                <a16:creationId xmlns:a16="http://schemas.microsoft.com/office/drawing/2014/main" id="{40E897D0-783B-7949-8DBC-E9486420D741}"/>
              </a:ext>
            </a:extLst>
          </p:cNvPr>
          <p:cNvSpPr txBox="1"/>
          <p:nvPr/>
        </p:nvSpPr>
        <p:spPr>
          <a:xfrm rot="15155376">
            <a:off x="6584456" y="2451343"/>
            <a:ext cx="503211" cy="369332"/>
          </a:xfrm>
          <a:prstGeom prst="rect">
            <a:avLst/>
          </a:prstGeom>
          <a:noFill/>
        </p:spPr>
        <p:txBody>
          <a:bodyPr wrap="square" rtlCol="0">
            <a:spAutoFit/>
          </a:bodyPr>
          <a:lstStyle/>
          <a:p>
            <a:r>
              <a:rPr lang="en-US" spc="-300" dirty="0"/>
              <a:t>X    O</a:t>
            </a:r>
          </a:p>
        </p:txBody>
      </p:sp>
      <p:sp>
        <p:nvSpPr>
          <p:cNvPr id="41" name="TextBox 40">
            <a:extLst>
              <a:ext uri="{FF2B5EF4-FFF2-40B4-BE49-F238E27FC236}">
                <a16:creationId xmlns:a16="http://schemas.microsoft.com/office/drawing/2014/main" id="{35872351-0BA5-F045-99DD-E497BD55AED9}"/>
              </a:ext>
            </a:extLst>
          </p:cNvPr>
          <p:cNvSpPr txBox="1"/>
          <p:nvPr/>
        </p:nvSpPr>
        <p:spPr>
          <a:xfrm rot="15155376">
            <a:off x="4580976" y="4570050"/>
            <a:ext cx="503211" cy="369332"/>
          </a:xfrm>
          <a:prstGeom prst="rect">
            <a:avLst/>
          </a:prstGeom>
          <a:noFill/>
        </p:spPr>
        <p:txBody>
          <a:bodyPr wrap="square" rtlCol="0">
            <a:spAutoFit/>
          </a:bodyPr>
          <a:lstStyle/>
          <a:p>
            <a:r>
              <a:rPr lang="en-US" spc="-300" dirty="0"/>
              <a:t>X    O</a:t>
            </a:r>
          </a:p>
        </p:txBody>
      </p:sp>
      <p:sp>
        <p:nvSpPr>
          <p:cNvPr id="42" name="TextBox 41">
            <a:extLst>
              <a:ext uri="{FF2B5EF4-FFF2-40B4-BE49-F238E27FC236}">
                <a16:creationId xmlns:a16="http://schemas.microsoft.com/office/drawing/2014/main" id="{FFBE83FA-0233-F540-AB73-6A3844146742}"/>
              </a:ext>
            </a:extLst>
          </p:cNvPr>
          <p:cNvSpPr txBox="1"/>
          <p:nvPr/>
        </p:nvSpPr>
        <p:spPr>
          <a:xfrm rot="15155376">
            <a:off x="7044238" y="3887308"/>
            <a:ext cx="503211" cy="369332"/>
          </a:xfrm>
          <a:prstGeom prst="rect">
            <a:avLst/>
          </a:prstGeom>
          <a:noFill/>
        </p:spPr>
        <p:txBody>
          <a:bodyPr wrap="square" rtlCol="0">
            <a:spAutoFit/>
          </a:bodyPr>
          <a:lstStyle/>
          <a:p>
            <a:r>
              <a:rPr lang="en-US" spc="-300" dirty="0"/>
              <a:t>X    O</a:t>
            </a:r>
          </a:p>
        </p:txBody>
      </p:sp>
      <p:sp>
        <p:nvSpPr>
          <p:cNvPr id="43" name="TextBox 42">
            <a:extLst>
              <a:ext uri="{FF2B5EF4-FFF2-40B4-BE49-F238E27FC236}">
                <a16:creationId xmlns:a16="http://schemas.microsoft.com/office/drawing/2014/main" id="{EECC9F58-10FB-AA4F-9AF8-91F17337B7F7}"/>
              </a:ext>
            </a:extLst>
          </p:cNvPr>
          <p:cNvSpPr txBox="1"/>
          <p:nvPr/>
        </p:nvSpPr>
        <p:spPr>
          <a:xfrm rot="7252955">
            <a:off x="4254004" y="2881310"/>
            <a:ext cx="503211" cy="369332"/>
          </a:xfrm>
          <a:prstGeom prst="rect">
            <a:avLst/>
          </a:prstGeom>
          <a:noFill/>
        </p:spPr>
        <p:txBody>
          <a:bodyPr wrap="square" rtlCol="0">
            <a:spAutoFit/>
          </a:bodyPr>
          <a:lstStyle/>
          <a:p>
            <a:r>
              <a:rPr lang="en-US" spc="-300" dirty="0"/>
              <a:t>X    O</a:t>
            </a:r>
          </a:p>
        </p:txBody>
      </p:sp>
      <p:sp>
        <p:nvSpPr>
          <p:cNvPr id="44" name="TextBox 43">
            <a:extLst>
              <a:ext uri="{FF2B5EF4-FFF2-40B4-BE49-F238E27FC236}">
                <a16:creationId xmlns:a16="http://schemas.microsoft.com/office/drawing/2014/main" id="{C3C2A394-E953-4E43-830E-F0565C8D9DDA}"/>
              </a:ext>
            </a:extLst>
          </p:cNvPr>
          <p:cNvSpPr txBox="1"/>
          <p:nvPr/>
        </p:nvSpPr>
        <p:spPr>
          <a:xfrm rot="9810814">
            <a:off x="4954743" y="3725680"/>
            <a:ext cx="503211" cy="369332"/>
          </a:xfrm>
          <a:prstGeom prst="rect">
            <a:avLst/>
          </a:prstGeom>
          <a:noFill/>
        </p:spPr>
        <p:txBody>
          <a:bodyPr wrap="square" rtlCol="0">
            <a:spAutoFit/>
          </a:bodyPr>
          <a:lstStyle/>
          <a:p>
            <a:r>
              <a:rPr lang="en-US" spc="-300" dirty="0"/>
              <a:t>X        O</a:t>
            </a:r>
          </a:p>
        </p:txBody>
      </p:sp>
      <p:sp>
        <p:nvSpPr>
          <p:cNvPr id="45" name="TextBox 44">
            <a:extLst>
              <a:ext uri="{FF2B5EF4-FFF2-40B4-BE49-F238E27FC236}">
                <a16:creationId xmlns:a16="http://schemas.microsoft.com/office/drawing/2014/main" id="{F9AF4CE2-4C66-9742-BCCF-E1095035273B}"/>
              </a:ext>
            </a:extLst>
          </p:cNvPr>
          <p:cNvSpPr txBox="1"/>
          <p:nvPr/>
        </p:nvSpPr>
        <p:spPr>
          <a:xfrm rot="5718694">
            <a:off x="6653781" y="3317417"/>
            <a:ext cx="503211" cy="369332"/>
          </a:xfrm>
          <a:prstGeom prst="rect">
            <a:avLst/>
          </a:prstGeom>
          <a:noFill/>
        </p:spPr>
        <p:txBody>
          <a:bodyPr wrap="square" rtlCol="0">
            <a:spAutoFit/>
          </a:bodyPr>
          <a:lstStyle/>
          <a:p>
            <a:r>
              <a:rPr lang="en-US" spc="-300" dirty="0"/>
              <a:t>X        O</a:t>
            </a:r>
          </a:p>
        </p:txBody>
      </p:sp>
      <p:sp>
        <p:nvSpPr>
          <p:cNvPr id="46" name="TextBox 45">
            <a:extLst>
              <a:ext uri="{FF2B5EF4-FFF2-40B4-BE49-F238E27FC236}">
                <a16:creationId xmlns:a16="http://schemas.microsoft.com/office/drawing/2014/main" id="{8824F6A3-49F3-174B-9947-F79AEA35F5EA}"/>
              </a:ext>
            </a:extLst>
          </p:cNvPr>
          <p:cNvSpPr txBox="1"/>
          <p:nvPr/>
        </p:nvSpPr>
        <p:spPr>
          <a:xfrm rot="9810814">
            <a:off x="5387854" y="2104738"/>
            <a:ext cx="503211" cy="369332"/>
          </a:xfrm>
          <a:prstGeom prst="rect">
            <a:avLst/>
          </a:prstGeom>
          <a:noFill/>
        </p:spPr>
        <p:txBody>
          <a:bodyPr wrap="square" rtlCol="0">
            <a:spAutoFit/>
          </a:bodyPr>
          <a:lstStyle/>
          <a:p>
            <a:r>
              <a:rPr lang="en-US" spc="-300" dirty="0"/>
              <a:t>X        O</a:t>
            </a:r>
          </a:p>
        </p:txBody>
      </p:sp>
      <p:sp>
        <p:nvSpPr>
          <p:cNvPr id="47" name="TextBox 46">
            <a:extLst>
              <a:ext uri="{FF2B5EF4-FFF2-40B4-BE49-F238E27FC236}">
                <a16:creationId xmlns:a16="http://schemas.microsoft.com/office/drawing/2014/main" id="{BB9C1F4B-1EC4-4341-9336-3E5FAC92DE67}"/>
              </a:ext>
            </a:extLst>
          </p:cNvPr>
          <p:cNvSpPr txBox="1"/>
          <p:nvPr/>
        </p:nvSpPr>
        <p:spPr>
          <a:xfrm rot="9810814">
            <a:off x="5387713" y="5279732"/>
            <a:ext cx="503211" cy="369332"/>
          </a:xfrm>
          <a:prstGeom prst="rect">
            <a:avLst/>
          </a:prstGeom>
          <a:noFill/>
        </p:spPr>
        <p:txBody>
          <a:bodyPr wrap="square" rtlCol="0">
            <a:spAutoFit/>
          </a:bodyPr>
          <a:lstStyle/>
          <a:p>
            <a:r>
              <a:rPr lang="en-US" spc="-300" dirty="0"/>
              <a:t>X        O</a:t>
            </a:r>
          </a:p>
        </p:txBody>
      </p:sp>
      <p:sp>
        <p:nvSpPr>
          <p:cNvPr id="48" name="TextBox 47">
            <a:extLst>
              <a:ext uri="{FF2B5EF4-FFF2-40B4-BE49-F238E27FC236}">
                <a16:creationId xmlns:a16="http://schemas.microsoft.com/office/drawing/2014/main" id="{15A10BD8-17AC-D244-828F-FF8533007E2A}"/>
              </a:ext>
            </a:extLst>
          </p:cNvPr>
          <p:cNvSpPr txBox="1"/>
          <p:nvPr/>
        </p:nvSpPr>
        <p:spPr>
          <a:xfrm rot="9810814">
            <a:off x="6020080" y="4382729"/>
            <a:ext cx="777148" cy="369332"/>
          </a:xfrm>
          <a:prstGeom prst="rect">
            <a:avLst/>
          </a:prstGeom>
          <a:noFill/>
        </p:spPr>
        <p:txBody>
          <a:bodyPr wrap="square" rtlCol="0">
            <a:spAutoFit/>
          </a:bodyPr>
          <a:lstStyle/>
          <a:p>
            <a:r>
              <a:rPr lang="en-US" spc="-300" dirty="0"/>
              <a:t>X                O</a:t>
            </a:r>
          </a:p>
        </p:txBody>
      </p:sp>
    </p:spTree>
    <p:extLst>
      <p:ext uri="{BB962C8B-B14F-4D97-AF65-F5344CB8AC3E}">
        <p14:creationId xmlns:p14="http://schemas.microsoft.com/office/powerpoint/2010/main" val="123294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7 3.33333E-6 L 0.12773 0.07083 " pathEditMode="relative" rAng="0" ptsTypes="AA">
                                      <p:cBhvr>
                                        <p:cTn id="6" dur="2000" fill="hold"/>
                                        <p:tgtEl>
                                          <p:spTgt spid="32"/>
                                        </p:tgtEl>
                                        <p:attrNameLst>
                                          <p:attrName>ppt_x</p:attrName>
                                          <p:attrName>ppt_y</p:attrName>
                                        </p:attrNameLst>
                                      </p:cBhvr>
                                      <p:rCtr x="6380" y="3542"/>
                                    </p:animMotion>
                                  </p:childTnLst>
                                </p:cTn>
                              </p:par>
                              <p:par>
                                <p:cTn id="7" presetID="0" presetClass="path" presetSubtype="0" accel="50000" decel="50000" fill="hold" grpId="0" nodeType="withEffect">
                                  <p:stCondLst>
                                    <p:cond delay="0"/>
                                  </p:stCondLst>
                                  <p:childTnLst>
                                    <p:animMotion origin="layout" path="M 1.66667E-6 3.33333E-6 L 0.14765 -0.04422 " pathEditMode="relative" rAng="0" ptsTypes="AA">
                                      <p:cBhvr>
                                        <p:cTn id="8" dur="2000" fill="hold"/>
                                        <p:tgtEl>
                                          <p:spTgt spid="33"/>
                                        </p:tgtEl>
                                        <p:attrNameLst>
                                          <p:attrName>ppt_x</p:attrName>
                                          <p:attrName>ppt_y</p:attrName>
                                        </p:attrNameLst>
                                      </p:cBhvr>
                                      <p:rCtr x="7383" y="-2222"/>
                                    </p:animMotion>
                                  </p:childTnLst>
                                </p:cTn>
                              </p:par>
                              <p:par>
                                <p:cTn id="9" presetID="0" presetClass="path" presetSubtype="0" accel="50000" decel="50000" fill="hold" grpId="0" nodeType="withEffect">
                                  <p:stCondLst>
                                    <p:cond delay="500"/>
                                  </p:stCondLst>
                                  <p:childTnLst>
                                    <p:animMotion origin="layout" path="M -1.04167E-6 1.85185E-6 L 0.12487 -0.16158 " pathEditMode="relative" rAng="0" ptsTypes="AA">
                                      <p:cBhvr>
                                        <p:cTn id="10" dur="2000" fill="hold"/>
                                        <p:tgtEl>
                                          <p:spTgt spid="34"/>
                                        </p:tgtEl>
                                        <p:attrNameLst>
                                          <p:attrName>ppt_x</p:attrName>
                                          <p:attrName>ppt_y</p:attrName>
                                        </p:attrNameLst>
                                      </p:cBhvr>
                                      <p:rCtr x="6237" y="-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072356" y="-26531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17</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773723" y="255634"/>
            <a:ext cx="7980253"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Monitoring Play – Middle of the Field</a:t>
            </a:r>
          </a:p>
        </p:txBody>
      </p:sp>
      <p:sp>
        <p:nvSpPr>
          <p:cNvPr id="11" name="TextBox 10">
            <a:extLst>
              <a:ext uri="{FF2B5EF4-FFF2-40B4-BE49-F238E27FC236}">
                <a16:creationId xmlns:a16="http://schemas.microsoft.com/office/drawing/2014/main" id="{3E5D262F-BC2F-2945-A290-890757B86E7C}"/>
              </a:ext>
            </a:extLst>
          </p:cNvPr>
          <p:cNvSpPr txBox="1"/>
          <p:nvPr/>
        </p:nvSpPr>
        <p:spPr>
          <a:xfrm rot="15155376">
            <a:off x="6098528" y="4358116"/>
            <a:ext cx="503211" cy="369332"/>
          </a:xfrm>
          <a:prstGeom prst="rect">
            <a:avLst/>
          </a:prstGeom>
          <a:noFill/>
        </p:spPr>
        <p:txBody>
          <a:bodyPr wrap="square" rtlCol="0">
            <a:spAutoFit/>
          </a:bodyPr>
          <a:lstStyle/>
          <a:p>
            <a:r>
              <a:rPr lang="en-US" spc="-300" dirty="0"/>
              <a:t>X    O</a:t>
            </a:r>
          </a:p>
        </p:txBody>
      </p:sp>
      <p:sp>
        <p:nvSpPr>
          <p:cNvPr id="12" name="TextBox 11">
            <a:extLst>
              <a:ext uri="{FF2B5EF4-FFF2-40B4-BE49-F238E27FC236}">
                <a16:creationId xmlns:a16="http://schemas.microsoft.com/office/drawing/2014/main" id="{C0566401-789D-184B-94AC-9535664592A1}"/>
              </a:ext>
            </a:extLst>
          </p:cNvPr>
          <p:cNvSpPr txBox="1"/>
          <p:nvPr/>
        </p:nvSpPr>
        <p:spPr>
          <a:xfrm rot="5042264">
            <a:off x="3614463" y="4105484"/>
            <a:ext cx="503211" cy="369332"/>
          </a:xfrm>
          <a:prstGeom prst="rect">
            <a:avLst/>
          </a:prstGeom>
          <a:noFill/>
        </p:spPr>
        <p:txBody>
          <a:bodyPr wrap="square" rtlCol="0">
            <a:spAutoFit/>
          </a:bodyPr>
          <a:lstStyle/>
          <a:p>
            <a:r>
              <a:rPr lang="en-US" spc="-300" dirty="0"/>
              <a:t>X    O</a:t>
            </a:r>
          </a:p>
        </p:txBody>
      </p:sp>
      <p:sp>
        <p:nvSpPr>
          <p:cNvPr id="13" name="TextBox 12">
            <a:extLst>
              <a:ext uri="{FF2B5EF4-FFF2-40B4-BE49-F238E27FC236}">
                <a16:creationId xmlns:a16="http://schemas.microsoft.com/office/drawing/2014/main" id="{7513DE87-8027-264A-825F-85F1BAE24A14}"/>
              </a:ext>
            </a:extLst>
          </p:cNvPr>
          <p:cNvSpPr txBox="1"/>
          <p:nvPr/>
        </p:nvSpPr>
        <p:spPr>
          <a:xfrm rot="15155376">
            <a:off x="3515977" y="3616116"/>
            <a:ext cx="503211" cy="369332"/>
          </a:xfrm>
          <a:prstGeom prst="rect">
            <a:avLst/>
          </a:prstGeom>
          <a:noFill/>
        </p:spPr>
        <p:txBody>
          <a:bodyPr wrap="square" rtlCol="0">
            <a:spAutoFit/>
          </a:bodyPr>
          <a:lstStyle/>
          <a:p>
            <a:r>
              <a:rPr lang="en-US" spc="-300" dirty="0"/>
              <a:t>X    O</a:t>
            </a:r>
          </a:p>
        </p:txBody>
      </p:sp>
      <p:sp>
        <p:nvSpPr>
          <p:cNvPr id="14" name="Rounded Rectangle 13">
            <a:extLst>
              <a:ext uri="{FF2B5EF4-FFF2-40B4-BE49-F238E27FC236}">
                <a16:creationId xmlns:a16="http://schemas.microsoft.com/office/drawing/2014/main" id="{A33EAC94-C467-6B45-AB5F-1EB08890A31F}"/>
              </a:ext>
            </a:extLst>
          </p:cNvPr>
          <p:cNvSpPr/>
          <p:nvPr/>
        </p:nvSpPr>
        <p:spPr>
          <a:xfrm>
            <a:off x="3355444" y="3059807"/>
            <a:ext cx="4526219" cy="1688356"/>
          </a:xfrm>
          <a:prstGeom prst="round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3E7E"/>
                </a:solidFill>
              </a:rPr>
              <a:t>Restart? IT DEPENDS!</a:t>
            </a:r>
          </a:p>
        </p:txBody>
      </p:sp>
      <p:sp>
        <p:nvSpPr>
          <p:cNvPr id="15" name="TextBox 14">
            <a:extLst>
              <a:ext uri="{FF2B5EF4-FFF2-40B4-BE49-F238E27FC236}">
                <a16:creationId xmlns:a16="http://schemas.microsoft.com/office/drawing/2014/main" id="{9A1F6E2E-E3E1-9E4E-96A9-5C7364CD7075}"/>
              </a:ext>
            </a:extLst>
          </p:cNvPr>
          <p:cNvSpPr txBox="1"/>
          <p:nvPr/>
        </p:nvSpPr>
        <p:spPr>
          <a:xfrm rot="16516006">
            <a:off x="2363937" y="3688568"/>
            <a:ext cx="691018" cy="369332"/>
          </a:xfrm>
          <a:prstGeom prst="rect">
            <a:avLst/>
          </a:prstGeom>
          <a:noFill/>
        </p:spPr>
        <p:txBody>
          <a:bodyPr wrap="square" rtlCol="0">
            <a:spAutoFit/>
          </a:bodyPr>
          <a:lstStyle/>
          <a:p>
            <a:r>
              <a:rPr lang="en-US" dirty="0"/>
              <a:t>OGK</a:t>
            </a:r>
          </a:p>
        </p:txBody>
      </p:sp>
      <p:sp>
        <p:nvSpPr>
          <p:cNvPr id="17" name="TextBox 16">
            <a:extLst>
              <a:ext uri="{FF2B5EF4-FFF2-40B4-BE49-F238E27FC236}">
                <a16:creationId xmlns:a16="http://schemas.microsoft.com/office/drawing/2014/main" id="{E1A3E889-1861-9842-BA4F-B657A2F9468A}"/>
              </a:ext>
            </a:extLst>
          </p:cNvPr>
          <p:cNvSpPr txBox="1"/>
          <p:nvPr/>
        </p:nvSpPr>
        <p:spPr>
          <a:xfrm rot="5400000">
            <a:off x="8223801" y="3725084"/>
            <a:ext cx="691018" cy="369332"/>
          </a:xfrm>
          <a:prstGeom prst="rect">
            <a:avLst/>
          </a:prstGeom>
          <a:noFill/>
        </p:spPr>
        <p:txBody>
          <a:bodyPr wrap="square" rtlCol="0">
            <a:spAutoFit/>
          </a:bodyPr>
          <a:lstStyle/>
          <a:p>
            <a:r>
              <a:rPr lang="en-US" dirty="0"/>
              <a:t>XGK</a:t>
            </a:r>
          </a:p>
        </p:txBody>
      </p:sp>
      <p:sp>
        <p:nvSpPr>
          <p:cNvPr id="21" name="TextBox 20">
            <a:extLst>
              <a:ext uri="{FF2B5EF4-FFF2-40B4-BE49-F238E27FC236}">
                <a16:creationId xmlns:a16="http://schemas.microsoft.com/office/drawing/2014/main" id="{763A6A7B-F2D1-A346-A052-A28F7F3FCEA0}"/>
              </a:ext>
            </a:extLst>
          </p:cNvPr>
          <p:cNvSpPr txBox="1"/>
          <p:nvPr/>
        </p:nvSpPr>
        <p:spPr>
          <a:xfrm rot="15155376">
            <a:off x="4336673" y="2718434"/>
            <a:ext cx="517457" cy="369332"/>
          </a:xfrm>
          <a:prstGeom prst="rect">
            <a:avLst/>
          </a:prstGeom>
          <a:noFill/>
        </p:spPr>
        <p:txBody>
          <a:bodyPr wrap="square" rtlCol="0">
            <a:spAutoFit/>
          </a:bodyPr>
          <a:lstStyle/>
          <a:p>
            <a:r>
              <a:rPr lang="en-US" spc="-300" dirty="0"/>
              <a:t>X    O</a:t>
            </a:r>
          </a:p>
        </p:txBody>
      </p:sp>
      <p:sp>
        <p:nvSpPr>
          <p:cNvPr id="22" name="TextBox 21">
            <a:extLst>
              <a:ext uri="{FF2B5EF4-FFF2-40B4-BE49-F238E27FC236}">
                <a16:creationId xmlns:a16="http://schemas.microsoft.com/office/drawing/2014/main" id="{A03F94A9-E564-8142-8F6B-E7C6B2C31FE1}"/>
              </a:ext>
            </a:extLst>
          </p:cNvPr>
          <p:cNvSpPr txBox="1"/>
          <p:nvPr/>
        </p:nvSpPr>
        <p:spPr>
          <a:xfrm rot="16904459">
            <a:off x="3543684" y="4970493"/>
            <a:ext cx="503211" cy="369332"/>
          </a:xfrm>
          <a:prstGeom prst="rect">
            <a:avLst/>
          </a:prstGeom>
          <a:noFill/>
        </p:spPr>
        <p:txBody>
          <a:bodyPr wrap="square" rtlCol="0">
            <a:spAutoFit/>
          </a:bodyPr>
          <a:lstStyle/>
          <a:p>
            <a:r>
              <a:rPr lang="en-US" spc="-300" dirty="0"/>
              <a:t>X    O</a:t>
            </a:r>
          </a:p>
        </p:txBody>
      </p:sp>
      <p:sp>
        <p:nvSpPr>
          <p:cNvPr id="23" name="TextBox 22">
            <a:extLst>
              <a:ext uri="{FF2B5EF4-FFF2-40B4-BE49-F238E27FC236}">
                <a16:creationId xmlns:a16="http://schemas.microsoft.com/office/drawing/2014/main" id="{18092176-B996-9348-913C-EB7AEFB85F22}"/>
              </a:ext>
            </a:extLst>
          </p:cNvPr>
          <p:cNvSpPr txBox="1"/>
          <p:nvPr/>
        </p:nvSpPr>
        <p:spPr>
          <a:xfrm rot="5400000">
            <a:off x="3543685" y="2875141"/>
            <a:ext cx="503211" cy="369332"/>
          </a:xfrm>
          <a:prstGeom prst="rect">
            <a:avLst/>
          </a:prstGeom>
          <a:noFill/>
        </p:spPr>
        <p:txBody>
          <a:bodyPr wrap="square" rtlCol="0">
            <a:spAutoFit/>
          </a:bodyPr>
          <a:lstStyle/>
          <a:p>
            <a:r>
              <a:rPr lang="en-US" spc="-300" dirty="0"/>
              <a:t>X    O</a:t>
            </a:r>
          </a:p>
        </p:txBody>
      </p:sp>
      <p:sp>
        <p:nvSpPr>
          <p:cNvPr id="24" name="TextBox 23">
            <a:extLst>
              <a:ext uri="{FF2B5EF4-FFF2-40B4-BE49-F238E27FC236}">
                <a16:creationId xmlns:a16="http://schemas.microsoft.com/office/drawing/2014/main" id="{90E5A8F3-7E20-4C49-9EDA-FD97CC5B1E30}"/>
              </a:ext>
            </a:extLst>
          </p:cNvPr>
          <p:cNvSpPr txBox="1"/>
          <p:nvPr/>
        </p:nvSpPr>
        <p:spPr>
          <a:xfrm rot="15155376">
            <a:off x="7131750" y="2474576"/>
            <a:ext cx="503211" cy="369332"/>
          </a:xfrm>
          <a:prstGeom prst="rect">
            <a:avLst/>
          </a:prstGeom>
          <a:noFill/>
        </p:spPr>
        <p:txBody>
          <a:bodyPr wrap="square" rtlCol="0">
            <a:spAutoFit/>
          </a:bodyPr>
          <a:lstStyle/>
          <a:p>
            <a:r>
              <a:rPr lang="en-US" spc="-300" dirty="0"/>
              <a:t>X    O</a:t>
            </a:r>
          </a:p>
        </p:txBody>
      </p:sp>
      <p:sp>
        <p:nvSpPr>
          <p:cNvPr id="25" name="TextBox 24">
            <a:extLst>
              <a:ext uri="{FF2B5EF4-FFF2-40B4-BE49-F238E27FC236}">
                <a16:creationId xmlns:a16="http://schemas.microsoft.com/office/drawing/2014/main" id="{F9CB7C25-1BC7-624A-9D71-92D0347D4659}"/>
              </a:ext>
            </a:extLst>
          </p:cNvPr>
          <p:cNvSpPr txBox="1"/>
          <p:nvPr/>
        </p:nvSpPr>
        <p:spPr>
          <a:xfrm rot="6518153">
            <a:off x="7241529" y="4686574"/>
            <a:ext cx="503211" cy="369332"/>
          </a:xfrm>
          <a:prstGeom prst="rect">
            <a:avLst/>
          </a:prstGeom>
          <a:noFill/>
        </p:spPr>
        <p:txBody>
          <a:bodyPr wrap="square" rtlCol="0">
            <a:spAutoFit/>
          </a:bodyPr>
          <a:lstStyle/>
          <a:p>
            <a:r>
              <a:rPr lang="en-US" spc="-300" dirty="0"/>
              <a:t>X    O</a:t>
            </a:r>
          </a:p>
        </p:txBody>
      </p:sp>
      <p:sp>
        <p:nvSpPr>
          <p:cNvPr id="26" name="TextBox 25">
            <a:extLst>
              <a:ext uri="{FF2B5EF4-FFF2-40B4-BE49-F238E27FC236}">
                <a16:creationId xmlns:a16="http://schemas.microsoft.com/office/drawing/2014/main" id="{735B5AF8-4ECF-0D47-8E29-7077652D756E}"/>
              </a:ext>
            </a:extLst>
          </p:cNvPr>
          <p:cNvSpPr txBox="1"/>
          <p:nvPr/>
        </p:nvSpPr>
        <p:spPr>
          <a:xfrm rot="15155376">
            <a:off x="7881549" y="3983901"/>
            <a:ext cx="503211" cy="369332"/>
          </a:xfrm>
          <a:prstGeom prst="rect">
            <a:avLst/>
          </a:prstGeom>
          <a:noFill/>
        </p:spPr>
        <p:txBody>
          <a:bodyPr wrap="square" rtlCol="0">
            <a:spAutoFit/>
          </a:bodyPr>
          <a:lstStyle/>
          <a:p>
            <a:r>
              <a:rPr lang="en-US" spc="-300" dirty="0"/>
              <a:t>X    O</a:t>
            </a:r>
          </a:p>
        </p:txBody>
      </p:sp>
      <p:sp>
        <p:nvSpPr>
          <p:cNvPr id="27" name="TextBox 26">
            <a:extLst>
              <a:ext uri="{FF2B5EF4-FFF2-40B4-BE49-F238E27FC236}">
                <a16:creationId xmlns:a16="http://schemas.microsoft.com/office/drawing/2014/main" id="{4A4FA13E-E65C-FB4E-9B67-E5378AD6F40E}"/>
              </a:ext>
            </a:extLst>
          </p:cNvPr>
          <p:cNvSpPr txBox="1"/>
          <p:nvPr/>
        </p:nvSpPr>
        <p:spPr>
          <a:xfrm rot="5762166">
            <a:off x="7630058" y="3238737"/>
            <a:ext cx="503211" cy="369332"/>
          </a:xfrm>
          <a:prstGeom prst="rect">
            <a:avLst/>
          </a:prstGeom>
          <a:noFill/>
        </p:spPr>
        <p:txBody>
          <a:bodyPr wrap="square" rtlCol="0">
            <a:spAutoFit/>
          </a:bodyPr>
          <a:lstStyle/>
          <a:p>
            <a:r>
              <a:rPr lang="en-US" spc="-300" dirty="0"/>
              <a:t>X    O</a:t>
            </a:r>
          </a:p>
        </p:txBody>
      </p:sp>
      <p:sp>
        <p:nvSpPr>
          <p:cNvPr id="28" name="TextBox 27">
            <a:extLst>
              <a:ext uri="{FF2B5EF4-FFF2-40B4-BE49-F238E27FC236}">
                <a16:creationId xmlns:a16="http://schemas.microsoft.com/office/drawing/2014/main" id="{6F1C2A32-8B7B-644B-AACD-5AF4551772AA}"/>
              </a:ext>
            </a:extLst>
          </p:cNvPr>
          <p:cNvSpPr txBox="1"/>
          <p:nvPr/>
        </p:nvSpPr>
        <p:spPr>
          <a:xfrm>
            <a:off x="4228813" y="2231704"/>
            <a:ext cx="495649" cy="707886"/>
          </a:xfrm>
          <a:prstGeom prst="rect">
            <a:avLst/>
          </a:prstGeom>
          <a:noFill/>
        </p:spPr>
        <p:txBody>
          <a:bodyPr wrap="none" rtlCol="0">
            <a:spAutoFit/>
          </a:bodyPr>
          <a:lstStyle/>
          <a:p>
            <a:r>
              <a:rPr lang="en-US" sz="4000" b="1" dirty="0">
                <a:solidFill>
                  <a:srgbClr val="0070C0"/>
                </a:solidFill>
              </a:rPr>
              <a:t>A</a:t>
            </a:r>
          </a:p>
        </p:txBody>
      </p:sp>
      <p:sp>
        <p:nvSpPr>
          <p:cNvPr id="29" name="TextBox 28">
            <a:extLst>
              <a:ext uri="{FF2B5EF4-FFF2-40B4-BE49-F238E27FC236}">
                <a16:creationId xmlns:a16="http://schemas.microsoft.com/office/drawing/2014/main" id="{50F98BF4-8B7D-A746-8F9B-D85D72F7DECC}"/>
              </a:ext>
            </a:extLst>
          </p:cNvPr>
          <p:cNvSpPr txBox="1"/>
          <p:nvPr/>
        </p:nvSpPr>
        <p:spPr>
          <a:xfrm>
            <a:off x="6673939" y="2363908"/>
            <a:ext cx="471604" cy="707886"/>
          </a:xfrm>
          <a:prstGeom prst="rect">
            <a:avLst/>
          </a:prstGeom>
          <a:noFill/>
        </p:spPr>
        <p:txBody>
          <a:bodyPr wrap="none" rtlCol="0">
            <a:spAutoFit/>
          </a:bodyPr>
          <a:lstStyle/>
          <a:p>
            <a:r>
              <a:rPr lang="en-US" sz="4000" b="1" dirty="0">
                <a:solidFill>
                  <a:srgbClr val="C8102E"/>
                </a:solidFill>
              </a:rPr>
              <a:t>B</a:t>
            </a:r>
          </a:p>
        </p:txBody>
      </p:sp>
      <p:sp>
        <p:nvSpPr>
          <p:cNvPr id="30" name="TextBox 29">
            <a:extLst>
              <a:ext uri="{FF2B5EF4-FFF2-40B4-BE49-F238E27FC236}">
                <a16:creationId xmlns:a16="http://schemas.microsoft.com/office/drawing/2014/main" id="{B5F1F147-163A-5B43-A397-DAF3CD5F34CA}"/>
              </a:ext>
            </a:extLst>
          </p:cNvPr>
          <p:cNvSpPr txBox="1"/>
          <p:nvPr/>
        </p:nvSpPr>
        <p:spPr>
          <a:xfrm>
            <a:off x="5325007" y="4623638"/>
            <a:ext cx="455574" cy="707886"/>
          </a:xfrm>
          <a:prstGeom prst="rect">
            <a:avLst/>
          </a:prstGeom>
          <a:noFill/>
        </p:spPr>
        <p:txBody>
          <a:bodyPr wrap="none" rtlCol="0">
            <a:spAutoFit/>
          </a:bodyPr>
          <a:lstStyle/>
          <a:p>
            <a:r>
              <a:rPr lang="en-US" sz="4000" b="1" dirty="0">
                <a:solidFill>
                  <a:srgbClr val="00B050"/>
                </a:solidFill>
              </a:rPr>
              <a:t>C</a:t>
            </a:r>
          </a:p>
        </p:txBody>
      </p:sp>
      <p:sp>
        <p:nvSpPr>
          <p:cNvPr id="31" name="Rectangle 30">
            <a:extLst>
              <a:ext uri="{FF2B5EF4-FFF2-40B4-BE49-F238E27FC236}">
                <a16:creationId xmlns:a16="http://schemas.microsoft.com/office/drawing/2014/main" id="{0CD1B8AC-C312-DD40-B0FF-176D6C960722}"/>
              </a:ext>
            </a:extLst>
          </p:cNvPr>
          <p:cNvSpPr/>
          <p:nvPr/>
        </p:nvSpPr>
        <p:spPr>
          <a:xfrm>
            <a:off x="9444659" y="1824507"/>
            <a:ext cx="1491734" cy="983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Which direction</a:t>
            </a:r>
            <a:r>
              <a:rPr lang="en-US" dirty="0"/>
              <a:t>?</a:t>
            </a:r>
          </a:p>
        </p:txBody>
      </p:sp>
      <p:sp>
        <p:nvSpPr>
          <p:cNvPr id="32" name="Rectangle 31">
            <a:extLst>
              <a:ext uri="{FF2B5EF4-FFF2-40B4-BE49-F238E27FC236}">
                <a16:creationId xmlns:a16="http://schemas.microsoft.com/office/drawing/2014/main" id="{AA6F9E25-90EC-5546-A31B-8B0DE04FFABC}"/>
              </a:ext>
            </a:extLst>
          </p:cNvPr>
          <p:cNvSpPr/>
          <p:nvPr/>
        </p:nvSpPr>
        <p:spPr>
          <a:xfrm>
            <a:off x="8926392" y="4982475"/>
            <a:ext cx="2528269" cy="89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Where are the players?</a:t>
            </a:r>
          </a:p>
        </p:txBody>
      </p:sp>
      <p:sp>
        <p:nvSpPr>
          <p:cNvPr id="33" name="Rectangle 32">
            <a:extLst>
              <a:ext uri="{FF2B5EF4-FFF2-40B4-BE49-F238E27FC236}">
                <a16:creationId xmlns:a16="http://schemas.microsoft.com/office/drawing/2014/main" id="{D11AACC5-370A-504C-A3FC-2CB6C0297278}"/>
              </a:ext>
            </a:extLst>
          </p:cNvPr>
          <p:cNvSpPr/>
          <p:nvPr/>
        </p:nvSpPr>
        <p:spPr>
          <a:xfrm>
            <a:off x="9046856" y="3295074"/>
            <a:ext cx="2287342" cy="995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How have teams been playing?</a:t>
            </a:r>
          </a:p>
        </p:txBody>
      </p:sp>
      <p:sp>
        <p:nvSpPr>
          <p:cNvPr id="34" name="Explosion 1 33">
            <a:extLst>
              <a:ext uri="{FF2B5EF4-FFF2-40B4-BE49-F238E27FC236}">
                <a16:creationId xmlns:a16="http://schemas.microsoft.com/office/drawing/2014/main" id="{091BAA7F-890A-2C45-A8F3-4CF1A3FDE1C5}"/>
              </a:ext>
            </a:extLst>
          </p:cNvPr>
          <p:cNvSpPr/>
          <p:nvPr/>
        </p:nvSpPr>
        <p:spPr>
          <a:xfrm>
            <a:off x="5355637" y="3311413"/>
            <a:ext cx="571613" cy="429961"/>
          </a:xfrm>
          <a:prstGeom prst="irregularSeal1">
            <a:avLst/>
          </a:prstGeom>
          <a:solidFill>
            <a:schemeClr val="bg1">
              <a:lumMod val="5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srgbClr val="003E7E"/>
              </a:solidFill>
            </a:endParaRPr>
          </a:p>
        </p:txBody>
      </p:sp>
    </p:spTree>
    <p:extLst>
      <p:ext uri="{BB962C8B-B14F-4D97-AF65-F5344CB8AC3E}">
        <p14:creationId xmlns:p14="http://schemas.microsoft.com/office/powerpoint/2010/main" val="20902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991415" y="1181128"/>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4303842" y="122308"/>
            <a:ext cx="401553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Arcs of Movement</a:t>
            </a:r>
          </a:p>
        </p:txBody>
      </p:sp>
      <p:sp>
        <p:nvSpPr>
          <p:cNvPr id="5" name="TextBox 4">
            <a:extLst>
              <a:ext uri="{FF2B5EF4-FFF2-40B4-BE49-F238E27FC236}">
                <a16:creationId xmlns:a16="http://schemas.microsoft.com/office/drawing/2014/main" id="{25E101F9-B89B-1C4A-BA58-44138E2EAA0D}"/>
              </a:ext>
            </a:extLst>
          </p:cNvPr>
          <p:cNvSpPr txBox="1"/>
          <p:nvPr/>
        </p:nvSpPr>
        <p:spPr>
          <a:xfrm>
            <a:off x="5976165" y="3957713"/>
            <a:ext cx="576953" cy="369332"/>
          </a:xfrm>
          <a:prstGeom prst="rect">
            <a:avLst/>
          </a:prstGeom>
          <a:noFill/>
        </p:spPr>
        <p:txBody>
          <a:bodyPr wrap="none" rtlCol="0">
            <a:spAutoFit/>
          </a:bodyPr>
          <a:lstStyle/>
          <a:p>
            <a:r>
              <a:rPr lang="en-US" b="1" dirty="0"/>
              <a:t>XGK</a:t>
            </a:r>
          </a:p>
        </p:txBody>
      </p:sp>
      <p:pic>
        <p:nvPicPr>
          <p:cNvPr id="6" name="Picture 2" descr="C:\Users\lbrush.LACROSSE\AppData\Local\Microsoft\Windows\Temporary Internet Files\Content.IE5\BTV5S0FM\ball-yellow-md[1].png">
            <a:extLst>
              <a:ext uri="{FF2B5EF4-FFF2-40B4-BE49-F238E27FC236}">
                <a16:creationId xmlns:a16="http://schemas.microsoft.com/office/drawing/2014/main" id="{90C5C7CA-1A93-0E4A-B7E0-209440FD45F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00556" y="2309975"/>
            <a:ext cx="245031" cy="273320"/>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8095563-4109-364B-B8EE-D71E9F51A141}"/>
              </a:ext>
            </a:extLst>
          </p:cNvPr>
          <p:cNvSpPr txBox="1"/>
          <p:nvPr/>
        </p:nvSpPr>
        <p:spPr>
          <a:xfrm>
            <a:off x="7061606" y="1420809"/>
            <a:ext cx="853119" cy="769441"/>
          </a:xfrm>
          <a:prstGeom prst="rect">
            <a:avLst/>
          </a:prstGeom>
          <a:noFill/>
        </p:spPr>
        <p:txBody>
          <a:bodyPr wrap="none" rtlCol="0">
            <a:spAutoFit/>
          </a:bodyPr>
          <a:lstStyle/>
          <a:p>
            <a:r>
              <a:rPr lang="en-US" sz="2200" b="1" dirty="0">
                <a:solidFill>
                  <a:srgbClr val="0070C0"/>
                </a:solidFill>
              </a:rPr>
              <a:t>DEEP </a:t>
            </a:r>
          </a:p>
          <a:p>
            <a:r>
              <a:rPr lang="en-US" sz="2200" b="1" dirty="0">
                <a:solidFill>
                  <a:srgbClr val="0070C0"/>
                </a:solidFill>
              </a:rPr>
              <a:t>TRAIL</a:t>
            </a:r>
          </a:p>
        </p:txBody>
      </p:sp>
      <p:sp>
        <p:nvSpPr>
          <p:cNvPr id="11" name="TextBox 10">
            <a:extLst>
              <a:ext uri="{FF2B5EF4-FFF2-40B4-BE49-F238E27FC236}">
                <a16:creationId xmlns:a16="http://schemas.microsoft.com/office/drawing/2014/main" id="{6F7F6A64-BEED-1E45-9D62-8BE589822822}"/>
              </a:ext>
            </a:extLst>
          </p:cNvPr>
          <p:cNvSpPr txBox="1"/>
          <p:nvPr/>
        </p:nvSpPr>
        <p:spPr>
          <a:xfrm>
            <a:off x="4600147" y="1670106"/>
            <a:ext cx="510076" cy="830997"/>
          </a:xfrm>
          <a:prstGeom prst="rect">
            <a:avLst/>
          </a:prstGeom>
          <a:noFill/>
        </p:spPr>
        <p:txBody>
          <a:bodyPr wrap="none" rtlCol="0">
            <a:spAutoFit/>
          </a:bodyPr>
          <a:lstStyle/>
          <a:p>
            <a:r>
              <a:rPr lang="en-US" sz="4800" b="1" dirty="0">
                <a:solidFill>
                  <a:srgbClr val="00B050"/>
                </a:solidFill>
              </a:rPr>
              <a:t>C</a:t>
            </a:r>
          </a:p>
        </p:txBody>
      </p:sp>
      <p:sp>
        <p:nvSpPr>
          <p:cNvPr id="12" name="TextBox 11">
            <a:extLst>
              <a:ext uri="{FF2B5EF4-FFF2-40B4-BE49-F238E27FC236}">
                <a16:creationId xmlns:a16="http://schemas.microsoft.com/office/drawing/2014/main" id="{00ADE847-3A95-B246-A815-19CDF52AC8B2}"/>
              </a:ext>
            </a:extLst>
          </p:cNvPr>
          <p:cNvSpPr txBox="1"/>
          <p:nvPr/>
        </p:nvSpPr>
        <p:spPr>
          <a:xfrm>
            <a:off x="7168379" y="3312800"/>
            <a:ext cx="787139" cy="430887"/>
          </a:xfrm>
          <a:prstGeom prst="rect">
            <a:avLst/>
          </a:prstGeom>
          <a:noFill/>
        </p:spPr>
        <p:txBody>
          <a:bodyPr wrap="none" rtlCol="0">
            <a:spAutoFit/>
          </a:bodyPr>
          <a:lstStyle/>
          <a:p>
            <a:r>
              <a:rPr lang="en-US" sz="2200" b="1" dirty="0">
                <a:solidFill>
                  <a:srgbClr val="C8102E"/>
                </a:solidFill>
              </a:rPr>
              <a:t>LEAD</a:t>
            </a:r>
          </a:p>
        </p:txBody>
      </p:sp>
      <p:sp>
        <p:nvSpPr>
          <p:cNvPr id="13" name="TextBox 12">
            <a:extLst>
              <a:ext uri="{FF2B5EF4-FFF2-40B4-BE49-F238E27FC236}">
                <a16:creationId xmlns:a16="http://schemas.microsoft.com/office/drawing/2014/main" id="{B48DBD63-8787-1842-831B-6F895F3119D7}"/>
              </a:ext>
            </a:extLst>
          </p:cNvPr>
          <p:cNvSpPr txBox="1"/>
          <p:nvPr/>
        </p:nvSpPr>
        <p:spPr>
          <a:xfrm rot="16904459">
            <a:off x="3921642" y="2988595"/>
            <a:ext cx="503211" cy="369332"/>
          </a:xfrm>
          <a:prstGeom prst="rect">
            <a:avLst/>
          </a:prstGeom>
          <a:noFill/>
        </p:spPr>
        <p:txBody>
          <a:bodyPr wrap="square" rtlCol="0">
            <a:spAutoFit/>
          </a:bodyPr>
          <a:lstStyle/>
          <a:p>
            <a:r>
              <a:rPr lang="en-US" spc="-300" dirty="0"/>
              <a:t>X       O</a:t>
            </a:r>
          </a:p>
        </p:txBody>
      </p:sp>
      <p:sp>
        <p:nvSpPr>
          <p:cNvPr id="14" name="TextBox 13">
            <a:extLst>
              <a:ext uri="{FF2B5EF4-FFF2-40B4-BE49-F238E27FC236}">
                <a16:creationId xmlns:a16="http://schemas.microsoft.com/office/drawing/2014/main" id="{509C1EE9-2DE7-E040-A955-16F1FBDAA2C6}"/>
              </a:ext>
            </a:extLst>
          </p:cNvPr>
          <p:cNvSpPr txBox="1"/>
          <p:nvPr/>
        </p:nvSpPr>
        <p:spPr>
          <a:xfrm rot="1305019">
            <a:off x="6626816" y="3379969"/>
            <a:ext cx="567527" cy="369332"/>
          </a:xfrm>
          <a:prstGeom prst="rect">
            <a:avLst/>
          </a:prstGeom>
          <a:noFill/>
        </p:spPr>
        <p:txBody>
          <a:bodyPr wrap="square" rtlCol="0">
            <a:spAutoFit/>
          </a:bodyPr>
          <a:lstStyle/>
          <a:p>
            <a:r>
              <a:rPr lang="en-US" spc="-300" dirty="0"/>
              <a:t>X    O</a:t>
            </a:r>
          </a:p>
        </p:txBody>
      </p:sp>
      <p:sp>
        <p:nvSpPr>
          <p:cNvPr id="15" name="TextBox 14">
            <a:extLst>
              <a:ext uri="{FF2B5EF4-FFF2-40B4-BE49-F238E27FC236}">
                <a16:creationId xmlns:a16="http://schemas.microsoft.com/office/drawing/2014/main" id="{16C55CC3-9FD6-9442-9844-0508D6FF8E82}"/>
              </a:ext>
            </a:extLst>
          </p:cNvPr>
          <p:cNvSpPr txBox="1"/>
          <p:nvPr/>
        </p:nvSpPr>
        <p:spPr>
          <a:xfrm rot="12327068">
            <a:off x="7246346" y="2339261"/>
            <a:ext cx="281442" cy="923330"/>
          </a:xfrm>
          <a:prstGeom prst="rect">
            <a:avLst/>
          </a:prstGeom>
          <a:noFill/>
        </p:spPr>
        <p:txBody>
          <a:bodyPr wrap="square" rtlCol="0">
            <a:spAutoFit/>
          </a:bodyPr>
          <a:lstStyle/>
          <a:p>
            <a:r>
              <a:rPr lang="en-US" spc="-300" dirty="0"/>
              <a:t>X            </a:t>
            </a:r>
          </a:p>
          <a:p>
            <a:endParaRPr lang="en-US" spc="-300" dirty="0"/>
          </a:p>
          <a:p>
            <a:r>
              <a:rPr lang="en-US" spc="-300" dirty="0"/>
              <a:t>O</a:t>
            </a:r>
          </a:p>
        </p:txBody>
      </p:sp>
      <p:sp>
        <p:nvSpPr>
          <p:cNvPr id="16" name="TextBox 15">
            <a:extLst>
              <a:ext uri="{FF2B5EF4-FFF2-40B4-BE49-F238E27FC236}">
                <a16:creationId xmlns:a16="http://schemas.microsoft.com/office/drawing/2014/main" id="{DBDE1B1F-47DA-B042-8118-B5C4BFF5BC68}"/>
              </a:ext>
            </a:extLst>
          </p:cNvPr>
          <p:cNvSpPr txBox="1"/>
          <p:nvPr/>
        </p:nvSpPr>
        <p:spPr>
          <a:xfrm>
            <a:off x="8002366" y="2985625"/>
            <a:ext cx="503211" cy="369332"/>
          </a:xfrm>
          <a:prstGeom prst="rect">
            <a:avLst/>
          </a:prstGeom>
          <a:noFill/>
        </p:spPr>
        <p:txBody>
          <a:bodyPr wrap="square" rtlCol="0">
            <a:spAutoFit/>
          </a:bodyPr>
          <a:lstStyle/>
          <a:p>
            <a:r>
              <a:rPr lang="en-US" spc="-300" dirty="0"/>
              <a:t>X    O</a:t>
            </a:r>
          </a:p>
        </p:txBody>
      </p:sp>
      <p:sp>
        <p:nvSpPr>
          <p:cNvPr id="17" name="TextBox 16">
            <a:extLst>
              <a:ext uri="{FF2B5EF4-FFF2-40B4-BE49-F238E27FC236}">
                <a16:creationId xmlns:a16="http://schemas.microsoft.com/office/drawing/2014/main" id="{CC63F14F-1973-7B48-A1A3-55A1B2B8157C}"/>
              </a:ext>
            </a:extLst>
          </p:cNvPr>
          <p:cNvSpPr txBox="1"/>
          <p:nvPr/>
        </p:nvSpPr>
        <p:spPr>
          <a:xfrm>
            <a:off x="6115118" y="5307540"/>
            <a:ext cx="503211" cy="369332"/>
          </a:xfrm>
          <a:prstGeom prst="rect">
            <a:avLst/>
          </a:prstGeom>
          <a:noFill/>
        </p:spPr>
        <p:txBody>
          <a:bodyPr wrap="square" rtlCol="0">
            <a:spAutoFit/>
          </a:bodyPr>
          <a:lstStyle/>
          <a:p>
            <a:r>
              <a:rPr lang="en-US" spc="-300" dirty="0"/>
              <a:t>X    O</a:t>
            </a:r>
          </a:p>
        </p:txBody>
      </p:sp>
      <p:sp>
        <p:nvSpPr>
          <p:cNvPr id="18" name="TextBox 17">
            <a:extLst>
              <a:ext uri="{FF2B5EF4-FFF2-40B4-BE49-F238E27FC236}">
                <a16:creationId xmlns:a16="http://schemas.microsoft.com/office/drawing/2014/main" id="{3796F408-C8AE-A141-9783-612CFE7A0C7A}"/>
              </a:ext>
            </a:extLst>
          </p:cNvPr>
          <p:cNvSpPr txBox="1"/>
          <p:nvPr/>
        </p:nvSpPr>
        <p:spPr>
          <a:xfrm rot="14040870">
            <a:off x="5440408" y="3227073"/>
            <a:ext cx="605015" cy="369332"/>
          </a:xfrm>
          <a:prstGeom prst="rect">
            <a:avLst/>
          </a:prstGeom>
          <a:noFill/>
        </p:spPr>
        <p:txBody>
          <a:bodyPr wrap="square" rtlCol="0">
            <a:spAutoFit/>
          </a:bodyPr>
          <a:lstStyle/>
          <a:p>
            <a:r>
              <a:rPr lang="en-US" spc="-300" dirty="0"/>
              <a:t>X    O</a:t>
            </a:r>
          </a:p>
        </p:txBody>
      </p:sp>
      <p:sp>
        <p:nvSpPr>
          <p:cNvPr id="19" name="TextBox 18">
            <a:extLst>
              <a:ext uri="{FF2B5EF4-FFF2-40B4-BE49-F238E27FC236}">
                <a16:creationId xmlns:a16="http://schemas.microsoft.com/office/drawing/2014/main" id="{92824C1D-6C73-EA45-80F6-EEFA3291C9C6}"/>
              </a:ext>
            </a:extLst>
          </p:cNvPr>
          <p:cNvSpPr txBox="1"/>
          <p:nvPr/>
        </p:nvSpPr>
        <p:spPr>
          <a:xfrm rot="15517805">
            <a:off x="5140822" y="2316437"/>
            <a:ext cx="503211" cy="369332"/>
          </a:xfrm>
          <a:prstGeom prst="rect">
            <a:avLst/>
          </a:prstGeom>
          <a:noFill/>
        </p:spPr>
        <p:txBody>
          <a:bodyPr wrap="square" rtlCol="0">
            <a:spAutoFit/>
          </a:bodyPr>
          <a:lstStyle/>
          <a:p>
            <a:r>
              <a:rPr lang="en-US" spc="-300" dirty="0"/>
              <a:t>X    O</a:t>
            </a:r>
          </a:p>
        </p:txBody>
      </p:sp>
      <p:sp>
        <p:nvSpPr>
          <p:cNvPr id="20" name="TextBox 19">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21"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19</a:t>
            </a:r>
          </a:p>
        </p:txBody>
      </p:sp>
    </p:spTree>
    <p:extLst>
      <p:ext uri="{BB962C8B-B14F-4D97-AF65-F5344CB8AC3E}">
        <p14:creationId xmlns:p14="http://schemas.microsoft.com/office/powerpoint/2010/main" val="340135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repeatCount="2000" accel="50000" decel="50000" autoRev="1" fill="hold" grpId="1" nodeType="clickEffect">
                                  <p:stCondLst>
                                    <p:cond delay="0"/>
                                  </p:stCondLst>
                                  <p:childTnLst>
                                    <p:animMotion origin="layout" path="M -4.375E-6 2.59259E-6 L 0.02787 -0.02871 C 0.0336 -0.03472 0.04258 -0.04028 0.05248 -0.04445 C 0.06368 -0.04908 0.07292 -0.05093 0.07943 -0.04977 L 0.11172 -0.04584 " pathEditMode="relative" rAng="20820000" ptsTypes="AAAAA">
                                      <p:cBhvr>
                                        <p:cTn id="6" dur="3000" fill="hold"/>
                                        <p:tgtEl>
                                          <p:spTgt spid="11"/>
                                        </p:tgtEl>
                                        <p:attrNameLst>
                                          <p:attrName>ppt_x</p:attrName>
                                          <p:attrName>ppt_y</p:attrName>
                                        </p:attrNameLst>
                                      </p:cBhvr>
                                      <p:rCtr x="5443" y="-3380"/>
                                    </p:animMotion>
                                  </p:childTnLst>
                                </p:cTn>
                              </p:par>
                              <p:par>
                                <p:cTn id="7" presetID="0" presetClass="path" presetSubtype="0" repeatCount="2000" accel="50000" decel="50000" autoRev="1" fill="hold" nodeType="withEffect">
                                  <p:stCondLst>
                                    <p:cond delay="0"/>
                                  </p:stCondLst>
                                  <p:childTnLst>
                                    <p:animMotion origin="layout" path="M -0.00326 0.03704 C 0.01224 0.03519 0.02656 0.02593 0.04206 0.02107 C 0.04726 0.0176 0.05781 0.0132 0.05781 0.01366 C 0.06901 0.00371 0.07838 0.00162 0.09049 -0.00023 C 0.10677 0.00162 0.11966 0.00371 0.13489 0.0132 C 0.13828 0.01551 0.14258 0.0169 0.14557 0.02107 C 0.14778 0.02477 0.14974 0.02801 0.15182 0.03172 C 0.15286 0.03403 0.15508 0.03704 0.15508 0.03773 " pathEditMode="relative" rAng="0" ptsTypes="AAAAAAAA">
                                      <p:cBhvr>
                                        <p:cTn id="8" dur="3000" fill="hold"/>
                                        <p:tgtEl>
                                          <p:spTgt spid="6"/>
                                        </p:tgtEl>
                                        <p:attrNameLst>
                                          <p:attrName>ppt_x</p:attrName>
                                          <p:attrName>ppt_y</p:attrName>
                                        </p:attrNameLst>
                                      </p:cBhvr>
                                      <p:rCtr x="7917" y="-1829"/>
                                    </p:animMotion>
                                  </p:childTnLst>
                                </p:cTn>
                              </p:par>
                              <p:par>
                                <p:cTn id="9" presetID="37" presetClass="path" presetSubtype="0" repeatCount="2000" accel="50000" decel="50000" autoRev="1" fill="hold" grpId="1" nodeType="withEffect">
                                  <p:stCondLst>
                                    <p:cond delay="0"/>
                                  </p:stCondLst>
                                  <p:childTnLst>
                                    <p:animMotion origin="layout" path="M -3.125E-6 2.59259E-6 L 0.02032 0.00926 C 0.02474 0.01111 0.03047 0.01597 0.03633 0.02199 C 0.04297 0.02893 0.04805 0.03518 0.05118 0.04097 L 0.06615 0.06782 " pathEditMode="relative" rAng="1800000" ptsTypes="AAAAA">
                                      <p:cBhvr>
                                        <p:cTn id="10" dur="3000" fill="hold"/>
                                        <p:tgtEl>
                                          <p:spTgt spid="10"/>
                                        </p:tgtEl>
                                        <p:attrNameLst>
                                          <p:attrName>ppt_x</p:attrName>
                                          <p:attrName>ppt_y</p:attrName>
                                        </p:attrNameLst>
                                      </p:cBhvr>
                                      <p:rCtr x="3490" y="2801"/>
                                    </p:animMotion>
                                  </p:childTnLst>
                                </p:cTn>
                              </p:par>
                              <p:par>
                                <p:cTn id="11" presetID="37" presetClass="path" presetSubtype="0" repeatCount="2000" accel="50000" decel="50000" autoRev="1" fill="hold" grpId="1" nodeType="withEffect">
                                  <p:stCondLst>
                                    <p:cond delay="0"/>
                                  </p:stCondLst>
                                  <p:childTnLst>
                                    <p:animMotion origin="layout" path="M 8.33333E-7 2.22222E-6 L 0.00846 0.05787 C 0.01016 0.06991 0.01042 0.0868 0.00859 0.10463 C 0.00651 0.12477 0.00325 0.14028 -0.00091 0.15092 L -0.01966 0.20023 " pathEditMode="relative" rAng="6000000" ptsTypes="AAAAA">
                                      <p:cBhvr>
                                        <p:cTn id="12" dur="3000" fill="hold"/>
                                        <p:tgtEl>
                                          <p:spTgt spid="12"/>
                                        </p:tgtEl>
                                        <p:attrNameLst>
                                          <p:attrName>ppt_x</p:attrName>
                                          <p:attrName>ppt_y</p:attrName>
                                        </p:attrNameLst>
                                      </p:cBhvr>
                                      <p:rCtr x="-65" y="1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1111250" y="1061027"/>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3808083" y="122308"/>
            <a:ext cx="5346934"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Range of Motion - Lead</a:t>
            </a:r>
          </a:p>
        </p:txBody>
      </p:sp>
      <p:sp>
        <p:nvSpPr>
          <p:cNvPr id="10" name="TextBox 9">
            <a:extLst>
              <a:ext uri="{FF2B5EF4-FFF2-40B4-BE49-F238E27FC236}">
                <a16:creationId xmlns:a16="http://schemas.microsoft.com/office/drawing/2014/main" id="{AFEE92FA-7E31-724A-A1AB-A8153D688EE9}"/>
              </a:ext>
            </a:extLst>
          </p:cNvPr>
          <p:cNvSpPr txBox="1"/>
          <p:nvPr/>
        </p:nvSpPr>
        <p:spPr>
          <a:xfrm>
            <a:off x="7269773" y="4541665"/>
            <a:ext cx="787139" cy="430887"/>
          </a:xfrm>
          <a:prstGeom prst="rect">
            <a:avLst/>
          </a:prstGeom>
          <a:noFill/>
        </p:spPr>
        <p:txBody>
          <a:bodyPr wrap="none" rtlCol="0">
            <a:spAutoFit/>
          </a:bodyPr>
          <a:lstStyle/>
          <a:p>
            <a:r>
              <a:rPr lang="en-US" sz="2200" b="1" dirty="0">
                <a:solidFill>
                  <a:srgbClr val="C00000"/>
                </a:solidFill>
              </a:rPr>
              <a:t>LEAD</a:t>
            </a:r>
          </a:p>
        </p:txBody>
      </p:sp>
      <p:sp>
        <p:nvSpPr>
          <p:cNvPr id="11" name="TextBox 10">
            <a:extLst>
              <a:ext uri="{FF2B5EF4-FFF2-40B4-BE49-F238E27FC236}">
                <a16:creationId xmlns:a16="http://schemas.microsoft.com/office/drawing/2014/main" id="{E2DB3837-653D-914E-B9AA-EFA5D24C9B58}"/>
              </a:ext>
            </a:extLst>
          </p:cNvPr>
          <p:cNvSpPr txBox="1"/>
          <p:nvPr/>
        </p:nvSpPr>
        <p:spPr>
          <a:xfrm>
            <a:off x="5283542" y="2562397"/>
            <a:ext cx="510076" cy="830997"/>
          </a:xfrm>
          <a:prstGeom prst="rect">
            <a:avLst/>
          </a:prstGeom>
          <a:noFill/>
        </p:spPr>
        <p:txBody>
          <a:bodyPr wrap="none" rtlCol="0">
            <a:spAutoFit/>
          </a:bodyPr>
          <a:lstStyle/>
          <a:p>
            <a:r>
              <a:rPr lang="en-US" sz="4800" b="1" dirty="0">
                <a:solidFill>
                  <a:srgbClr val="00B050"/>
                </a:solidFill>
              </a:rPr>
              <a:t>C</a:t>
            </a:r>
          </a:p>
        </p:txBody>
      </p:sp>
      <p:sp>
        <p:nvSpPr>
          <p:cNvPr id="12" name="TextBox 11">
            <a:extLst>
              <a:ext uri="{FF2B5EF4-FFF2-40B4-BE49-F238E27FC236}">
                <a16:creationId xmlns:a16="http://schemas.microsoft.com/office/drawing/2014/main" id="{EFEDF4C0-2D8E-AB4C-A023-04068FAED8B1}"/>
              </a:ext>
            </a:extLst>
          </p:cNvPr>
          <p:cNvSpPr txBox="1"/>
          <p:nvPr/>
        </p:nvSpPr>
        <p:spPr>
          <a:xfrm>
            <a:off x="7663343" y="1799664"/>
            <a:ext cx="848309" cy="769441"/>
          </a:xfrm>
          <a:prstGeom prst="rect">
            <a:avLst/>
          </a:prstGeom>
          <a:noFill/>
        </p:spPr>
        <p:txBody>
          <a:bodyPr wrap="none" rtlCol="0">
            <a:spAutoFit/>
          </a:bodyPr>
          <a:lstStyle/>
          <a:p>
            <a:r>
              <a:rPr lang="en-US" sz="2200" b="1" dirty="0">
                <a:solidFill>
                  <a:srgbClr val="0070C0"/>
                </a:solidFill>
              </a:rPr>
              <a:t>DEEP</a:t>
            </a:r>
          </a:p>
          <a:p>
            <a:r>
              <a:rPr lang="en-US" sz="2200" b="1" dirty="0">
                <a:solidFill>
                  <a:srgbClr val="0070C0"/>
                </a:solidFill>
              </a:rPr>
              <a:t>TRAIL</a:t>
            </a:r>
          </a:p>
        </p:txBody>
      </p:sp>
      <p:sp>
        <p:nvSpPr>
          <p:cNvPr id="13" name="Flowchart: Connector 8">
            <a:extLst>
              <a:ext uri="{FF2B5EF4-FFF2-40B4-BE49-F238E27FC236}">
                <a16:creationId xmlns:a16="http://schemas.microsoft.com/office/drawing/2014/main" id="{ABC80FC7-15B9-D747-B719-D1600C01891A}"/>
              </a:ext>
            </a:extLst>
          </p:cNvPr>
          <p:cNvSpPr/>
          <p:nvPr/>
        </p:nvSpPr>
        <p:spPr>
          <a:xfrm>
            <a:off x="6952013" y="3581199"/>
            <a:ext cx="152400" cy="16395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Flowchart: Connector 8">
            <a:extLst>
              <a:ext uri="{FF2B5EF4-FFF2-40B4-BE49-F238E27FC236}">
                <a16:creationId xmlns:a16="http://schemas.microsoft.com/office/drawing/2014/main" id="{C1080030-63CB-E444-ADDF-964D01DE2E36}"/>
              </a:ext>
            </a:extLst>
          </p:cNvPr>
          <p:cNvSpPr/>
          <p:nvPr/>
        </p:nvSpPr>
        <p:spPr>
          <a:xfrm>
            <a:off x="6096000" y="5291710"/>
            <a:ext cx="152400" cy="16395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16"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20</a:t>
            </a:r>
          </a:p>
        </p:txBody>
      </p:sp>
    </p:spTree>
    <p:extLst>
      <p:ext uri="{BB962C8B-B14F-4D97-AF65-F5344CB8AC3E}">
        <p14:creationId xmlns:p14="http://schemas.microsoft.com/office/powerpoint/2010/main" val="13942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0" presetClass="path" presetSubtype="0" repeatCount="0" accel="50000" decel="50000" autoRev="1" fill="hold" grpId="0" nodeType="withEffect">
                                  <p:stCondLst>
                                    <p:cond delay="0"/>
                                  </p:stCondLst>
                                  <p:childTnLst>
                                    <p:animMotion origin="layout" path="M -2.29167E-6 2.22222E-6 L -2.29167E-6 0.00023 C -0.01732 0.00208 0.00404 2.22222E-6 -0.01979 2.22222E-6 C -0.0276 2.22222E-6 -0.03541 0.00069 -0.04323 0.00092 C -0.04479 0.00116 -0.04622 0.00185 -0.04778 0.00185 C -0.05273 0.00254 -0.05794 0.00208 -0.06302 0.00301 C -0.06549 0.00347 -0.07096 0.0081 -0.07291 0.00926 L -0.07643 0.01111 C -0.07695 0.01134 -0.07747 0.01203 -0.07812 0.01227 C -0.07903 0.01273 -0.08008 0.01296 -0.08112 0.01319 C -0.08216 0.01389 -0.08333 0.01458 -0.0845 0.01551 C -0.08737 0.01782 -0.08594 0.0169 -0.08854 0.01852 C -0.09114 0.02153 -0.09205 0.02199 -0.09375 0.02569 C -0.0944 0.02685 -0.09479 0.0287 -0.09544 0.02986 C -0.09596 0.03055 -0.09674 0.03032 -0.09726 0.03078 C -0.09844 0.03217 -0.09961 0.03356 -0.10091 0.03495 C -0.10143 0.03588 -0.10195 0.0368 -0.1026 0.03703 C -0.1069 0.03958 -0.10156 0.03611 -0.10612 0.04004 C -0.10664 0.04074 -0.10716 0.04074 -0.10781 0.04097 C -0.10833 0.0419 -0.10885 0.04259 -0.1095 0.04328 C -0.11185 0.0456 -0.11341 0.04606 -0.11523 0.0493 C -0.11575 0.05023 -0.11601 0.05162 -0.11653 0.05254 C -0.11705 0.0537 -0.11771 0.05463 -0.11823 0.05555 L -0.1194 0.0618 C -0.11966 0.06296 -0.1194 0.06504 -0.11992 0.06504 L -0.12044 0.06504 " pathEditMode="relative" rAng="0" ptsTypes="AAAAAAAAAAAAAAAAAAAAAAAAAA">
                                      <p:cBhvr>
                                        <p:cTn id="12" dur="3000" fill="hold"/>
                                        <p:tgtEl>
                                          <p:spTgt spid="13"/>
                                        </p:tgtEl>
                                        <p:attrNameLst>
                                          <p:attrName>ppt_x</p:attrName>
                                          <p:attrName>ppt_y</p:attrName>
                                        </p:attrNameLst>
                                      </p:cBhvr>
                                      <p:rCtr x="-6029" y="3241"/>
                                    </p:animMotion>
                                  </p:childTnLst>
                                </p:cTn>
                              </p:par>
                              <p:par>
                                <p:cTn id="13" presetID="0" presetClass="path" presetSubtype="0" accel="50000" decel="50000" autoRev="1" fill="hold" grpId="0" nodeType="withEffect">
                                  <p:stCondLst>
                                    <p:cond delay="0"/>
                                  </p:stCondLst>
                                  <p:childTnLst>
                                    <p:animMotion origin="layout" path="M -0.01146 -0.01227 L -0.02917 -0.13496 " pathEditMode="relative" rAng="0" ptsTypes="AA">
                                      <p:cBhvr>
                                        <p:cTn id="14" dur="3000" fill="hold"/>
                                        <p:tgtEl>
                                          <p:spTgt spid="10"/>
                                        </p:tgtEl>
                                        <p:attrNameLst>
                                          <p:attrName>ppt_x</p:attrName>
                                          <p:attrName>ppt_y</p:attrName>
                                        </p:attrNameLst>
                                      </p:cBhvr>
                                      <p:rCtr x="-885" y="-6134"/>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autoRev="1" fill="hold" grpId="1" nodeType="clickEffect">
                                  <p:stCondLst>
                                    <p:cond delay="0"/>
                                  </p:stCondLst>
                                  <p:childTnLst>
                                    <p:animMotion origin="layout" path="M -0.10377 0.09676 L -0.11953 0.14328 C -0.12304 0.15254 -0.125 0.16736 -0.125 0.18241 C -0.125 0.2 -0.12291 0.21389 -0.1194 0.22315 L -0.10377 0.27014 " pathEditMode="relative" rAng="5400000" ptsTypes="AAAAA">
                                      <p:cBhvr>
                                        <p:cTn id="18" dur="2000" fill="hold"/>
                                        <p:tgtEl>
                                          <p:spTgt spid="13"/>
                                        </p:tgtEl>
                                        <p:attrNameLst>
                                          <p:attrName>ppt_x</p:attrName>
                                          <p:attrName>ppt_y</p:attrName>
                                        </p:attrNameLst>
                                      </p:cBhvr>
                                      <p:rCtr x="-1055" y="8657"/>
                                    </p:animMotion>
                                  </p:childTnLst>
                                  <p:subTnLst>
                                    <p:set>
                                      <p:cBhvr override="childStyle">
                                        <p:cTn dur="1" fill="hold" display="0" masterRel="sameClick" afterEffect="1">
                                          <p:stCondLst>
                                            <p:cond evt="end" delay="0">
                                              <p:tn val="17"/>
                                            </p:cond>
                                          </p:stCondLst>
                                        </p:cTn>
                                        <p:tgtEl>
                                          <p:spTgt spid="13"/>
                                        </p:tgtEl>
                                        <p:attrNameLst>
                                          <p:attrName>style.visibility</p:attrName>
                                        </p:attrNameLst>
                                      </p:cBhvr>
                                      <p:to>
                                        <p:strVal val="hidden"/>
                                      </p:to>
                                    </p:set>
                                  </p:subTnLst>
                                </p:cTn>
                              </p:par>
                              <p:par>
                                <p:cTn id="19" presetID="37" presetClass="path" presetSubtype="0" accel="50000" decel="50000" autoRev="1" fill="hold" grpId="1" nodeType="withEffect">
                                  <p:stCondLst>
                                    <p:cond delay="0"/>
                                  </p:stCondLst>
                                  <p:childTnLst>
                                    <p:animMotion origin="layout" path="M -0.02917 -0.13496 L -0.01055 -0.09584 C -0.00625 -0.08773 -0.00404 -0.075 -0.00339 -0.06135 C -0.00287 -0.04607 -0.00417 -0.03357 -0.00769 -0.02454 L -0.02357 0.01921 " pathEditMode="relative" rAng="5160000" ptsTypes="AAAAA">
                                      <p:cBhvr>
                                        <p:cTn id="20" dur="2000" fill="hold"/>
                                        <p:tgtEl>
                                          <p:spTgt spid="10"/>
                                        </p:tgtEl>
                                        <p:attrNameLst>
                                          <p:attrName>ppt_x</p:attrName>
                                          <p:attrName>ppt_y</p:attrName>
                                        </p:attrNameLst>
                                      </p:cBhvr>
                                      <p:rCtr x="1419" y="7569"/>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0" presetClass="path" presetSubtype="0" accel="50000" decel="50000" fill="hold" grpId="1" nodeType="withEffect">
                                  <p:stCondLst>
                                    <p:cond delay="0"/>
                                  </p:stCondLst>
                                  <p:childTnLst>
                                    <p:animMotion origin="layout" path="M -0.01705 0.02986 C 0.05495 -0.07269 0.12709 -0.17662 0.09323 -0.22524 " pathEditMode="relative" rAng="18600000" ptsTypes="AA">
                                      <p:cBhvr>
                                        <p:cTn id="26" dur="3000" fill="hold"/>
                                        <p:tgtEl>
                                          <p:spTgt spid="14"/>
                                        </p:tgtEl>
                                        <p:attrNameLst>
                                          <p:attrName>ppt_x</p:attrName>
                                          <p:attrName>ppt_y</p:attrName>
                                        </p:attrNameLst>
                                      </p:cBhvr>
                                      <p:rCtr x="6250" y="-11644"/>
                                    </p:animMotion>
                                  </p:childTnLst>
                                  <p:subTnLst>
                                    <p:set>
                                      <p:cBhvr override="childStyle">
                                        <p:cTn dur="1" fill="hold" display="0" masterRel="sameClick" afterEffect="1">
                                          <p:stCondLst>
                                            <p:cond evt="end" delay="0">
                                              <p:tn val="25"/>
                                            </p:cond>
                                          </p:stCondLst>
                                        </p:cTn>
                                        <p:tgtEl>
                                          <p:spTgt spid="14"/>
                                        </p:tgtEl>
                                        <p:attrNameLst>
                                          <p:attrName>style.visibility</p:attrName>
                                        </p:attrNameLst>
                                      </p:cBhvr>
                                      <p:to>
                                        <p:strVal val="hidden"/>
                                      </p:to>
                                    </p:set>
                                  </p:subTnLst>
                                </p:cTn>
                              </p:par>
                              <p:par>
                                <p:cTn id="27" presetID="0" presetClass="path" presetSubtype="0" accel="50000" decel="50000" fill="hold" grpId="2" nodeType="withEffect">
                                  <p:stCondLst>
                                    <p:cond delay="500"/>
                                  </p:stCondLst>
                                  <p:childTnLst>
                                    <p:animMotion origin="layout" path="M 0 0 L -0.04584 0.03935 " pathEditMode="relative" ptsTypes="AA">
                                      <p:cBhvr>
                                        <p:cTn id="28" dur="2000" fill="hold"/>
                                        <p:tgtEl>
                                          <p:spTgt spid="10"/>
                                        </p:tgtEl>
                                        <p:attrNameLst>
                                          <p:attrName>ppt_x</p:attrName>
                                          <p:attrName>ppt_y</p:attrName>
                                        </p:attrNameLst>
                                      </p:cBhvr>
                                    </p:animMotion>
                                  </p:childTnLst>
                                  <p:subTnLst>
                                    <p:set>
                                      <p:cBhvr override="childStyle">
                                        <p:cTn dur="1" fill="hold" display="0" masterRel="sameClick" afterEffect="1">
                                          <p:stCondLst>
                                            <p:cond evt="end" delay="0">
                                              <p:tn val="27"/>
                                            </p:cond>
                                          </p:stCondLst>
                                        </p:cTn>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2" grpId="0"/>
      <p:bldP spid="13" grpId="0" animBg="1"/>
      <p:bldP spid="13" grpId="1" animBg="1"/>
      <p:bldP spid="14" grpId="1" animBg="1"/>
      <p:bldP spid="14"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9323" r="28906" b="9325"/>
          <a:stretch/>
        </p:blipFill>
        <p:spPr>
          <a:xfrm>
            <a:off x="179597" y="1395288"/>
            <a:ext cx="3917609" cy="2984845"/>
          </a:xfrm>
          <a:prstGeom prst="rect">
            <a:avLst/>
          </a:prstGeom>
          <a:ln>
            <a:noFill/>
          </a:ln>
          <a:effectLst>
            <a:softEdge rad="112500"/>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3281" t="20666"/>
          <a:stretch/>
        </p:blipFill>
        <p:spPr>
          <a:xfrm>
            <a:off x="297478" y="4456634"/>
            <a:ext cx="3659379" cy="2229035"/>
          </a:xfrm>
          <a:prstGeom prst="rect">
            <a:avLst/>
          </a:prstGeom>
          <a:ln>
            <a:noFill/>
          </a:ln>
          <a:effectLst>
            <a:softEdge rad="112500"/>
          </a:effectLst>
        </p:spPr>
      </p:pic>
      <p:graphicFrame>
        <p:nvGraphicFramePr>
          <p:cNvPr id="15" name="Diagram 14">
            <a:extLst>
              <a:ext uri="{FF2B5EF4-FFF2-40B4-BE49-F238E27FC236}">
                <a16:creationId xmlns:a16="http://schemas.microsoft.com/office/drawing/2014/main" id="{CCF80D94-84E1-43E4-A225-4D3CF1771292}"/>
              </a:ext>
            </a:extLst>
          </p:cNvPr>
          <p:cNvGraphicFramePr/>
          <p:nvPr>
            <p:extLst>
              <p:ext uri="{D42A27DB-BD31-4B8C-83A1-F6EECF244321}">
                <p14:modId xmlns:p14="http://schemas.microsoft.com/office/powerpoint/2010/main" val="725900663"/>
              </p:ext>
            </p:extLst>
          </p:nvPr>
        </p:nvGraphicFramePr>
        <p:xfrm>
          <a:off x="4420919" y="1894052"/>
          <a:ext cx="7143672" cy="40661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a:extLst>
              <a:ext uri="{FF2B5EF4-FFF2-40B4-BE49-F238E27FC236}">
                <a16:creationId xmlns:a16="http://schemas.microsoft.com/office/drawing/2014/main" id="{8D467D0C-A646-2B4A-B704-EE1361660721}"/>
              </a:ext>
            </a:extLst>
          </p:cNvPr>
          <p:cNvSpPr>
            <a:spLocks noGrp="1"/>
          </p:cNvSpPr>
          <p:nvPr>
            <p:ph type="title"/>
          </p:nvPr>
        </p:nvSpPr>
        <p:spPr/>
        <p:txBody>
          <a:bodyPr/>
          <a:lstStyle/>
          <a:p>
            <a:r>
              <a:rPr lang="en-US" dirty="0"/>
              <a:t>Three Person System</a:t>
            </a:r>
          </a:p>
        </p:txBody>
      </p:sp>
    </p:spTree>
    <p:extLst>
      <p:ext uri="{BB962C8B-B14F-4D97-AF65-F5344CB8AC3E}">
        <p14:creationId xmlns:p14="http://schemas.microsoft.com/office/powerpoint/2010/main" val="388020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1111250" y="1099774"/>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3808083" y="122308"/>
            <a:ext cx="5346934"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Range of Motion - C</a:t>
            </a:r>
          </a:p>
        </p:txBody>
      </p:sp>
      <p:sp>
        <p:nvSpPr>
          <p:cNvPr id="9" name="TextBox 8">
            <a:extLst>
              <a:ext uri="{FF2B5EF4-FFF2-40B4-BE49-F238E27FC236}">
                <a16:creationId xmlns:a16="http://schemas.microsoft.com/office/drawing/2014/main" id="{387841C2-C346-E748-93AC-FD7CB41571C2}"/>
              </a:ext>
            </a:extLst>
          </p:cNvPr>
          <p:cNvSpPr txBox="1"/>
          <p:nvPr/>
        </p:nvSpPr>
        <p:spPr>
          <a:xfrm>
            <a:off x="7790655" y="4588150"/>
            <a:ext cx="787139" cy="430887"/>
          </a:xfrm>
          <a:prstGeom prst="rect">
            <a:avLst/>
          </a:prstGeom>
          <a:noFill/>
        </p:spPr>
        <p:txBody>
          <a:bodyPr wrap="none" rtlCol="0">
            <a:spAutoFit/>
          </a:bodyPr>
          <a:lstStyle/>
          <a:p>
            <a:r>
              <a:rPr lang="en-US" sz="2200" b="1" dirty="0">
                <a:solidFill>
                  <a:srgbClr val="C00000"/>
                </a:solidFill>
              </a:rPr>
              <a:t>LEAD</a:t>
            </a:r>
          </a:p>
        </p:txBody>
      </p:sp>
      <p:sp>
        <p:nvSpPr>
          <p:cNvPr id="10" name="TextBox 9">
            <a:extLst>
              <a:ext uri="{FF2B5EF4-FFF2-40B4-BE49-F238E27FC236}">
                <a16:creationId xmlns:a16="http://schemas.microsoft.com/office/drawing/2014/main" id="{643366A5-C0BA-4B44-B1D5-43467D1A84F4}"/>
              </a:ext>
            </a:extLst>
          </p:cNvPr>
          <p:cNvSpPr txBox="1"/>
          <p:nvPr/>
        </p:nvSpPr>
        <p:spPr>
          <a:xfrm>
            <a:off x="4351309" y="2929805"/>
            <a:ext cx="510076" cy="830997"/>
          </a:xfrm>
          <a:prstGeom prst="rect">
            <a:avLst/>
          </a:prstGeom>
          <a:noFill/>
        </p:spPr>
        <p:txBody>
          <a:bodyPr wrap="none" rtlCol="0">
            <a:spAutoFit/>
          </a:bodyPr>
          <a:lstStyle/>
          <a:p>
            <a:r>
              <a:rPr lang="en-US" sz="4800" b="1" dirty="0">
                <a:solidFill>
                  <a:srgbClr val="00B050"/>
                </a:solidFill>
              </a:rPr>
              <a:t>C</a:t>
            </a:r>
          </a:p>
        </p:txBody>
      </p:sp>
      <p:sp>
        <p:nvSpPr>
          <p:cNvPr id="11" name="TextBox 10">
            <a:extLst>
              <a:ext uri="{FF2B5EF4-FFF2-40B4-BE49-F238E27FC236}">
                <a16:creationId xmlns:a16="http://schemas.microsoft.com/office/drawing/2014/main" id="{0B5439C9-B778-4D43-BD11-85E9DD65F4B0}"/>
              </a:ext>
            </a:extLst>
          </p:cNvPr>
          <p:cNvSpPr txBox="1"/>
          <p:nvPr/>
        </p:nvSpPr>
        <p:spPr>
          <a:xfrm>
            <a:off x="7638255" y="2415214"/>
            <a:ext cx="853119" cy="769441"/>
          </a:xfrm>
          <a:prstGeom prst="rect">
            <a:avLst/>
          </a:prstGeom>
          <a:noFill/>
        </p:spPr>
        <p:txBody>
          <a:bodyPr wrap="none" rtlCol="0">
            <a:spAutoFit/>
          </a:bodyPr>
          <a:lstStyle/>
          <a:p>
            <a:r>
              <a:rPr lang="en-US" sz="2200" b="1" dirty="0">
                <a:solidFill>
                  <a:srgbClr val="0070C0"/>
                </a:solidFill>
              </a:rPr>
              <a:t>DEEP </a:t>
            </a:r>
          </a:p>
          <a:p>
            <a:r>
              <a:rPr lang="en-US" sz="2200" b="1" dirty="0">
                <a:solidFill>
                  <a:srgbClr val="0070C0"/>
                </a:solidFill>
              </a:rPr>
              <a:t>TRAIL</a:t>
            </a:r>
          </a:p>
        </p:txBody>
      </p:sp>
      <p:sp>
        <p:nvSpPr>
          <p:cNvPr id="12" name="Flowchart: Connector 11">
            <a:extLst>
              <a:ext uri="{FF2B5EF4-FFF2-40B4-BE49-F238E27FC236}">
                <a16:creationId xmlns:a16="http://schemas.microsoft.com/office/drawing/2014/main" id="{AFCD8B74-9E1F-6D46-A3A0-75846819817F}"/>
              </a:ext>
            </a:extLst>
          </p:cNvPr>
          <p:cNvSpPr/>
          <p:nvPr/>
        </p:nvSpPr>
        <p:spPr>
          <a:xfrm>
            <a:off x="4609318" y="4260774"/>
            <a:ext cx="152400" cy="163954"/>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1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21</a:t>
            </a:r>
          </a:p>
        </p:txBody>
      </p:sp>
    </p:spTree>
    <p:extLst>
      <p:ext uri="{BB962C8B-B14F-4D97-AF65-F5344CB8AC3E}">
        <p14:creationId xmlns:p14="http://schemas.microsoft.com/office/powerpoint/2010/main" val="271636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repeatCount="0" fill="hold" grpId="0" nodeType="with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par>
                          <p:cTn id="11" fill="hold">
                            <p:stCondLst>
                              <p:cond delay="500"/>
                            </p:stCondLst>
                            <p:childTnLst>
                              <p:par>
                                <p:cTn id="12" presetID="37" presetClass="path" presetSubtype="0" repeatCount="4000" accel="50000" decel="50000" autoRev="1" fill="hold" grpId="0" nodeType="afterEffect">
                                  <p:stCondLst>
                                    <p:cond delay="0"/>
                                  </p:stCondLst>
                                  <p:childTnLst>
                                    <p:animMotion origin="layout" path="M 5E-6 -1.85185E-6 L 0.05886 -0.09954 C 0.07123 -0.12106 0.09258 -0.14259 0.1168 -0.15972 C 0.14428 -0.17847 0.16876 -0.18704 0.18737 -0.18704 L 0.27787 -0.18842 " pathEditMode="relative" rAng="20160000" ptsTypes="AAAAA">
                                      <p:cBhvr>
                                        <p:cTn id="13" dur="2000" fill="hold"/>
                                        <p:tgtEl>
                                          <p:spTgt spid="12"/>
                                        </p:tgtEl>
                                        <p:attrNameLst>
                                          <p:attrName>ppt_x</p:attrName>
                                          <p:attrName>ppt_y</p:attrName>
                                        </p:attrNameLst>
                                      </p:cBhvr>
                                      <p:rCtr x="13177" y="-12245"/>
                                    </p:animMotion>
                                  </p:childTnLst>
                                </p:cTn>
                              </p:par>
                              <p:par>
                                <p:cTn id="14" presetID="37" presetClass="path" presetSubtype="0" repeatCount="4000" accel="50000" decel="50000" autoRev="1" fill="hold" grpId="0" nodeType="withEffect">
                                  <p:stCondLst>
                                    <p:cond delay="0"/>
                                  </p:stCondLst>
                                  <p:childTnLst>
                                    <p:animMotion origin="layout" path="M -0.00156 -0.00926 L 0.03099 -0.04398 C 0.03803 -0.05231 0.0487 -0.05949 0.06029 -0.06551 C 0.07331 -0.07199 0.08464 -0.07546 0.09245 -0.07523 L 0.13073 -0.07616 " pathEditMode="relative" rAng="20640000" ptsTypes="AAAAA">
                                      <p:cBhvr>
                                        <p:cTn id="15" dur="2000" fill="hold"/>
                                        <p:tgtEl>
                                          <p:spTgt spid="10"/>
                                        </p:tgtEl>
                                        <p:attrNameLst>
                                          <p:attrName>ppt_x</p:attrName>
                                          <p:attrName>ppt_y</p:attrName>
                                        </p:attrNameLst>
                                      </p:cBhvr>
                                      <p:rCtr x="6432" y="-44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black background&#10;&#10;Description automatically generated with medium confidence">
            <a:extLst>
              <a:ext uri="{FF2B5EF4-FFF2-40B4-BE49-F238E27FC236}">
                <a16:creationId xmlns:a16="http://schemas.microsoft.com/office/drawing/2014/main" id="{43613B1C-8982-CA46-A744-6556C6E6A35A}"/>
              </a:ext>
            </a:extLst>
          </p:cNvPr>
          <p:cNvPicPr>
            <a:picLocks noChangeAspect="1"/>
          </p:cNvPicPr>
          <p:nvPr/>
        </p:nvPicPr>
        <p:blipFill>
          <a:blip r:embed="rId3"/>
          <a:stretch>
            <a:fillRect/>
          </a:stretch>
        </p:blipFill>
        <p:spPr>
          <a:xfrm>
            <a:off x="1111250" y="1198926"/>
            <a:ext cx="9969500" cy="5473700"/>
          </a:xfrm>
          <a:prstGeom prst="rect">
            <a:avLst/>
          </a:prstGeom>
        </p:spPr>
      </p:pic>
      <p:sp>
        <p:nvSpPr>
          <p:cNvPr id="4" name="TextBox 3">
            <a:extLst>
              <a:ext uri="{FF2B5EF4-FFF2-40B4-BE49-F238E27FC236}">
                <a16:creationId xmlns:a16="http://schemas.microsoft.com/office/drawing/2014/main" id="{F83B9251-C93A-014F-9DEC-FF086AE524D5}"/>
              </a:ext>
            </a:extLst>
          </p:cNvPr>
          <p:cNvSpPr txBox="1"/>
          <p:nvPr/>
        </p:nvSpPr>
        <p:spPr>
          <a:xfrm>
            <a:off x="3224188" y="241581"/>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Range of Motion – Deep Trail</a:t>
            </a:r>
          </a:p>
        </p:txBody>
      </p:sp>
      <p:sp>
        <p:nvSpPr>
          <p:cNvPr id="5" name="TextBox 4">
            <a:extLst>
              <a:ext uri="{FF2B5EF4-FFF2-40B4-BE49-F238E27FC236}">
                <a16:creationId xmlns:a16="http://schemas.microsoft.com/office/drawing/2014/main" id="{387841C2-C346-E748-93AC-FD7CB41571C2}"/>
              </a:ext>
            </a:extLst>
          </p:cNvPr>
          <p:cNvSpPr txBox="1"/>
          <p:nvPr/>
        </p:nvSpPr>
        <p:spPr>
          <a:xfrm>
            <a:off x="7249346" y="4634010"/>
            <a:ext cx="787139" cy="430887"/>
          </a:xfrm>
          <a:prstGeom prst="rect">
            <a:avLst/>
          </a:prstGeom>
          <a:noFill/>
        </p:spPr>
        <p:txBody>
          <a:bodyPr wrap="none" rtlCol="0">
            <a:spAutoFit/>
          </a:bodyPr>
          <a:lstStyle/>
          <a:p>
            <a:r>
              <a:rPr lang="en-US" sz="2200" b="1" dirty="0">
                <a:solidFill>
                  <a:srgbClr val="C00000"/>
                </a:solidFill>
              </a:rPr>
              <a:t>LEAD</a:t>
            </a:r>
          </a:p>
        </p:txBody>
      </p:sp>
      <p:sp>
        <p:nvSpPr>
          <p:cNvPr id="6" name="TextBox 5">
            <a:extLst>
              <a:ext uri="{FF2B5EF4-FFF2-40B4-BE49-F238E27FC236}">
                <a16:creationId xmlns:a16="http://schemas.microsoft.com/office/drawing/2014/main" id="{643366A5-C0BA-4B44-B1D5-43467D1A84F4}"/>
              </a:ext>
            </a:extLst>
          </p:cNvPr>
          <p:cNvSpPr txBox="1"/>
          <p:nvPr/>
        </p:nvSpPr>
        <p:spPr>
          <a:xfrm>
            <a:off x="3810000" y="2975665"/>
            <a:ext cx="510076" cy="830997"/>
          </a:xfrm>
          <a:prstGeom prst="rect">
            <a:avLst/>
          </a:prstGeom>
          <a:noFill/>
        </p:spPr>
        <p:txBody>
          <a:bodyPr wrap="none" rtlCol="0">
            <a:spAutoFit/>
          </a:bodyPr>
          <a:lstStyle/>
          <a:p>
            <a:r>
              <a:rPr lang="en-US" sz="4800" b="1" dirty="0">
                <a:solidFill>
                  <a:srgbClr val="00B050"/>
                </a:solidFill>
              </a:rPr>
              <a:t>C</a:t>
            </a:r>
          </a:p>
        </p:txBody>
      </p:sp>
      <p:sp>
        <p:nvSpPr>
          <p:cNvPr id="7" name="TextBox 6">
            <a:extLst>
              <a:ext uri="{FF2B5EF4-FFF2-40B4-BE49-F238E27FC236}">
                <a16:creationId xmlns:a16="http://schemas.microsoft.com/office/drawing/2014/main" id="{0B5439C9-B778-4D43-BD11-85E9DD65F4B0}"/>
              </a:ext>
            </a:extLst>
          </p:cNvPr>
          <p:cNvSpPr txBox="1"/>
          <p:nvPr/>
        </p:nvSpPr>
        <p:spPr>
          <a:xfrm>
            <a:off x="7036653" y="1839269"/>
            <a:ext cx="848309" cy="769441"/>
          </a:xfrm>
          <a:prstGeom prst="rect">
            <a:avLst/>
          </a:prstGeom>
          <a:noFill/>
        </p:spPr>
        <p:txBody>
          <a:bodyPr wrap="none" rtlCol="0">
            <a:spAutoFit/>
          </a:bodyPr>
          <a:lstStyle/>
          <a:p>
            <a:r>
              <a:rPr lang="en-US" sz="2200" b="1" dirty="0">
                <a:solidFill>
                  <a:srgbClr val="0070C0"/>
                </a:solidFill>
              </a:rPr>
              <a:t>DEEP</a:t>
            </a:r>
          </a:p>
          <a:p>
            <a:r>
              <a:rPr lang="en-US" sz="2200" b="1" dirty="0">
                <a:solidFill>
                  <a:srgbClr val="0070C0"/>
                </a:solidFill>
              </a:rPr>
              <a:t>TRAIL</a:t>
            </a:r>
          </a:p>
        </p:txBody>
      </p:sp>
      <p:sp>
        <p:nvSpPr>
          <p:cNvPr id="8" name="Flowchart: Connector 7">
            <a:extLst>
              <a:ext uri="{FF2B5EF4-FFF2-40B4-BE49-F238E27FC236}">
                <a16:creationId xmlns:a16="http://schemas.microsoft.com/office/drawing/2014/main" id="{AFCD8B74-9E1F-6D46-A3A0-75846819817F}"/>
              </a:ext>
            </a:extLst>
          </p:cNvPr>
          <p:cNvSpPr/>
          <p:nvPr/>
        </p:nvSpPr>
        <p:spPr>
          <a:xfrm>
            <a:off x="4887146" y="3645809"/>
            <a:ext cx="152400" cy="163954"/>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lt Gothic Comp ATF Blk" panose="020B0508040502040204" pitchFamily="34" charset="77"/>
              </a:rPr>
              <a:t>22</a:t>
            </a:r>
          </a:p>
        </p:txBody>
      </p:sp>
      <p:sp>
        <p:nvSpPr>
          <p:cNvPr id="10" name="TextBox 9">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Tree>
    <p:extLst>
      <p:ext uri="{BB962C8B-B14F-4D97-AF65-F5344CB8AC3E}">
        <p14:creationId xmlns:p14="http://schemas.microsoft.com/office/powerpoint/2010/main" val="35761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37" presetClass="path" presetSubtype="0" repeatCount="4000" accel="50000" decel="50000" autoRev="1" fill="hold" grpId="0" nodeType="afterEffect">
                                  <p:stCondLst>
                                    <p:cond delay="0"/>
                                  </p:stCondLst>
                                  <p:childTnLst>
                                    <p:animMotion origin="layout" path="M -1.45833E-6 1.48148E-6 L 0.06211 -0.03333 C 0.07565 -0.04144 0.09531 -0.04421 0.11667 -0.04283 C 0.14024 -0.04097 0.16029 -0.03426 0.17435 -0.025 L 0.24167 0.02014 " pathEditMode="relative" rAng="0" ptsTypes="AAAAA">
                                      <p:cBhvr>
                                        <p:cTn id="13" dur="3000" fill="hold"/>
                                        <p:tgtEl>
                                          <p:spTgt spid="8"/>
                                        </p:tgtEl>
                                        <p:attrNameLst>
                                          <p:attrName>ppt_x</p:attrName>
                                          <p:attrName>ppt_y</p:attrName>
                                        </p:attrNameLst>
                                      </p:cBhvr>
                                      <p:rCtr x="12083" y="-1157"/>
                                    </p:animMotion>
                                  </p:childTnLst>
                                </p:cTn>
                              </p:par>
                              <p:par>
                                <p:cTn id="14" presetID="0" presetClass="path" presetSubtype="0" repeatCount="4000" accel="50000" decel="50000" autoRev="1" fill="hold" grpId="0" nodeType="withEffect">
                                  <p:stCondLst>
                                    <p:cond delay="0"/>
                                  </p:stCondLst>
                                  <p:childTnLst>
                                    <p:animMotion origin="layout" path="M 8.33333E-7 -0.0007 L 8.33333E-7 -0.00047 C 0.00273 -0.00116 0.00547 -0.00186 0.00833 -0.00186 C 0.01628 -0.00186 0.03372 4.44444E-6 0.04297 0.00092 C 0.04883 0.0074 0.04219 -0.00024 0.04935 0.00995 C 0.05417 0.01643 0.05182 0.0125 0.05677 0.01736 C 0.05885 0.01921 0.0625 0.02338 0.0625 0.02338 C 0.06562 0.03055 0.06354 0.02638 0.06888 0.03518 C 0.06992 0.03657 0.07057 0.03888 0.07187 0.03935 C 0.07786 0.04282 0.07604 0.0405 0.07851 0.04421 " pathEditMode="relative" rAng="0" ptsTypes="AAAAAAAAAA">
                                      <p:cBhvr>
                                        <p:cTn id="15" dur="3000" fill="hold"/>
                                        <p:tgtEl>
                                          <p:spTgt spid="7"/>
                                        </p:tgtEl>
                                        <p:attrNameLst>
                                          <p:attrName>ppt_x</p:attrName>
                                          <p:attrName>ppt_y</p:attrName>
                                        </p:attrNameLst>
                                      </p:cBhvr>
                                      <p:rCtr x="3919"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EA8CCF-1E9B-0F49-A41B-C66F55AD3B36}"/>
              </a:ext>
            </a:extLst>
          </p:cNvPr>
          <p:cNvSpPr/>
          <p:nvPr/>
        </p:nvSpPr>
        <p:spPr>
          <a:xfrm>
            <a:off x="1320800" y="889000"/>
            <a:ext cx="97536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86283" y="2163009"/>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2846316" y="4495561"/>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615874" y="5113485"/>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5003628" y="4501514"/>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4005561" y="375081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5718575" y="255046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0551" y="287684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5824647" y="484398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3107839" y="29343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816099" y="213497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36892" y="4203678"/>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384219" y="43905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180071" y="4184288"/>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63038" y="3810674"/>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41152"/>
            <a:ext cx="0" cy="468930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riangle 72">
            <a:extLst>
              <a:ext uri="{FF2B5EF4-FFF2-40B4-BE49-F238E27FC236}">
                <a16:creationId xmlns:a16="http://schemas.microsoft.com/office/drawing/2014/main" id="{8E336E87-AE28-5D42-B448-92325DB36A8A}"/>
              </a:ext>
            </a:extLst>
          </p:cNvPr>
          <p:cNvSpPr/>
          <p:nvPr/>
        </p:nvSpPr>
        <p:spPr>
          <a:xfrm rot="991307">
            <a:off x="3379087" y="2592686"/>
            <a:ext cx="2475947" cy="2428231"/>
          </a:xfrm>
          <a:prstGeom prst="triangle">
            <a:avLst/>
          </a:prstGeom>
          <a:solidFill>
            <a:srgbClr val="FF0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88B610E-2D5C-E845-9253-F0F2E653D630}"/>
              </a:ext>
            </a:extLst>
          </p:cNvPr>
          <p:cNvSpPr txBox="1"/>
          <p:nvPr/>
        </p:nvSpPr>
        <p:spPr>
          <a:xfrm>
            <a:off x="7530820" y="1985950"/>
            <a:ext cx="2514600" cy="3108543"/>
          </a:xfrm>
          <a:prstGeom prst="rect">
            <a:avLst/>
          </a:prstGeom>
          <a:noFill/>
        </p:spPr>
        <p:txBody>
          <a:bodyPr wrap="square" rtlCol="0">
            <a:spAutoFit/>
          </a:bodyPr>
          <a:lstStyle/>
          <a:p>
            <a:r>
              <a:rPr lang="en-US" sz="2800" dirty="0"/>
              <a:t>Ball stays in “triangle” between officials.</a:t>
            </a:r>
          </a:p>
          <a:p>
            <a:endParaRPr lang="en-US" sz="2800" dirty="0"/>
          </a:p>
          <a:p>
            <a:r>
              <a:rPr lang="en-US" sz="2800" dirty="0"/>
              <a:t>As ball moves, officials move!</a:t>
            </a:r>
          </a:p>
        </p:txBody>
      </p:sp>
      <p:sp>
        <p:nvSpPr>
          <p:cNvPr id="71" name="Oval 70">
            <a:extLst>
              <a:ext uri="{FF2B5EF4-FFF2-40B4-BE49-F238E27FC236}">
                <a16:creationId xmlns:a16="http://schemas.microsoft.com/office/drawing/2014/main" id="{A502ABAC-5C8C-ED4E-9890-176A18F465DF}"/>
              </a:ext>
            </a:extLst>
          </p:cNvPr>
          <p:cNvSpPr/>
          <p:nvPr/>
        </p:nvSpPr>
        <p:spPr>
          <a:xfrm>
            <a:off x="3650087" y="4042655"/>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rot="10800000">
            <a:off x="9979152" y="990600"/>
            <a:ext cx="530352"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56979E11-1C4E-6748-974C-C59CD885C2EC}"/>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2940504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D5762531-2DA2-4044-B959-466E94FD2CCC}"/>
              </a:ext>
            </a:extLst>
          </p:cNvPr>
          <p:cNvSpPr/>
          <p:nvPr/>
        </p:nvSpPr>
        <p:spPr>
          <a:xfrm>
            <a:off x="1219200" y="889000"/>
            <a:ext cx="98552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328972" y="1877713"/>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3342546" y="4670569"/>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545690" y="4109865"/>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4851130" y="4256311"/>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4474781" y="251530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0551" y="287684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4339340" y="474159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2257013" y="289608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449072" y="23124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552179" y="480726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843569" y="3529734"/>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530820" y="2312781"/>
            <a:ext cx="2514600" cy="2246769"/>
          </a:xfrm>
          <a:prstGeom prst="rect">
            <a:avLst/>
          </a:prstGeom>
          <a:noFill/>
        </p:spPr>
        <p:txBody>
          <a:bodyPr wrap="square" rtlCol="0">
            <a:spAutoFit/>
          </a:bodyPr>
          <a:lstStyle/>
          <a:p>
            <a:r>
              <a:rPr lang="en-US" sz="2800" dirty="0"/>
              <a:t>The size of the triangle changes as play progresses.</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20954245">
            <a:off x="2904280" y="2506766"/>
            <a:ext cx="2319413" cy="1988801"/>
          </a:xfrm>
          <a:prstGeom prst="triangle">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3800332" y="2608983"/>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EB12D1A-3B32-0841-B7E2-A4E7887B18B8}"/>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163498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9EE83B8-3265-084C-B576-CBCE8991F608}"/>
              </a:ext>
            </a:extLst>
          </p:cNvPr>
          <p:cNvSpPr/>
          <p:nvPr/>
        </p:nvSpPr>
        <p:spPr>
          <a:xfrm>
            <a:off x="1219200" y="889000"/>
            <a:ext cx="98552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87581" y="1066363"/>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3215139" y="4736607"/>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816640" y="4065610"/>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4851130" y="4256311"/>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4386259" y="141015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60551" y="287684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1966289" y="329641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2294215" y="295369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2930576" y="10299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552179" y="480726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77434" y="3570449"/>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530821" y="2312780"/>
            <a:ext cx="2679980" cy="2677656"/>
          </a:xfrm>
          <a:prstGeom prst="rect">
            <a:avLst/>
          </a:prstGeom>
          <a:noFill/>
        </p:spPr>
        <p:txBody>
          <a:bodyPr wrap="square" rtlCol="0">
            <a:spAutoFit/>
          </a:bodyPr>
          <a:lstStyle/>
          <a:p>
            <a:r>
              <a:rPr lang="en-US" sz="2800" dirty="0"/>
              <a:t>Wider play (ball out towards sidelines or out of CSA) creates a bigger triangle.</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21179227">
            <a:off x="3020198" y="1288883"/>
            <a:ext cx="2529356" cy="3401043"/>
          </a:xfrm>
          <a:prstGeom prst="triangle">
            <a:avLst>
              <a:gd name="adj" fmla="val 71099"/>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4346502" y="1651210"/>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2EE55CA0-617F-724F-A2F0-7766E60EAF69}"/>
              </a:ext>
            </a:extLst>
          </p:cNvPr>
          <p:cNvSpPr txBox="1"/>
          <p:nvPr/>
        </p:nvSpPr>
        <p:spPr>
          <a:xfrm>
            <a:off x="244302" y="23803"/>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393377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BE1D52D-D655-2442-805F-97C3E5582D6B}"/>
              </a:ext>
            </a:extLst>
          </p:cNvPr>
          <p:cNvSpPr/>
          <p:nvPr/>
        </p:nvSpPr>
        <p:spPr>
          <a:xfrm>
            <a:off x="1219200" y="889000"/>
            <a:ext cx="9855200" cy="5593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3167" y="2627690"/>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2617482" y="4304943"/>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470151" y="5867401"/>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4890155" y="5529119"/>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2937913" y="3303358"/>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6811" y="353755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4339340" y="474159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1773851" y="335240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007505" y="265501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552179" y="4807261"/>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77434" y="3570449"/>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492715" y="1693870"/>
            <a:ext cx="2514600" cy="3970318"/>
          </a:xfrm>
          <a:prstGeom prst="rect">
            <a:avLst/>
          </a:prstGeom>
          <a:noFill/>
        </p:spPr>
        <p:txBody>
          <a:bodyPr wrap="square" rtlCol="0">
            <a:spAutoFit/>
          </a:bodyPr>
          <a:lstStyle/>
          <a:p>
            <a:r>
              <a:rPr lang="en-US" sz="2800" dirty="0"/>
              <a:t>Play dictates how the triangle moves. </a:t>
            </a:r>
          </a:p>
          <a:p>
            <a:endParaRPr lang="en-US" sz="2800" dirty="0"/>
          </a:p>
          <a:p>
            <a:r>
              <a:rPr lang="en-US" sz="2800" dirty="0"/>
              <a:t>Officials should work to keep the ball in the triangle.</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7984139">
            <a:off x="3524246" y="3408610"/>
            <a:ext cx="2529356" cy="2788487"/>
          </a:xfrm>
          <a:prstGeom prst="triangle">
            <a:avLst>
              <a:gd name="adj" fmla="val 71099"/>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4686984" y="5553091"/>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9090A5C-69EB-CE4A-B1FA-0C818FC767FE}"/>
              </a:ext>
            </a:extLst>
          </p:cNvPr>
          <p:cNvSpPr txBox="1"/>
          <p:nvPr/>
        </p:nvSpPr>
        <p:spPr>
          <a:xfrm>
            <a:off x="244302" y="243577"/>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273323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3939BF1-EF14-D34E-BCFA-4A04F692332D}"/>
              </a:ext>
            </a:extLst>
          </p:cNvPr>
          <p:cNvSpPr/>
          <p:nvPr/>
        </p:nvSpPr>
        <p:spPr>
          <a:xfrm>
            <a:off x="1219200" y="889000"/>
            <a:ext cx="9855200" cy="5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a:grpSpLocks noChangeAspect="1"/>
          </p:cNvGrpSpPr>
          <p:nvPr/>
        </p:nvGrpSpPr>
        <p:grpSpPr>
          <a:xfrm>
            <a:off x="665255" y="1549346"/>
            <a:ext cx="4282632" cy="4481111"/>
            <a:chOff x="57403" y="2568076"/>
            <a:chExt cx="2286000" cy="2293269"/>
          </a:xfrm>
        </p:grpSpPr>
        <p:cxnSp>
          <p:nvCxnSpPr>
            <p:cNvPr id="39" name="Straight Connector 38"/>
            <p:cNvCxnSpPr/>
            <p:nvPr/>
          </p:nvCxnSpPr>
          <p:spPr>
            <a:xfrm flipV="1">
              <a:off x="1200403" y="2573643"/>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90232" y="3946945"/>
              <a:ext cx="0" cy="914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57403" y="2575345"/>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2" name="Arc 41"/>
            <p:cNvSpPr/>
            <p:nvPr/>
          </p:nvSpPr>
          <p:spPr>
            <a:xfrm rot="5400000">
              <a:off x="57403" y="2568076"/>
              <a:ext cx="2286000" cy="2286000"/>
            </a:xfrm>
            <a:prstGeom prst="arc">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3" name="Straight Connector 42"/>
            <p:cNvCxnSpPr/>
            <p:nvPr/>
          </p:nvCxnSpPr>
          <p:spPr>
            <a:xfrm rot="2700000" flipV="1">
              <a:off x="1372005" y="3097798"/>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8900000">
              <a:off x="1362048" y="3879990"/>
              <a:ext cx="0" cy="457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p:cNvSpPr/>
            <p:nvPr/>
          </p:nvSpPr>
          <p:spPr>
            <a:xfrm>
              <a:off x="521683" y="3066188"/>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sp>
          <p:nvSpPr>
            <p:cNvPr id="46" name="Arc 45"/>
            <p:cNvSpPr/>
            <p:nvPr/>
          </p:nvSpPr>
          <p:spPr>
            <a:xfrm flipV="1">
              <a:off x="521682" y="3030843"/>
              <a:ext cx="1337095" cy="1304314"/>
            </a:xfrm>
            <a:prstGeom prst="arc">
              <a:avLst>
                <a:gd name="adj1" fmla="val 18038934"/>
                <a:gd name="adj2" fmla="val 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47" name="Straight Connector 46"/>
            <p:cNvCxnSpPr/>
            <p:nvPr/>
          </p:nvCxnSpPr>
          <p:spPr>
            <a:xfrm>
              <a:off x="1190232" y="3066188"/>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0229" y="4370502"/>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64345" y="4302828"/>
              <a:ext cx="45720"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350965" y="3030843"/>
              <a:ext cx="45709" cy="914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15883" y="3716643"/>
              <a:ext cx="9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09424" y="4138876"/>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782794" y="3445199"/>
              <a:ext cx="91440" cy="4284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745837" y="3955600"/>
              <a:ext cx="91440"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54397" y="3241038"/>
              <a:ext cx="64008" cy="64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a:cxnSpLocks/>
          </p:cNvCxnSpPr>
          <p:nvPr/>
        </p:nvCxnSpPr>
        <p:spPr>
          <a:xfrm>
            <a:off x="6553200" y="1341153"/>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a:off x="2367054" y="3348091"/>
            <a:ext cx="847165" cy="88361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81BD"/>
              </a:solidFill>
            </a:endParaRPr>
          </a:p>
        </p:txBody>
      </p:sp>
      <p:cxnSp>
        <p:nvCxnSpPr>
          <p:cNvPr id="17" name="Straight Connector 16"/>
          <p:cNvCxnSpPr>
            <a:cxnSpLocks/>
          </p:cNvCxnSpPr>
          <p:nvPr/>
        </p:nvCxnSpPr>
        <p:spPr>
          <a:xfrm flipH="1">
            <a:off x="2818451" y="3554546"/>
            <a:ext cx="6504" cy="4315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32696" y="1829670"/>
            <a:ext cx="402674" cy="584775"/>
          </a:xfrm>
          <a:prstGeom prst="rect">
            <a:avLst/>
          </a:prstGeom>
          <a:noFill/>
        </p:spPr>
        <p:txBody>
          <a:bodyPr wrap="none" rtlCol="0">
            <a:spAutoFit/>
          </a:bodyPr>
          <a:lstStyle/>
          <a:p>
            <a:r>
              <a:rPr lang="en-US" sz="3200" b="1" dirty="0">
                <a:solidFill>
                  <a:prstClr val="black"/>
                </a:solidFill>
              </a:rPr>
              <a:t>C</a:t>
            </a:r>
          </a:p>
        </p:txBody>
      </p:sp>
      <p:sp>
        <p:nvSpPr>
          <p:cNvPr id="4" name="TextBox 3"/>
          <p:cNvSpPr txBox="1"/>
          <p:nvPr/>
        </p:nvSpPr>
        <p:spPr>
          <a:xfrm>
            <a:off x="3213798" y="4524757"/>
            <a:ext cx="415498" cy="584775"/>
          </a:xfrm>
          <a:prstGeom prst="rect">
            <a:avLst/>
          </a:prstGeom>
          <a:noFill/>
        </p:spPr>
        <p:txBody>
          <a:bodyPr wrap="none" rtlCol="0">
            <a:spAutoFit/>
          </a:bodyPr>
          <a:lstStyle/>
          <a:p>
            <a:r>
              <a:rPr lang="en-US" sz="3200" b="1" dirty="0">
                <a:solidFill>
                  <a:prstClr val="black"/>
                </a:solidFill>
              </a:rPr>
              <a:t>B</a:t>
            </a:r>
          </a:p>
        </p:txBody>
      </p:sp>
      <p:sp>
        <p:nvSpPr>
          <p:cNvPr id="5" name="TextBox 4"/>
          <p:cNvSpPr txBox="1"/>
          <p:nvPr/>
        </p:nvSpPr>
        <p:spPr>
          <a:xfrm>
            <a:off x="5774894" y="4366658"/>
            <a:ext cx="433132" cy="584775"/>
          </a:xfrm>
          <a:prstGeom prst="rect">
            <a:avLst/>
          </a:prstGeom>
          <a:noFill/>
        </p:spPr>
        <p:txBody>
          <a:bodyPr wrap="none" rtlCol="0">
            <a:spAutoFit/>
          </a:bodyPr>
          <a:lstStyle/>
          <a:p>
            <a:r>
              <a:rPr lang="en-US" sz="3200" b="1" dirty="0">
                <a:solidFill>
                  <a:prstClr val="black"/>
                </a:solidFill>
              </a:rPr>
              <a:t>A</a:t>
            </a:r>
          </a:p>
        </p:txBody>
      </p:sp>
      <p:sp>
        <p:nvSpPr>
          <p:cNvPr id="6" name="TextBox 5"/>
          <p:cNvSpPr txBox="1"/>
          <p:nvPr/>
        </p:nvSpPr>
        <p:spPr>
          <a:xfrm rot="16200000">
            <a:off x="3632570" y="4475440"/>
            <a:ext cx="510076" cy="369332"/>
          </a:xfrm>
          <a:prstGeom prst="rect">
            <a:avLst/>
          </a:prstGeom>
          <a:noFill/>
        </p:spPr>
        <p:txBody>
          <a:bodyPr wrap="none" rtlCol="0">
            <a:spAutoFit/>
          </a:bodyPr>
          <a:lstStyle/>
          <a:p>
            <a:r>
              <a:rPr lang="en-US" dirty="0">
                <a:solidFill>
                  <a:srgbClr val="C00000"/>
                </a:solidFill>
              </a:rPr>
              <a:t>X </a:t>
            </a:r>
            <a:r>
              <a:rPr lang="en-US" dirty="0">
                <a:solidFill>
                  <a:srgbClr val="0070C0"/>
                </a:solidFill>
              </a:rPr>
              <a:t>O</a:t>
            </a:r>
            <a:endParaRPr lang="en-US" dirty="0">
              <a:solidFill>
                <a:srgbClr val="C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399982">
            <a:off x="3980075" y="303983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28206">
            <a:off x="3268925" y="253018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6811" y="3537557"/>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062196">
            <a:off x="3372735" y="339930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821510">
            <a:off x="4339340" y="4741593"/>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7967341">
            <a:off x="4875156" y="268068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633672">
            <a:off x="3564857" y="1981236"/>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774033">
            <a:off x="3822091" y="4151750"/>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07065">
            <a:off x="2930577" y="4111142"/>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457548">
            <a:off x="3005371" y="2964385"/>
            <a:ext cx="609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2777434" y="3570449"/>
            <a:ext cx="443455" cy="369332"/>
          </a:xfrm>
          <a:prstGeom prst="rect">
            <a:avLst/>
          </a:prstGeom>
          <a:noFill/>
        </p:spPr>
        <p:txBody>
          <a:bodyPr wrap="none" rtlCol="0">
            <a:spAutoFit/>
          </a:bodyPr>
          <a:lstStyle/>
          <a:p>
            <a:r>
              <a:rPr lang="en-US" dirty="0">
                <a:solidFill>
                  <a:srgbClr val="0070C0"/>
                </a:solidFill>
              </a:rPr>
              <a:t>XG</a:t>
            </a:r>
          </a:p>
        </p:txBody>
      </p:sp>
      <p:cxnSp>
        <p:nvCxnSpPr>
          <p:cNvPr id="81" name="Straight Connector 80">
            <a:extLst>
              <a:ext uri="{FF2B5EF4-FFF2-40B4-BE49-F238E27FC236}">
                <a16:creationId xmlns:a16="http://schemas.microsoft.com/office/drawing/2014/main" id="{FFDF1C8E-496A-1946-9A7D-B3F05BE9313D}"/>
              </a:ext>
            </a:extLst>
          </p:cNvPr>
          <p:cNvCxnSpPr>
            <a:cxnSpLocks/>
          </p:cNvCxnSpPr>
          <p:nvPr/>
        </p:nvCxnSpPr>
        <p:spPr>
          <a:xfrm>
            <a:off x="1752600" y="1354704"/>
            <a:ext cx="0" cy="46757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88B610E-2D5C-E845-9253-F0F2E653D630}"/>
              </a:ext>
            </a:extLst>
          </p:cNvPr>
          <p:cNvSpPr txBox="1"/>
          <p:nvPr/>
        </p:nvSpPr>
        <p:spPr>
          <a:xfrm>
            <a:off x="7492715" y="1693870"/>
            <a:ext cx="2514600" cy="3970318"/>
          </a:xfrm>
          <a:prstGeom prst="rect">
            <a:avLst/>
          </a:prstGeom>
          <a:noFill/>
        </p:spPr>
        <p:txBody>
          <a:bodyPr wrap="square" rtlCol="0">
            <a:spAutoFit/>
          </a:bodyPr>
          <a:lstStyle/>
          <a:p>
            <a:r>
              <a:rPr lang="en-US" sz="2800" dirty="0"/>
              <a:t>Lead Official (B) adjusts to ball. </a:t>
            </a:r>
          </a:p>
          <a:p>
            <a:endParaRPr lang="en-US" sz="2800" dirty="0"/>
          </a:p>
          <a:p>
            <a:r>
              <a:rPr lang="en-US" sz="2800" dirty="0"/>
              <a:t>C and Deep Trail (A) adjust relative to the ball and each other.</a:t>
            </a:r>
          </a:p>
          <a:p>
            <a:endParaRPr lang="en-US" sz="2800" dirty="0">
              <a:solidFill>
                <a:schemeClr val="bg1"/>
              </a:solidFill>
            </a:endParaRPr>
          </a:p>
        </p:txBody>
      </p:sp>
      <p:sp>
        <p:nvSpPr>
          <p:cNvPr id="7" name="Triangle 6">
            <a:extLst>
              <a:ext uri="{FF2B5EF4-FFF2-40B4-BE49-F238E27FC236}">
                <a16:creationId xmlns:a16="http://schemas.microsoft.com/office/drawing/2014/main" id="{897AED14-6E4A-5149-BB16-F8A65F3ECF92}"/>
              </a:ext>
            </a:extLst>
          </p:cNvPr>
          <p:cNvSpPr/>
          <p:nvPr/>
        </p:nvSpPr>
        <p:spPr>
          <a:xfrm rot="5989341">
            <a:off x="3544260" y="2386509"/>
            <a:ext cx="2632619" cy="2270193"/>
          </a:xfrm>
          <a:prstGeom prst="triangle">
            <a:avLst>
              <a:gd name="adj" fmla="val 76522"/>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502ABAC-5C8C-ED4E-9890-176A18F465DF}"/>
              </a:ext>
            </a:extLst>
          </p:cNvPr>
          <p:cNvSpPr/>
          <p:nvPr/>
        </p:nvSpPr>
        <p:spPr>
          <a:xfrm>
            <a:off x="3906340" y="2262623"/>
            <a:ext cx="299685" cy="321388"/>
          </a:xfrm>
          <a:prstGeom prst="ellipse">
            <a:avLst/>
          </a:prstGeom>
          <a:solidFill>
            <a:srgbClr val="FFFF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10007315" y="5840546"/>
            <a:ext cx="365395" cy="1763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BB26DD7-ACDB-CB48-AB85-185F8183EE79}"/>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extLst>
      <p:ext uri="{BB962C8B-B14F-4D97-AF65-F5344CB8AC3E}">
        <p14:creationId xmlns:p14="http://schemas.microsoft.com/office/powerpoint/2010/main" val="326798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8643EF-FBA9-794E-8E1D-410F1991D851}"/>
              </a:ext>
            </a:extLst>
          </p:cNvPr>
          <p:cNvPicPr>
            <a:picLocks noChangeAspect="1"/>
          </p:cNvPicPr>
          <p:nvPr/>
        </p:nvPicPr>
        <p:blipFill>
          <a:blip r:embed="rId3"/>
          <a:stretch>
            <a:fillRect/>
          </a:stretch>
        </p:blipFill>
        <p:spPr>
          <a:xfrm rot="5400000" flipV="1">
            <a:off x="3187269" y="-1345430"/>
            <a:ext cx="5817460" cy="9548860"/>
          </a:xfrm>
          <a:prstGeom prst="rect">
            <a:avLst/>
          </a:prstGeom>
        </p:spPr>
      </p:pic>
      <p:sp>
        <p:nvSpPr>
          <p:cNvPr id="3" name="TextBox 2">
            <a:extLst>
              <a:ext uri="{FF2B5EF4-FFF2-40B4-BE49-F238E27FC236}">
                <a16:creationId xmlns:a16="http://schemas.microsoft.com/office/drawing/2014/main" id="{E2CF44BB-2E20-814F-B3E4-64A7E3940CE3}"/>
              </a:ext>
            </a:extLst>
          </p:cNvPr>
          <p:cNvSpPr txBox="1"/>
          <p:nvPr/>
        </p:nvSpPr>
        <p:spPr>
          <a:xfrm>
            <a:off x="2323897" y="1065183"/>
            <a:ext cx="7544204"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solidFill>
                  <a:srgbClr val="FFFF00"/>
                </a:solidFill>
              </a:rPr>
              <a:t>Officials’ positioning is based on </a:t>
            </a:r>
            <a:r>
              <a:rPr lang="en-US" sz="3200" u="sng" dirty="0">
                <a:solidFill>
                  <a:srgbClr val="FFFF00"/>
                </a:solidFill>
              </a:rPr>
              <a:t>constantly changing play</a:t>
            </a:r>
            <a:r>
              <a:rPr lang="en-US" sz="3200" dirty="0">
                <a:solidFill>
                  <a:srgbClr val="FFFF00"/>
                </a:solidFill>
              </a:rPr>
              <a:t> rather than being in particular places on the field</a:t>
            </a:r>
          </a:p>
        </p:txBody>
      </p:sp>
      <p:sp>
        <p:nvSpPr>
          <p:cNvPr id="5" name="TextBox 4">
            <a:extLst>
              <a:ext uri="{FF2B5EF4-FFF2-40B4-BE49-F238E27FC236}">
                <a16:creationId xmlns:a16="http://schemas.microsoft.com/office/drawing/2014/main" id="{396F66D0-EB03-914A-9672-524E317EB72B}"/>
              </a:ext>
            </a:extLst>
          </p:cNvPr>
          <p:cNvSpPr txBox="1"/>
          <p:nvPr/>
        </p:nvSpPr>
        <p:spPr>
          <a:xfrm>
            <a:off x="2323897" y="3179756"/>
            <a:ext cx="7544204"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solidFill>
                  <a:srgbClr val="FFFF00"/>
                </a:solidFill>
              </a:rPr>
              <a:t>Move when the ball moves!</a:t>
            </a:r>
          </a:p>
        </p:txBody>
      </p:sp>
      <p:sp>
        <p:nvSpPr>
          <p:cNvPr id="6" name="TextBox 5">
            <a:extLst>
              <a:ext uri="{FF2B5EF4-FFF2-40B4-BE49-F238E27FC236}">
                <a16:creationId xmlns:a16="http://schemas.microsoft.com/office/drawing/2014/main" id="{0BD13E7A-F2B6-0E44-888A-0B72437100BE}"/>
              </a:ext>
            </a:extLst>
          </p:cNvPr>
          <p:cNvSpPr txBox="1"/>
          <p:nvPr/>
        </p:nvSpPr>
        <p:spPr>
          <a:xfrm>
            <a:off x="2323897" y="4309444"/>
            <a:ext cx="7544204"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a:solidFill>
                  <a:srgbClr val="FFFF00"/>
                </a:solidFill>
              </a:rPr>
              <a:t>Allow the position of the ball and of your partners dictate where you need to be at any particular time</a:t>
            </a:r>
          </a:p>
        </p:txBody>
      </p:sp>
    </p:spTree>
    <p:extLst>
      <p:ext uri="{BB962C8B-B14F-4D97-AF65-F5344CB8AC3E}">
        <p14:creationId xmlns:p14="http://schemas.microsoft.com/office/powerpoint/2010/main" val="4248388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drawing of a circular object&#10;&#10;Description automatically generated">
            <a:extLst>
              <a:ext uri="{FF2B5EF4-FFF2-40B4-BE49-F238E27FC236}">
                <a16:creationId xmlns:a16="http://schemas.microsoft.com/office/drawing/2014/main" id="{65E73595-9AC5-0347-8710-6048C8A63ABC}"/>
              </a:ext>
            </a:extLst>
          </p:cNvPr>
          <p:cNvPicPr>
            <a:picLocks noChangeAspect="1"/>
          </p:cNvPicPr>
          <p:nvPr/>
        </p:nvPicPr>
        <p:blipFill>
          <a:blip r:embed="rId4"/>
          <a:stretch>
            <a:fillRect/>
          </a:stretch>
        </p:blipFill>
        <p:spPr>
          <a:xfrm>
            <a:off x="1735983" y="791228"/>
            <a:ext cx="8608684" cy="5664200"/>
          </a:xfrm>
          <a:prstGeom prst="rect">
            <a:avLst/>
          </a:prstGeom>
        </p:spPr>
      </p:pic>
      <p:sp>
        <p:nvSpPr>
          <p:cNvPr id="7" name="TextBox 6">
            <a:extLst>
              <a:ext uri="{FF2B5EF4-FFF2-40B4-BE49-F238E27FC236}">
                <a16:creationId xmlns:a16="http://schemas.microsoft.com/office/drawing/2014/main" id="{02ABAF7B-33F4-044D-9D9B-F81F73BA8F85}"/>
              </a:ext>
            </a:extLst>
          </p:cNvPr>
          <p:cNvSpPr txBox="1"/>
          <p:nvPr/>
        </p:nvSpPr>
        <p:spPr>
          <a:xfrm>
            <a:off x="7228421" y="4064511"/>
            <a:ext cx="986360" cy="543675"/>
          </a:xfrm>
          <a:prstGeom prst="rect">
            <a:avLst/>
          </a:prstGeom>
          <a:noFill/>
          <a:ln>
            <a:noFill/>
          </a:ln>
        </p:spPr>
        <p:txBody>
          <a:bodyPr wrap="none" rtlCol="0">
            <a:spAutoFit/>
          </a:bodyPr>
          <a:lstStyle/>
          <a:p>
            <a:r>
              <a:rPr lang="en-US" sz="2933" b="1" dirty="0">
                <a:solidFill>
                  <a:srgbClr val="C8102E"/>
                </a:solidFill>
              </a:rPr>
              <a:t>LEAD</a:t>
            </a:r>
          </a:p>
        </p:txBody>
      </p:sp>
      <p:sp>
        <p:nvSpPr>
          <p:cNvPr id="8" name="TextBox 7">
            <a:extLst>
              <a:ext uri="{FF2B5EF4-FFF2-40B4-BE49-F238E27FC236}">
                <a16:creationId xmlns:a16="http://schemas.microsoft.com/office/drawing/2014/main" id="{7B046154-7195-7E4A-90D0-9ED07770532C}"/>
              </a:ext>
            </a:extLst>
          </p:cNvPr>
          <p:cNvSpPr txBox="1"/>
          <p:nvPr/>
        </p:nvSpPr>
        <p:spPr>
          <a:xfrm>
            <a:off x="4189037" y="1375161"/>
            <a:ext cx="546945" cy="913007"/>
          </a:xfrm>
          <a:prstGeom prst="rect">
            <a:avLst/>
          </a:prstGeom>
          <a:noFill/>
        </p:spPr>
        <p:txBody>
          <a:bodyPr wrap="none" rtlCol="0">
            <a:spAutoFit/>
          </a:bodyPr>
          <a:lstStyle/>
          <a:p>
            <a:r>
              <a:rPr lang="en-US" sz="5333" b="1" dirty="0">
                <a:solidFill>
                  <a:srgbClr val="00B050"/>
                </a:solidFill>
              </a:rPr>
              <a:t>C</a:t>
            </a:r>
          </a:p>
        </p:txBody>
      </p:sp>
      <p:sp>
        <p:nvSpPr>
          <p:cNvPr id="9" name="TextBox 8">
            <a:extLst>
              <a:ext uri="{FF2B5EF4-FFF2-40B4-BE49-F238E27FC236}">
                <a16:creationId xmlns:a16="http://schemas.microsoft.com/office/drawing/2014/main" id="{2016F2AC-9B34-814D-9FE1-14F1806CB464}"/>
              </a:ext>
            </a:extLst>
          </p:cNvPr>
          <p:cNvSpPr txBox="1"/>
          <p:nvPr/>
        </p:nvSpPr>
        <p:spPr>
          <a:xfrm>
            <a:off x="7721601" y="836429"/>
            <a:ext cx="1957587" cy="543675"/>
          </a:xfrm>
          <a:prstGeom prst="rect">
            <a:avLst/>
          </a:prstGeom>
          <a:noFill/>
        </p:spPr>
        <p:txBody>
          <a:bodyPr wrap="none" rtlCol="0">
            <a:spAutoFit/>
          </a:bodyPr>
          <a:lstStyle/>
          <a:p>
            <a:r>
              <a:rPr lang="en-US" sz="2933" b="1" dirty="0">
                <a:solidFill>
                  <a:srgbClr val="0070C0"/>
                </a:solidFill>
              </a:rPr>
              <a:t>DEEP TRAIL</a:t>
            </a:r>
          </a:p>
        </p:txBody>
      </p:sp>
      <p:sp>
        <p:nvSpPr>
          <p:cNvPr id="10" name="Flowchart: Connector 8">
            <a:extLst>
              <a:ext uri="{FF2B5EF4-FFF2-40B4-BE49-F238E27FC236}">
                <a16:creationId xmlns:a16="http://schemas.microsoft.com/office/drawing/2014/main" id="{4EF4CAEB-EDC1-7442-A39F-B15176208316}"/>
              </a:ext>
            </a:extLst>
          </p:cNvPr>
          <p:cNvSpPr/>
          <p:nvPr/>
        </p:nvSpPr>
        <p:spPr>
          <a:xfrm>
            <a:off x="7290704" y="2306189"/>
            <a:ext cx="255721" cy="287097"/>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1" name="Rectangle 10">
            <a:extLst>
              <a:ext uri="{FF2B5EF4-FFF2-40B4-BE49-F238E27FC236}">
                <a16:creationId xmlns:a16="http://schemas.microsoft.com/office/drawing/2014/main" id="{E3D312C2-C9BB-9D49-B309-067C11AABB8F}"/>
              </a:ext>
            </a:extLst>
          </p:cNvPr>
          <p:cNvSpPr/>
          <p:nvPr/>
        </p:nvSpPr>
        <p:spPr>
          <a:xfrm>
            <a:off x="2206628" y="1196139"/>
            <a:ext cx="3964819" cy="247813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61D2E650-1E17-4D4D-8E68-48E9E19B33F5}"/>
              </a:ext>
            </a:extLst>
          </p:cNvPr>
          <p:cNvSpPr/>
          <p:nvPr/>
        </p:nvSpPr>
        <p:spPr>
          <a:xfrm>
            <a:off x="6171447" y="791228"/>
            <a:ext cx="4220848" cy="236917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D25EF9B6-34BA-8A41-9832-9E56A3AFB2AF}"/>
              </a:ext>
            </a:extLst>
          </p:cNvPr>
          <p:cNvSpPr/>
          <p:nvPr/>
        </p:nvSpPr>
        <p:spPr>
          <a:xfrm>
            <a:off x="2438401" y="1402085"/>
            <a:ext cx="6962727" cy="45669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383C8601-0E99-7F43-A397-65977F37FFCF}"/>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Umpire Triangle</a:t>
            </a:r>
          </a:p>
        </p:txBody>
      </p:sp>
    </p:spTree>
    <p:custDataLst>
      <p:tags r:id="rId1"/>
    </p:custDataLst>
    <p:extLst>
      <p:ext uri="{BB962C8B-B14F-4D97-AF65-F5344CB8AC3E}">
        <p14:creationId xmlns:p14="http://schemas.microsoft.com/office/powerpoint/2010/main" val="26378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ppt_x"/>
                                          </p:val>
                                        </p:tav>
                                        <p:tav tm="100000">
                                          <p:val>
                                            <p:strVal val="#ppt_x"/>
                                          </p:val>
                                        </p:tav>
                                      </p:tavLst>
                                    </p:anim>
                                    <p:anim calcmode="lin" valueType="num">
                                      <p:cBhvr additive="base">
                                        <p:cTn id="1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and white drawing of a circular object&#10;&#10;Description automatically generated">
            <a:extLst>
              <a:ext uri="{FF2B5EF4-FFF2-40B4-BE49-F238E27FC236}">
                <a16:creationId xmlns:a16="http://schemas.microsoft.com/office/drawing/2014/main" id="{280E1857-9A87-B841-8F5F-5329BADA8D40}"/>
              </a:ext>
            </a:extLst>
          </p:cNvPr>
          <p:cNvPicPr>
            <a:picLocks noChangeAspect="1"/>
          </p:cNvPicPr>
          <p:nvPr/>
        </p:nvPicPr>
        <p:blipFill>
          <a:blip r:embed="rId4"/>
          <a:stretch>
            <a:fillRect/>
          </a:stretch>
        </p:blipFill>
        <p:spPr>
          <a:xfrm>
            <a:off x="1747996" y="878711"/>
            <a:ext cx="8608684" cy="5664200"/>
          </a:xfrm>
          <a:prstGeom prst="rect">
            <a:avLst/>
          </a:prstGeom>
        </p:spPr>
      </p:pic>
      <p:sp>
        <p:nvSpPr>
          <p:cNvPr id="5" name="TextBox 4">
            <a:extLst>
              <a:ext uri="{FF2B5EF4-FFF2-40B4-BE49-F238E27FC236}">
                <a16:creationId xmlns:a16="http://schemas.microsoft.com/office/drawing/2014/main" id="{675239A2-E301-BE49-B4ED-B9216A3C3DDF}"/>
              </a:ext>
            </a:extLst>
          </p:cNvPr>
          <p:cNvSpPr txBox="1"/>
          <p:nvPr/>
        </p:nvSpPr>
        <p:spPr>
          <a:xfrm>
            <a:off x="7013380" y="4738654"/>
            <a:ext cx="1059714" cy="584775"/>
          </a:xfrm>
          <a:prstGeom prst="rect">
            <a:avLst/>
          </a:prstGeom>
          <a:noFill/>
        </p:spPr>
        <p:txBody>
          <a:bodyPr wrap="none" rtlCol="0">
            <a:spAutoFit/>
          </a:bodyPr>
          <a:lstStyle/>
          <a:p>
            <a:r>
              <a:rPr lang="en-US" sz="3200" b="1" dirty="0">
                <a:solidFill>
                  <a:srgbClr val="0070C0"/>
                </a:solidFill>
              </a:rPr>
              <a:t>LEAD</a:t>
            </a:r>
          </a:p>
        </p:txBody>
      </p:sp>
      <p:sp>
        <p:nvSpPr>
          <p:cNvPr id="6" name="TextBox 5">
            <a:extLst>
              <a:ext uri="{FF2B5EF4-FFF2-40B4-BE49-F238E27FC236}">
                <a16:creationId xmlns:a16="http://schemas.microsoft.com/office/drawing/2014/main" id="{0B9B0453-56D9-7C4D-9AA1-BECAC519ED65}"/>
              </a:ext>
            </a:extLst>
          </p:cNvPr>
          <p:cNvSpPr txBox="1"/>
          <p:nvPr/>
        </p:nvSpPr>
        <p:spPr>
          <a:xfrm>
            <a:off x="3933485" y="1544106"/>
            <a:ext cx="428322" cy="646331"/>
          </a:xfrm>
          <a:prstGeom prst="rect">
            <a:avLst/>
          </a:prstGeom>
          <a:noFill/>
        </p:spPr>
        <p:txBody>
          <a:bodyPr wrap="none" rtlCol="0">
            <a:spAutoFit/>
          </a:bodyPr>
          <a:lstStyle/>
          <a:p>
            <a:r>
              <a:rPr lang="en-US" sz="3600" b="1" dirty="0">
                <a:solidFill>
                  <a:srgbClr val="00B050"/>
                </a:solidFill>
              </a:rPr>
              <a:t>C</a:t>
            </a:r>
          </a:p>
        </p:txBody>
      </p:sp>
      <p:sp>
        <p:nvSpPr>
          <p:cNvPr id="7" name="TextBox 6">
            <a:extLst>
              <a:ext uri="{FF2B5EF4-FFF2-40B4-BE49-F238E27FC236}">
                <a16:creationId xmlns:a16="http://schemas.microsoft.com/office/drawing/2014/main" id="{52A34FF6-0E45-C24C-A797-8DF9BBBD7B1A}"/>
              </a:ext>
            </a:extLst>
          </p:cNvPr>
          <p:cNvSpPr txBox="1"/>
          <p:nvPr/>
        </p:nvSpPr>
        <p:spPr>
          <a:xfrm>
            <a:off x="7543237" y="902192"/>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8" name="Flowchart: Connector 8">
            <a:extLst>
              <a:ext uri="{FF2B5EF4-FFF2-40B4-BE49-F238E27FC236}">
                <a16:creationId xmlns:a16="http://schemas.microsoft.com/office/drawing/2014/main" id="{29FB465C-31A6-724D-9F00-990C9307736D}"/>
              </a:ext>
            </a:extLst>
          </p:cNvPr>
          <p:cNvSpPr/>
          <p:nvPr/>
        </p:nvSpPr>
        <p:spPr>
          <a:xfrm>
            <a:off x="7089899" y="3442562"/>
            <a:ext cx="274843" cy="29268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9" name="TextBox 8">
            <a:extLst>
              <a:ext uri="{FF2B5EF4-FFF2-40B4-BE49-F238E27FC236}">
                <a16:creationId xmlns:a16="http://schemas.microsoft.com/office/drawing/2014/main" id="{A6F8D2DD-04BC-D742-98F0-CF21689EB1A5}"/>
              </a:ext>
            </a:extLst>
          </p:cNvPr>
          <p:cNvSpPr txBox="1"/>
          <p:nvPr/>
        </p:nvSpPr>
        <p:spPr>
          <a:xfrm>
            <a:off x="8942735" y="602524"/>
            <a:ext cx="2827890" cy="2061718"/>
          </a:xfrm>
          <a:prstGeom prst="rect">
            <a:avLst/>
          </a:prstGeom>
          <a:solidFill>
            <a:schemeClr val="bg1"/>
          </a:solidFill>
        </p:spPr>
        <p:txBody>
          <a:bodyPr wrap="none" rtlCol="0">
            <a:spAutoFit/>
          </a:bodyPr>
          <a:lstStyle/>
          <a:p>
            <a:r>
              <a:rPr lang="en-US" sz="2133" b="1" u="sng" dirty="0">
                <a:solidFill>
                  <a:srgbClr val="C00000"/>
                </a:solidFill>
              </a:rPr>
              <a:t>Shooting Space</a:t>
            </a:r>
          </a:p>
          <a:p>
            <a:r>
              <a:rPr lang="en-US" sz="2133" dirty="0">
                <a:solidFill>
                  <a:srgbClr val="C00000"/>
                </a:solidFill>
              </a:rPr>
              <a:t>DFT/DP/Fouls after shot</a:t>
            </a:r>
          </a:p>
          <a:p>
            <a:r>
              <a:rPr lang="en-US" sz="2133" dirty="0">
                <a:solidFill>
                  <a:srgbClr val="C00000"/>
                </a:solidFill>
              </a:rPr>
              <a:t>Hold/Detain</a:t>
            </a:r>
          </a:p>
          <a:p>
            <a:r>
              <a:rPr lang="en-US" sz="2133" dirty="0">
                <a:solidFill>
                  <a:srgbClr val="C00000"/>
                </a:solidFill>
              </a:rPr>
              <a:t>Illegal Picks</a:t>
            </a:r>
          </a:p>
          <a:p>
            <a:r>
              <a:rPr lang="en-US" sz="2133" dirty="0">
                <a:solidFill>
                  <a:srgbClr val="C00000"/>
                </a:solidFill>
              </a:rPr>
              <a:t>Three Seconds</a:t>
            </a:r>
          </a:p>
          <a:p>
            <a:r>
              <a:rPr lang="en-US" sz="2133" dirty="0">
                <a:solidFill>
                  <a:srgbClr val="C00000"/>
                </a:solidFill>
              </a:rPr>
              <a:t>Restraining Line</a:t>
            </a:r>
          </a:p>
        </p:txBody>
      </p:sp>
      <p:sp>
        <p:nvSpPr>
          <p:cNvPr id="10" name="TextBox 9">
            <a:extLst>
              <a:ext uri="{FF2B5EF4-FFF2-40B4-BE49-F238E27FC236}">
                <a16:creationId xmlns:a16="http://schemas.microsoft.com/office/drawing/2014/main" id="{938FE5C2-5C93-AF4F-B69E-530F357CAA56}"/>
              </a:ext>
            </a:extLst>
          </p:cNvPr>
          <p:cNvSpPr txBox="1"/>
          <p:nvPr/>
        </p:nvSpPr>
        <p:spPr>
          <a:xfrm>
            <a:off x="421376" y="902192"/>
            <a:ext cx="3203628" cy="1733488"/>
          </a:xfrm>
          <a:prstGeom prst="rect">
            <a:avLst/>
          </a:prstGeom>
          <a:solidFill>
            <a:schemeClr val="bg1"/>
          </a:solidFill>
        </p:spPr>
        <p:txBody>
          <a:bodyPr wrap="square" rtlCol="0">
            <a:spAutoFit/>
          </a:bodyPr>
          <a:lstStyle/>
          <a:p>
            <a:pPr algn="r"/>
            <a:r>
              <a:rPr lang="en-US" sz="2133" dirty="0">
                <a:solidFill>
                  <a:srgbClr val="00B050"/>
                </a:solidFill>
              </a:rPr>
              <a:t>Hold/Detain</a:t>
            </a:r>
          </a:p>
          <a:p>
            <a:pPr algn="r"/>
            <a:r>
              <a:rPr lang="en-US" sz="2133" dirty="0">
                <a:solidFill>
                  <a:srgbClr val="00B050"/>
                </a:solidFill>
              </a:rPr>
              <a:t>Illegal Picks</a:t>
            </a:r>
          </a:p>
          <a:p>
            <a:pPr algn="r"/>
            <a:r>
              <a:rPr lang="en-US" sz="2133" dirty="0">
                <a:solidFill>
                  <a:srgbClr val="00B050"/>
                </a:solidFill>
              </a:rPr>
              <a:t>Three seconds</a:t>
            </a:r>
          </a:p>
          <a:p>
            <a:pPr algn="r"/>
            <a:r>
              <a:rPr lang="en-US" sz="2133" dirty="0">
                <a:solidFill>
                  <a:srgbClr val="00B050"/>
                </a:solidFill>
              </a:rPr>
              <a:t>DFT/DP/fouls after shot</a:t>
            </a:r>
          </a:p>
          <a:p>
            <a:pPr algn="r"/>
            <a:r>
              <a:rPr lang="en-US" sz="2133" dirty="0">
                <a:solidFill>
                  <a:srgbClr val="00B050"/>
                </a:solidFill>
              </a:rPr>
              <a:t>Restraining Line</a:t>
            </a:r>
          </a:p>
        </p:txBody>
      </p:sp>
      <p:sp>
        <p:nvSpPr>
          <p:cNvPr id="11" name="TextBox 10">
            <a:extLst>
              <a:ext uri="{FF2B5EF4-FFF2-40B4-BE49-F238E27FC236}">
                <a16:creationId xmlns:a16="http://schemas.microsoft.com/office/drawing/2014/main" id="{319206C2-DA21-5C4B-9643-42DD111FFC8D}"/>
              </a:ext>
            </a:extLst>
          </p:cNvPr>
          <p:cNvSpPr txBox="1"/>
          <p:nvPr/>
        </p:nvSpPr>
        <p:spPr>
          <a:xfrm>
            <a:off x="8345336" y="4837277"/>
            <a:ext cx="2492447" cy="1446358"/>
          </a:xfrm>
          <a:prstGeom prst="rect">
            <a:avLst/>
          </a:prstGeom>
          <a:solidFill>
            <a:schemeClr val="bg1"/>
          </a:solidFill>
        </p:spPr>
        <p:txBody>
          <a:bodyPr wrap="square" rtlCol="0">
            <a:spAutoFit/>
          </a:bodyPr>
          <a:lstStyle/>
          <a:p>
            <a:r>
              <a:rPr lang="en-US" sz="2133" b="1" u="sng" dirty="0">
                <a:solidFill>
                  <a:srgbClr val="0070C0"/>
                </a:solidFill>
              </a:rPr>
              <a:t>On-ball fouls</a:t>
            </a:r>
          </a:p>
          <a:p>
            <a:r>
              <a:rPr lang="en-US" sz="2133" dirty="0">
                <a:solidFill>
                  <a:srgbClr val="0070C0"/>
                </a:solidFill>
              </a:rPr>
              <a:t>Goal Circle</a:t>
            </a:r>
          </a:p>
          <a:p>
            <a:r>
              <a:rPr lang="en-US" sz="2133" dirty="0">
                <a:solidFill>
                  <a:srgbClr val="0070C0"/>
                </a:solidFill>
              </a:rPr>
              <a:t>Fouls After the shot</a:t>
            </a:r>
          </a:p>
          <a:p>
            <a:endParaRPr lang="en-US" sz="2400" dirty="0">
              <a:solidFill>
                <a:prstClr val="black"/>
              </a:solidFill>
            </a:endParaRPr>
          </a:p>
        </p:txBody>
      </p:sp>
      <p:sp>
        <p:nvSpPr>
          <p:cNvPr id="13" name="Rectangle 12">
            <a:extLst>
              <a:ext uri="{FF2B5EF4-FFF2-40B4-BE49-F238E27FC236}">
                <a16:creationId xmlns:a16="http://schemas.microsoft.com/office/drawing/2014/main" id="{E14C8F2F-C89F-DF4C-A2A3-238EC4DC14C4}"/>
              </a:ext>
            </a:extLst>
          </p:cNvPr>
          <p:cNvSpPr/>
          <p:nvPr/>
        </p:nvSpPr>
        <p:spPr>
          <a:xfrm>
            <a:off x="1266893" y="2417144"/>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1D913F2A-F884-5149-9436-D918983267E4}"/>
              </a:ext>
            </a:extLst>
          </p:cNvPr>
          <p:cNvSpPr txBox="1"/>
          <p:nvPr/>
        </p:nvSpPr>
        <p:spPr>
          <a:xfrm>
            <a:off x="214887" y="226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Responsibilities</a:t>
            </a:r>
          </a:p>
        </p:txBody>
      </p:sp>
    </p:spTree>
    <p:custDataLst>
      <p:tags r:id="rId1"/>
    </p:custDataLst>
    <p:extLst>
      <p:ext uri="{BB962C8B-B14F-4D97-AF65-F5344CB8AC3E}">
        <p14:creationId xmlns:p14="http://schemas.microsoft.com/office/powerpoint/2010/main" val="392174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additive="base">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 calcmode="lin" valueType="num">
                                      <p:cBhvr additive="base">
                                        <p:cTn id="3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additive="base">
                                        <p:cTn id="3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 calcmode="lin" valueType="num">
                                      <p:cBhvr additive="base">
                                        <p:cTn id="5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 calcmode="lin" valueType="num">
                                      <p:cBhvr additive="base">
                                        <p:cTn id="5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 calcmode="lin" valueType="num">
                                      <p:cBhvr additive="base">
                                        <p:cTn id="6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
                                            <p:txEl>
                                              <p:pRg st="4" end="4"/>
                                            </p:txEl>
                                          </p:spTgt>
                                        </p:tgtEl>
                                        <p:attrNameLst>
                                          <p:attrName>style.visibility</p:attrName>
                                        </p:attrNameLst>
                                      </p:cBhvr>
                                      <p:to>
                                        <p:strVal val="visible"/>
                                      </p:to>
                                    </p:set>
                                    <p:anim calcmode="lin" valueType="num">
                                      <p:cBhvr additive="base">
                                        <p:cTn id="6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xEl>
                                              <p:pRg st="5" end="5"/>
                                            </p:txEl>
                                          </p:spTgt>
                                        </p:tgtEl>
                                        <p:attrNameLst>
                                          <p:attrName>style.visibility</p:attrName>
                                        </p:attrNameLst>
                                      </p:cBhvr>
                                      <p:to>
                                        <p:strVal val="visible"/>
                                      </p:to>
                                    </p:set>
                                    <p:anim calcmode="lin" valueType="num">
                                      <p:cBhvr additive="base">
                                        <p:cTn id="6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79166" y="-212688"/>
            <a:ext cx="4965003" cy="8149626"/>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3</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529389" y="307884"/>
            <a:ext cx="5335666" cy="938719"/>
          </a:xfrm>
          <a:prstGeom prst="rect">
            <a:avLst/>
          </a:prstGeom>
          <a:noFill/>
        </p:spPr>
        <p:txBody>
          <a:bodyPr wrap="square" rtlCol="0">
            <a:spAutoFit/>
          </a:bodyPr>
          <a:lstStyle/>
          <a:p>
            <a:pPr algn="ctr"/>
            <a:r>
              <a:rPr lang="en-US" sz="5500" b="1" spc="300" dirty="0">
                <a:solidFill>
                  <a:srgbClr val="00205B"/>
                </a:solidFill>
                <a:latin typeface="Alt Gothic Comp ATF" panose="020B0608040502040204" pitchFamily="34" charset="77"/>
              </a:rPr>
              <a:t>2-Person vs 3-Person</a:t>
            </a:r>
          </a:p>
        </p:txBody>
      </p:sp>
      <p:sp>
        <p:nvSpPr>
          <p:cNvPr id="7" name="Rectangle 6"/>
          <p:cNvSpPr/>
          <p:nvPr/>
        </p:nvSpPr>
        <p:spPr>
          <a:xfrm>
            <a:off x="6346346" y="4415986"/>
            <a:ext cx="1209715" cy="392415"/>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100" b="1" dirty="0">
                <a:ln w="50800"/>
              </a:rPr>
              <a:t>Trail</a:t>
            </a:r>
          </a:p>
        </p:txBody>
      </p:sp>
      <p:sp>
        <p:nvSpPr>
          <p:cNvPr id="8" name="Rectangle 7"/>
          <p:cNvSpPr/>
          <p:nvPr/>
        </p:nvSpPr>
        <p:spPr>
          <a:xfrm>
            <a:off x="7852147" y="2510138"/>
            <a:ext cx="1414944" cy="392415"/>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100" b="1" dirty="0">
                <a:ln w="50800"/>
                <a:latin typeface="+mj-lt"/>
              </a:rPr>
              <a:t>Lead</a:t>
            </a:r>
          </a:p>
        </p:txBody>
      </p:sp>
      <p:sp>
        <p:nvSpPr>
          <p:cNvPr id="9" name="TextBox 8"/>
          <p:cNvSpPr txBox="1"/>
          <p:nvPr/>
        </p:nvSpPr>
        <p:spPr>
          <a:xfrm>
            <a:off x="7856941" y="4366151"/>
            <a:ext cx="755864" cy="715581"/>
          </a:xfrm>
          <a:prstGeom prst="rect">
            <a:avLst/>
          </a:prstGeom>
          <a:noFill/>
        </p:spPr>
        <p:txBody>
          <a:bodyPr wrap="square" rtlCol="0">
            <a:spAutoFit/>
          </a:bodyPr>
          <a:lstStyle/>
          <a:p>
            <a:r>
              <a:rPr lang="en-US" sz="4050" b="1" dirty="0">
                <a:solidFill>
                  <a:srgbClr val="00B050"/>
                </a:solidFill>
              </a:rPr>
              <a:t>C</a:t>
            </a:r>
          </a:p>
        </p:txBody>
      </p:sp>
      <p:sp>
        <p:nvSpPr>
          <p:cNvPr id="11" name="TextBox 10"/>
          <p:cNvSpPr txBox="1"/>
          <p:nvPr/>
        </p:nvSpPr>
        <p:spPr>
          <a:xfrm>
            <a:off x="7327228" y="2955084"/>
            <a:ext cx="755864" cy="715581"/>
          </a:xfrm>
          <a:prstGeom prst="rect">
            <a:avLst/>
          </a:prstGeom>
          <a:noFill/>
        </p:spPr>
        <p:txBody>
          <a:bodyPr wrap="square" rtlCol="0">
            <a:spAutoFit/>
          </a:bodyPr>
          <a:lstStyle/>
          <a:p>
            <a:r>
              <a:rPr lang="en-US" sz="4050" b="1" dirty="0">
                <a:solidFill>
                  <a:srgbClr val="00B0F0"/>
                </a:solidFill>
              </a:rPr>
              <a:t>A</a:t>
            </a:r>
          </a:p>
        </p:txBody>
      </p:sp>
      <p:sp>
        <p:nvSpPr>
          <p:cNvPr id="12" name="TextBox 11"/>
          <p:cNvSpPr txBox="1"/>
          <p:nvPr/>
        </p:nvSpPr>
        <p:spPr>
          <a:xfrm>
            <a:off x="8314036" y="2490955"/>
            <a:ext cx="491165" cy="715581"/>
          </a:xfrm>
          <a:prstGeom prst="rect">
            <a:avLst/>
          </a:prstGeom>
          <a:noFill/>
        </p:spPr>
        <p:txBody>
          <a:bodyPr wrap="square" rtlCol="0">
            <a:spAutoFit/>
          </a:bodyPr>
          <a:lstStyle/>
          <a:p>
            <a:r>
              <a:rPr lang="en-US" sz="4050" b="1" dirty="0">
                <a:solidFill>
                  <a:srgbClr val="C8102E"/>
                </a:solidFill>
              </a:rPr>
              <a:t>B</a:t>
            </a:r>
          </a:p>
        </p:txBody>
      </p:sp>
    </p:spTree>
    <p:extLst>
      <p:ext uri="{BB962C8B-B14F-4D97-AF65-F5344CB8AC3E}">
        <p14:creationId xmlns:p14="http://schemas.microsoft.com/office/powerpoint/2010/main" val="21220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par>
                                <p:cTn id="16" presetID="1" presetClass="entr" presetSubtype="0" fill="hold" nodeType="withEffect">
                                  <p:stCondLst>
                                    <p:cond delay="200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black and white drawing of a circular object&#10;&#10;Description automatically generated">
            <a:extLst>
              <a:ext uri="{FF2B5EF4-FFF2-40B4-BE49-F238E27FC236}">
                <a16:creationId xmlns:a16="http://schemas.microsoft.com/office/drawing/2014/main" id="{78AE583E-2293-0C42-801C-7F49C66F3033}"/>
              </a:ext>
            </a:extLst>
          </p:cNvPr>
          <p:cNvPicPr>
            <a:picLocks noChangeAspect="1"/>
          </p:cNvPicPr>
          <p:nvPr/>
        </p:nvPicPr>
        <p:blipFill>
          <a:blip r:embed="rId4"/>
          <a:stretch>
            <a:fillRect/>
          </a:stretch>
        </p:blipFill>
        <p:spPr>
          <a:xfrm>
            <a:off x="1892714" y="1085575"/>
            <a:ext cx="8033415" cy="5285694"/>
          </a:xfrm>
          <a:prstGeom prst="rect">
            <a:avLst/>
          </a:prstGeom>
        </p:spPr>
      </p:pic>
      <p:sp>
        <p:nvSpPr>
          <p:cNvPr id="8" name="Flowchart: Connector 8">
            <a:extLst>
              <a:ext uri="{FF2B5EF4-FFF2-40B4-BE49-F238E27FC236}">
                <a16:creationId xmlns:a16="http://schemas.microsoft.com/office/drawing/2014/main" id="{29FB465C-31A6-724D-9F00-990C9307736D}"/>
              </a:ext>
            </a:extLst>
          </p:cNvPr>
          <p:cNvSpPr/>
          <p:nvPr/>
        </p:nvSpPr>
        <p:spPr>
          <a:xfrm>
            <a:off x="4657318" y="3466517"/>
            <a:ext cx="218000" cy="292684"/>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3837627" y="1749293"/>
            <a:ext cx="415498" cy="615553"/>
          </a:xfrm>
          <a:prstGeom prst="rect">
            <a:avLst/>
          </a:prstGeom>
          <a:noFill/>
        </p:spPr>
        <p:txBody>
          <a:bodyPr wrap="none" rtlCol="0">
            <a:spAutoFit/>
          </a:bodyPr>
          <a:lstStyle/>
          <a:p>
            <a:r>
              <a:rPr lang="en-US" sz="3400" b="1" dirty="0">
                <a:solidFill>
                  <a:srgbClr val="00B050"/>
                </a:solidFill>
              </a:rPr>
              <a:t>C</a:t>
            </a:r>
          </a:p>
        </p:txBody>
      </p:sp>
      <p:sp>
        <p:nvSpPr>
          <p:cNvPr id="17" name="TextBox 16">
            <a:extLst>
              <a:ext uri="{FF2B5EF4-FFF2-40B4-BE49-F238E27FC236}">
                <a16:creationId xmlns:a16="http://schemas.microsoft.com/office/drawing/2014/main" id="{BE95EDFE-3FA5-2A4A-A63A-7BE11505A408}"/>
              </a:ext>
            </a:extLst>
          </p:cNvPr>
          <p:cNvSpPr txBox="1"/>
          <p:nvPr/>
        </p:nvSpPr>
        <p:spPr>
          <a:xfrm>
            <a:off x="508001" y="1380501"/>
            <a:ext cx="2820908" cy="2718180"/>
          </a:xfrm>
          <a:prstGeom prst="rect">
            <a:avLst/>
          </a:prstGeom>
          <a:solidFill>
            <a:schemeClr val="bg1"/>
          </a:solidFill>
        </p:spPr>
        <p:txBody>
          <a:bodyPr wrap="square" rtlCol="0">
            <a:spAutoFit/>
          </a:bodyPr>
          <a:lstStyle/>
          <a:p>
            <a:pPr algn="r"/>
            <a:r>
              <a:rPr lang="en-US" sz="2133" b="1" u="sng" dirty="0">
                <a:solidFill>
                  <a:srgbClr val="00B050"/>
                </a:solidFill>
              </a:rPr>
              <a:t>On-ball fouls</a:t>
            </a:r>
          </a:p>
          <a:p>
            <a:pPr algn="r"/>
            <a:r>
              <a:rPr lang="en-US" sz="2133" b="1" u="sng" dirty="0">
                <a:solidFill>
                  <a:srgbClr val="00B050"/>
                </a:solidFill>
              </a:rPr>
              <a:t>Shooting Space</a:t>
            </a:r>
          </a:p>
          <a:p>
            <a:pPr algn="r"/>
            <a:r>
              <a:rPr lang="en-US" sz="2133" dirty="0">
                <a:solidFill>
                  <a:srgbClr val="00B050"/>
                </a:solidFill>
              </a:rPr>
              <a:t>DFT/DP/Fouls after shot</a:t>
            </a:r>
          </a:p>
          <a:p>
            <a:pPr algn="r"/>
            <a:r>
              <a:rPr lang="en-US" sz="2133" dirty="0">
                <a:solidFill>
                  <a:srgbClr val="00B050"/>
                </a:solidFill>
              </a:rPr>
              <a:t>Hold/Detain</a:t>
            </a:r>
          </a:p>
          <a:p>
            <a:pPr algn="r"/>
            <a:r>
              <a:rPr lang="en-US" sz="2133" dirty="0">
                <a:solidFill>
                  <a:srgbClr val="00B050"/>
                </a:solidFill>
              </a:rPr>
              <a:t>Illegal Picks</a:t>
            </a:r>
          </a:p>
          <a:p>
            <a:pPr algn="r"/>
            <a:r>
              <a:rPr lang="en-US" sz="2133" dirty="0">
                <a:solidFill>
                  <a:srgbClr val="00B050"/>
                </a:solidFill>
              </a:rPr>
              <a:t>3 Seconds</a:t>
            </a:r>
          </a:p>
          <a:p>
            <a:pPr algn="r"/>
            <a:r>
              <a:rPr lang="en-US" sz="2133" dirty="0">
                <a:solidFill>
                  <a:srgbClr val="00B050"/>
                </a:solidFill>
              </a:rPr>
              <a:t>Goal Circle</a:t>
            </a:r>
          </a:p>
          <a:p>
            <a:pPr algn="r"/>
            <a:r>
              <a:rPr lang="en-US" sz="2133" dirty="0">
                <a:solidFill>
                  <a:srgbClr val="00B050"/>
                </a:solidFill>
              </a:rPr>
              <a:t>Restraining Line</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302306" y="3547900"/>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7626018" y="191676"/>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2" name="TextBox 21">
            <a:extLst>
              <a:ext uri="{FF2B5EF4-FFF2-40B4-BE49-F238E27FC236}">
                <a16:creationId xmlns:a16="http://schemas.microsoft.com/office/drawing/2014/main" id="{D49A8BF8-57F5-834F-AC60-CF888419B24A}"/>
              </a:ext>
            </a:extLst>
          </p:cNvPr>
          <p:cNvSpPr txBox="1"/>
          <p:nvPr/>
        </p:nvSpPr>
        <p:spPr>
          <a:xfrm>
            <a:off x="8775692" y="676351"/>
            <a:ext cx="3172006" cy="1938992"/>
          </a:xfrm>
          <a:prstGeom prst="rect">
            <a:avLst/>
          </a:prstGeom>
          <a:solidFill>
            <a:schemeClr val="bg1"/>
          </a:solidFill>
        </p:spPr>
        <p:txBody>
          <a:bodyPr wrap="square" rtlCol="0">
            <a:spAutoFit/>
          </a:bodyPr>
          <a:lstStyle/>
          <a:p>
            <a:r>
              <a:rPr lang="en-US" sz="2400" dirty="0">
                <a:solidFill>
                  <a:srgbClr val="C00000"/>
                </a:solidFill>
              </a:rPr>
              <a:t>Hold/Detain</a:t>
            </a:r>
          </a:p>
          <a:p>
            <a:r>
              <a:rPr lang="en-US" sz="2400" dirty="0">
                <a:solidFill>
                  <a:srgbClr val="C00000"/>
                </a:solidFill>
              </a:rPr>
              <a:t>Illegal Picks</a:t>
            </a:r>
          </a:p>
          <a:p>
            <a:r>
              <a:rPr lang="en-US" sz="2400" dirty="0">
                <a:solidFill>
                  <a:srgbClr val="C00000"/>
                </a:solidFill>
              </a:rPr>
              <a:t>3 seconds</a:t>
            </a:r>
          </a:p>
          <a:p>
            <a:r>
              <a:rPr lang="en-US" sz="2400" dirty="0">
                <a:solidFill>
                  <a:srgbClr val="C00000"/>
                </a:solidFill>
              </a:rPr>
              <a:t>DFT/DP/Fouls after shot</a:t>
            </a:r>
          </a:p>
          <a:p>
            <a:r>
              <a:rPr lang="en-US" sz="2400" dirty="0">
                <a:solidFill>
                  <a:srgbClr val="C00000"/>
                </a:solidFill>
              </a:rPr>
              <a:t>Restraining Line</a:t>
            </a:r>
          </a:p>
        </p:txBody>
      </p:sp>
      <p:sp>
        <p:nvSpPr>
          <p:cNvPr id="23" name="TextBox 22">
            <a:extLst>
              <a:ext uri="{FF2B5EF4-FFF2-40B4-BE49-F238E27FC236}">
                <a16:creationId xmlns:a16="http://schemas.microsoft.com/office/drawing/2014/main" id="{2940A1B5-344A-2F40-A2FF-52041B518679}"/>
              </a:ext>
            </a:extLst>
          </p:cNvPr>
          <p:cNvSpPr txBox="1"/>
          <p:nvPr/>
        </p:nvSpPr>
        <p:spPr>
          <a:xfrm>
            <a:off x="9018869" y="3853876"/>
            <a:ext cx="2325623" cy="1733488"/>
          </a:xfrm>
          <a:prstGeom prst="rect">
            <a:avLst/>
          </a:prstGeom>
          <a:solidFill>
            <a:schemeClr val="bg1"/>
          </a:solidFill>
        </p:spPr>
        <p:txBody>
          <a:bodyPr wrap="square" rtlCol="0">
            <a:spAutoFit/>
          </a:bodyPr>
          <a:lstStyle/>
          <a:p>
            <a:r>
              <a:rPr lang="en-US" sz="2133" dirty="0">
                <a:solidFill>
                  <a:srgbClr val="0070C0"/>
                </a:solidFill>
              </a:rPr>
              <a:t>Hold/Detain</a:t>
            </a:r>
          </a:p>
          <a:p>
            <a:r>
              <a:rPr lang="en-US" sz="2133" dirty="0">
                <a:solidFill>
                  <a:srgbClr val="0070C0"/>
                </a:solidFill>
              </a:rPr>
              <a:t>3 Seconds</a:t>
            </a:r>
          </a:p>
          <a:p>
            <a:r>
              <a:rPr lang="en-US" sz="2133" dirty="0">
                <a:solidFill>
                  <a:srgbClr val="0070C0"/>
                </a:solidFill>
              </a:rPr>
              <a:t>Illegal Picks</a:t>
            </a:r>
          </a:p>
          <a:p>
            <a:r>
              <a:rPr lang="en-US" sz="2133" dirty="0">
                <a:solidFill>
                  <a:srgbClr val="0070C0"/>
                </a:solidFill>
              </a:rPr>
              <a:t>Goal/Goal Circle</a:t>
            </a:r>
          </a:p>
          <a:p>
            <a:r>
              <a:rPr lang="en-US" sz="2133" b="1" u="sng" dirty="0">
                <a:solidFill>
                  <a:srgbClr val="0070C0"/>
                </a:solidFill>
              </a:rPr>
              <a:t>On-ball fouls</a:t>
            </a:r>
          </a:p>
        </p:txBody>
      </p:sp>
      <p:sp>
        <p:nvSpPr>
          <p:cNvPr id="24" name="Rectangle 23">
            <a:extLst>
              <a:ext uri="{FF2B5EF4-FFF2-40B4-BE49-F238E27FC236}">
                <a16:creationId xmlns:a16="http://schemas.microsoft.com/office/drawing/2014/main" id="{E9E9143C-1570-E44F-9818-C58789F86A6F}"/>
              </a:ext>
            </a:extLst>
          </p:cNvPr>
          <p:cNvSpPr/>
          <p:nvPr/>
        </p:nvSpPr>
        <p:spPr>
          <a:xfrm>
            <a:off x="9055617" y="5474854"/>
            <a:ext cx="2933183" cy="233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4A74518F-C566-2B47-B11E-C887361D44A2}"/>
              </a:ext>
            </a:extLst>
          </p:cNvPr>
          <p:cNvSpPr/>
          <p:nvPr/>
        </p:nvSpPr>
        <p:spPr>
          <a:xfrm>
            <a:off x="8226522" y="1380501"/>
            <a:ext cx="3559079" cy="237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5-Point Star 27">
            <a:extLst>
              <a:ext uri="{FF2B5EF4-FFF2-40B4-BE49-F238E27FC236}">
                <a16:creationId xmlns:a16="http://schemas.microsoft.com/office/drawing/2014/main" id="{AB87208A-E3D2-B240-9446-2974CD837877}"/>
              </a:ext>
            </a:extLst>
          </p:cNvPr>
          <p:cNvSpPr/>
          <p:nvPr/>
        </p:nvSpPr>
        <p:spPr>
          <a:xfrm>
            <a:off x="723460" y="660117"/>
            <a:ext cx="585080" cy="594449"/>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5-Point Star 29">
            <a:extLst>
              <a:ext uri="{FF2B5EF4-FFF2-40B4-BE49-F238E27FC236}">
                <a16:creationId xmlns:a16="http://schemas.microsoft.com/office/drawing/2014/main" id="{29F93D7C-F193-1F45-B49F-B379E5079E73}"/>
              </a:ext>
            </a:extLst>
          </p:cNvPr>
          <p:cNvSpPr/>
          <p:nvPr/>
        </p:nvSpPr>
        <p:spPr>
          <a:xfrm>
            <a:off x="10871200" y="4998864"/>
            <a:ext cx="585080" cy="594449"/>
          </a:xfrm>
          <a:prstGeom prst="star5">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extBox 20">
            <a:extLst>
              <a:ext uri="{FF2B5EF4-FFF2-40B4-BE49-F238E27FC236}">
                <a16:creationId xmlns:a16="http://schemas.microsoft.com/office/drawing/2014/main" id="{71CF4310-BD11-F743-8DF0-AE0957064C4D}"/>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Responsibilities Shift </a:t>
            </a:r>
          </a:p>
        </p:txBody>
      </p:sp>
    </p:spTree>
    <p:custDataLst>
      <p:tags r:id="rId1"/>
    </p:custDataLst>
    <p:extLst>
      <p:ext uri="{BB962C8B-B14F-4D97-AF65-F5344CB8AC3E}">
        <p14:creationId xmlns:p14="http://schemas.microsoft.com/office/powerpoint/2010/main" val="347348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1000"/>
                                        <p:tgtEl>
                                          <p:spTgt spid="17">
                                            <p:txEl>
                                              <p:pRg st="0" end="0"/>
                                            </p:txEl>
                                          </p:spTgt>
                                        </p:tgtEl>
                                      </p:cBhvr>
                                    </p:animEffect>
                                    <p:anim calcmode="lin" valueType="num">
                                      <p:cBhvr>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fade">
                                      <p:cBhvr>
                                        <p:cTn id="18" dur="1000"/>
                                        <p:tgtEl>
                                          <p:spTgt spid="17">
                                            <p:txEl>
                                              <p:pRg st="1" end="1"/>
                                            </p:txEl>
                                          </p:spTgt>
                                        </p:tgtEl>
                                      </p:cBhvr>
                                    </p:animEffect>
                                    <p:anim calcmode="lin" valueType="num">
                                      <p:cBhvr>
                                        <p:cTn id="19"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fade">
                                      <p:cBhvr>
                                        <p:cTn id="23" dur="1000"/>
                                        <p:tgtEl>
                                          <p:spTgt spid="17">
                                            <p:txEl>
                                              <p:pRg st="2" end="2"/>
                                            </p:txEl>
                                          </p:spTgt>
                                        </p:tgtEl>
                                      </p:cBhvr>
                                    </p:animEffect>
                                    <p:anim calcmode="lin" valueType="num">
                                      <p:cBhvr>
                                        <p:cTn id="2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Effect transition="in" filter="fade">
                                      <p:cBhvr>
                                        <p:cTn id="33" dur="1000"/>
                                        <p:tgtEl>
                                          <p:spTgt spid="17">
                                            <p:txEl>
                                              <p:pRg st="4" end="4"/>
                                            </p:txEl>
                                          </p:spTgt>
                                        </p:tgtEl>
                                      </p:cBhvr>
                                    </p:animEffect>
                                    <p:anim calcmode="lin" valueType="num">
                                      <p:cBhvr>
                                        <p:cTn id="34"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7">
                                            <p:txEl>
                                              <p:pRg st="5" end="5"/>
                                            </p:txEl>
                                          </p:spTgt>
                                        </p:tgtEl>
                                        <p:attrNameLst>
                                          <p:attrName>style.visibility</p:attrName>
                                        </p:attrNameLst>
                                      </p:cBhvr>
                                      <p:to>
                                        <p:strVal val="visible"/>
                                      </p:to>
                                    </p:set>
                                    <p:animEffect transition="in" filter="fade">
                                      <p:cBhvr>
                                        <p:cTn id="38" dur="1000"/>
                                        <p:tgtEl>
                                          <p:spTgt spid="17">
                                            <p:txEl>
                                              <p:pRg st="5" end="5"/>
                                            </p:txEl>
                                          </p:spTgt>
                                        </p:tgtEl>
                                      </p:cBhvr>
                                    </p:animEffect>
                                    <p:anim calcmode="lin" valueType="num">
                                      <p:cBhvr>
                                        <p:cTn id="39"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xEl>
                                              <p:pRg st="6" end="6"/>
                                            </p:txEl>
                                          </p:spTgt>
                                        </p:tgtEl>
                                        <p:attrNameLst>
                                          <p:attrName>style.visibility</p:attrName>
                                        </p:attrNameLst>
                                      </p:cBhvr>
                                      <p:to>
                                        <p:strVal val="visible"/>
                                      </p:to>
                                    </p:set>
                                    <p:animEffect transition="in" filter="fade">
                                      <p:cBhvr>
                                        <p:cTn id="43" dur="1000"/>
                                        <p:tgtEl>
                                          <p:spTgt spid="17">
                                            <p:txEl>
                                              <p:pRg st="6" end="6"/>
                                            </p:txEl>
                                          </p:spTgt>
                                        </p:tgtEl>
                                      </p:cBhvr>
                                    </p:animEffect>
                                    <p:anim calcmode="lin" valueType="num">
                                      <p:cBhvr>
                                        <p:cTn id="44"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xEl>
                                              <p:pRg st="7" end="7"/>
                                            </p:txEl>
                                          </p:spTgt>
                                        </p:tgtEl>
                                        <p:attrNameLst>
                                          <p:attrName>style.visibility</p:attrName>
                                        </p:attrNameLst>
                                      </p:cBhvr>
                                      <p:to>
                                        <p:strVal val="visible"/>
                                      </p:to>
                                    </p:set>
                                    <p:animEffect transition="in" filter="fade">
                                      <p:cBhvr>
                                        <p:cTn id="48" dur="1000"/>
                                        <p:tgtEl>
                                          <p:spTgt spid="17">
                                            <p:txEl>
                                              <p:pRg st="7" end="7"/>
                                            </p:txEl>
                                          </p:spTgt>
                                        </p:tgtEl>
                                      </p:cBhvr>
                                    </p:animEffect>
                                    <p:anim calcmode="lin" valueType="num">
                                      <p:cBhvr>
                                        <p:cTn id="49"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7">
                                            <p:txEl>
                                              <p:pRg st="7" end="7"/>
                                            </p:txEl>
                                          </p:spTgt>
                                        </p:tgtEl>
                                        <p:attrNameLst>
                                          <p:attrName>ppt_y</p:attrName>
                                        </p:attrNameLst>
                                      </p:cBhvr>
                                      <p:tavLst>
                                        <p:tav tm="0">
                                          <p:val>
                                            <p:strVal val="#ppt_y+.1"/>
                                          </p:val>
                                        </p:tav>
                                        <p:tav tm="100000">
                                          <p:val>
                                            <p:strVal val="#ppt_y"/>
                                          </p:val>
                                        </p:tav>
                                      </p:tavLst>
                                    </p:anim>
                                  </p:childTnLst>
                                </p:cTn>
                              </p:par>
                              <p:par>
                                <p:cTn id="51" presetID="1" presetClass="entr" presetSubtype="0" fill="hold" grpId="0" nodeType="withEffect">
                                  <p:stCondLst>
                                    <p:cond delay="50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fade">
                                      <p:cBhvr>
                                        <p:cTn id="57" dur="1000"/>
                                        <p:tgtEl>
                                          <p:spTgt spid="23">
                                            <p:txEl>
                                              <p:pRg st="0" end="0"/>
                                            </p:txEl>
                                          </p:spTgt>
                                        </p:tgtEl>
                                      </p:cBhvr>
                                    </p:animEffect>
                                    <p:anim calcmode="lin" valueType="num">
                                      <p:cBhvr>
                                        <p:cTn id="5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
                                            <p:txEl>
                                              <p:pRg st="1" end="1"/>
                                            </p:txEl>
                                          </p:spTgt>
                                        </p:tgtEl>
                                        <p:attrNameLst>
                                          <p:attrName>style.visibility</p:attrName>
                                        </p:attrNameLst>
                                      </p:cBhvr>
                                      <p:to>
                                        <p:strVal val="visible"/>
                                      </p:to>
                                    </p:set>
                                    <p:animEffect transition="in" filter="fade">
                                      <p:cBhvr>
                                        <p:cTn id="62" dur="1000"/>
                                        <p:tgtEl>
                                          <p:spTgt spid="23">
                                            <p:txEl>
                                              <p:pRg st="1" end="1"/>
                                            </p:txEl>
                                          </p:spTgt>
                                        </p:tgtEl>
                                      </p:cBhvr>
                                    </p:animEffect>
                                    <p:anim calcmode="lin" valueType="num">
                                      <p:cBhvr>
                                        <p:cTn id="63"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3">
                                            <p:txEl>
                                              <p:pRg st="2" end="2"/>
                                            </p:txEl>
                                          </p:spTgt>
                                        </p:tgtEl>
                                        <p:attrNameLst>
                                          <p:attrName>style.visibility</p:attrName>
                                        </p:attrNameLst>
                                      </p:cBhvr>
                                      <p:to>
                                        <p:strVal val="visible"/>
                                      </p:to>
                                    </p:set>
                                    <p:animEffect transition="in" filter="fade">
                                      <p:cBhvr>
                                        <p:cTn id="67" dur="1000"/>
                                        <p:tgtEl>
                                          <p:spTgt spid="23">
                                            <p:txEl>
                                              <p:pRg st="2" end="2"/>
                                            </p:txEl>
                                          </p:spTgt>
                                        </p:tgtEl>
                                      </p:cBhvr>
                                    </p:animEffect>
                                    <p:anim calcmode="lin" valueType="num">
                                      <p:cBhvr>
                                        <p:cTn id="68"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3">
                                            <p:txEl>
                                              <p:pRg st="3" end="3"/>
                                            </p:txEl>
                                          </p:spTgt>
                                        </p:tgtEl>
                                        <p:attrNameLst>
                                          <p:attrName>style.visibility</p:attrName>
                                        </p:attrNameLst>
                                      </p:cBhvr>
                                      <p:to>
                                        <p:strVal val="visible"/>
                                      </p:to>
                                    </p:set>
                                    <p:animEffect transition="in" filter="fade">
                                      <p:cBhvr>
                                        <p:cTn id="72" dur="1000"/>
                                        <p:tgtEl>
                                          <p:spTgt spid="23">
                                            <p:txEl>
                                              <p:pRg st="3" end="3"/>
                                            </p:txEl>
                                          </p:spTgt>
                                        </p:tgtEl>
                                      </p:cBhvr>
                                    </p:animEffect>
                                    <p:anim calcmode="lin" valueType="num">
                                      <p:cBhvr>
                                        <p:cTn id="73"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23">
                                            <p:txEl>
                                              <p:pRg st="3" end="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3">
                                            <p:txEl>
                                              <p:pRg st="4" end="4"/>
                                            </p:txEl>
                                          </p:spTgt>
                                        </p:tgtEl>
                                        <p:attrNameLst>
                                          <p:attrName>style.visibility</p:attrName>
                                        </p:attrNameLst>
                                      </p:cBhvr>
                                      <p:to>
                                        <p:strVal val="visible"/>
                                      </p:to>
                                    </p:set>
                                    <p:animEffect transition="in" filter="fade">
                                      <p:cBhvr>
                                        <p:cTn id="77" dur="1000"/>
                                        <p:tgtEl>
                                          <p:spTgt spid="23">
                                            <p:txEl>
                                              <p:pRg st="4" end="4"/>
                                            </p:txEl>
                                          </p:spTgt>
                                        </p:tgtEl>
                                      </p:cBhvr>
                                    </p:animEffect>
                                    <p:anim calcmode="lin" valueType="num">
                                      <p:cBhvr>
                                        <p:cTn id="78"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4" end="4"/>
                                            </p:txEl>
                                          </p:spTgt>
                                        </p:tgtEl>
                                        <p:attrNameLst>
                                          <p:attrName>ppt_y</p:attrName>
                                        </p:attrNameLst>
                                      </p:cBhvr>
                                      <p:tavLst>
                                        <p:tav tm="0">
                                          <p:val>
                                            <p:strVal val="#ppt_y+.1"/>
                                          </p:val>
                                        </p:tav>
                                        <p:tav tm="100000">
                                          <p:val>
                                            <p:strVal val="#ppt_y"/>
                                          </p:val>
                                        </p:tav>
                                      </p:tavLst>
                                    </p:anim>
                                  </p:childTnLst>
                                </p:cTn>
                              </p:par>
                              <p:par>
                                <p:cTn id="80" presetID="1" presetClass="entr" presetSubtype="0" fill="hold" grpId="0" nodeType="withEffect">
                                  <p:stCondLst>
                                    <p:cond delay="500"/>
                                  </p:stCondLst>
                                  <p:childTnLst>
                                    <p:set>
                                      <p:cBhvr>
                                        <p:cTn id="81" dur="1" fill="hold">
                                          <p:stCondLst>
                                            <p:cond delay="0"/>
                                          </p:stCondLst>
                                        </p:cTn>
                                        <p:tgtEl>
                                          <p:spTgt spid="3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2">
                                            <p:txEl>
                                              <p:pRg st="0" end="0"/>
                                            </p:txEl>
                                          </p:spTgt>
                                        </p:tgtEl>
                                        <p:attrNameLst>
                                          <p:attrName>style.visibility</p:attrName>
                                        </p:attrNameLst>
                                      </p:cBhvr>
                                      <p:to>
                                        <p:strVal val="visible"/>
                                      </p:to>
                                    </p:set>
                                    <p:animEffect transition="in" filter="fade">
                                      <p:cBhvr>
                                        <p:cTn id="86" dur="1000"/>
                                        <p:tgtEl>
                                          <p:spTgt spid="22">
                                            <p:txEl>
                                              <p:pRg st="0" end="0"/>
                                            </p:txEl>
                                          </p:spTgt>
                                        </p:tgtEl>
                                      </p:cBhvr>
                                    </p:animEffect>
                                    <p:anim calcmode="lin" valueType="num">
                                      <p:cBhvr>
                                        <p:cTn id="87"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2">
                                            <p:txEl>
                                              <p:pRg st="1" end="1"/>
                                            </p:txEl>
                                          </p:spTgt>
                                        </p:tgtEl>
                                        <p:attrNameLst>
                                          <p:attrName>style.visibility</p:attrName>
                                        </p:attrNameLst>
                                      </p:cBhvr>
                                      <p:to>
                                        <p:strVal val="visible"/>
                                      </p:to>
                                    </p:set>
                                    <p:animEffect transition="in" filter="fade">
                                      <p:cBhvr>
                                        <p:cTn id="91" dur="1000"/>
                                        <p:tgtEl>
                                          <p:spTgt spid="22">
                                            <p:txEl>
                                              <p:pRg st="1" end="1"/>
                                            </p:txEl>
                                          </p:spTgt>
                                        </p:tgtEl>
                                      </p:cBhvr>
                                    </p:animEffect>
                                    <p:anim calcmode="lin" valueType="num">
                                      <p:cBhvr>
                                        <p:cTn id="9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2">
                                            <p:txEl>
                                              <p:pRg st="2" end="2"/>
                                            </p:txEl>
                                          </p:spTgt>
                                        </p:tgtEl>
                                        <p:attrNameLst>
                                          <p:attrName>style.visibility</p:attrName>
                                        </p:attrNameLst>
                                      </p:cBhvr>
                                      <p:to>
                                        <p:strVal val="visible"/>
                                      </p:to>
                                    </p:set>
                                    <p:animEffect transition="in" filter="fade">
                                      <p:cBhvr>
                                        <p:cTn id="96" dur="1000"/>
                                        <p:tgtEl>
                                          <p:spTgt spid="22">
                                            <p:txEl>
                                              <p:pRg st="2" end="2"/>
                                            </p:txEl>
                                          </p:spTgt>
                                        </p:tgtEl>
                                      </p:cBhvr>
                                    </p:animEffect>
                                    <p:anim calcmode="lin" valueType="num">
                                      <p:cBhvr>
                                        <p:cTn id="97"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98" dur="1000" fill="hold"/>
                                        <p:tgtEl>
                                          <p:spTgt spid="22">
                                            <p:txEl>
                                              <p:pRg st="2" end="2"/>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2">
                                            <p:txEl>
                                              <p:pRg st="3" end="3"/>
                                            </p:txEl>
                                          </p:spTgt>
                                        </p:tgtEl>
                                        <p:attrNameLst>
                                          <p:attrName>style.visibility</p:attrName>
                                        </p:attrNameLst>
                                      </p:cBhvr>
                                      <p:to>
                                        <p:strVal val="visible"/>
                                      </p:to>
                                    </p:set>
                                    <p:animEffect transition="in" filter="fade">
                                      <p:cBhvr>
                                        <p:cTn id="101" dur="1000"/>
                                        <p:tgtEl>
                                          <p:spTgt spid="22">
                                            <p:txEl>
                                              <p:pRg st="3" end="3"/>
                                            </p:txEl>
                                          </p:spTgt>
                                        </p:tgtEl>
                                      </p:cBhvr>
                                    </p:animEffect>
                                    <p:anim calcmode="lin" valueType="num">
                                      <p:cBhvr>
                                        <p:cTn id="102"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22">
                                            <p:txEl>
                                              <p:pRg st="3" end="3"/>
                                            </p:txEl>
                                          </p:spTgt>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22">
                                            <p:txEl>
                                              <p:pRg st="4" end="4"/>
                                            </p:txEl>
                                          </p:spTgt>
                                        </p:tgtEl>
                                        <p:attrNameLst>
                                          <p:attrName>style.visibility</p:attrName>
                                        </p:attrNameLst>
                                      </p:cBhvr>
                                      <p:to>
                                        <p:strVal val="visible"/>
                                      </p:to>
                                    </p:set>
                                    <p:animEffect transition="in" filter="fade">
                                      <p:cBhvr>
                                        <p:cTn id="106" dur="1000"/>
                                        <p:tgtEl>
                                          <p:spTgt spid="22">
                                            <p:txEl>
                                              <p:pRg st="4" end="4"/>
                                            </p:txEl>
                                          </p:spTgt>
                                        </p:tgtEl>
                                      </p:cBhvr>
                                    </p:animEffect>
                                    <p:anim calcmode="lin" valueType="num">
                                      <p:cBhvr>
                                        <p:cTn id="107"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108"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lack and white drawing of a circular object&#10;&#10;Description automatically generated">
            <a:extLst>
              <a:ext uri="{FF2B5EF4-FFF2-40B4-BE49-F238E27FC236}">
                <a16:creationId xmlns:a16="http://schemas.microsoft.com/office/drawing/2014/main" id="{6748F023-06AC-0048-9390-E4D400C81FC4}"/>
              </a:ext>
            </a:extLst>
          </p:cNvPr>
          <p:cNvPicPr>
            <a:picLocks noChangeAspect="1"/>
          </p:cNvPicPr>
          <p:nvPr/>
        </p:nvPicPr>
        <p:blipFill>
          <a:blip r:embed="rId4"/>
          <a:stretch>
            <a:fillRect/>
          </a:stretch>
        </p:blipFill>
        <p:spPr>
          <a:xfrm>
            <a:off x="1735983" y="791228"/>
            <a:ext cx="8608684" cy="5664200"/>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16" name="TextBox 15">
            <a:extLst>
              <a:ext uri="{FF2B5EF4-FFF2-40B4-BE49-F238E27FC236}">
                <a16:creationId xmlns:a16="http://schemas.microsoft.com/office/drawing/2014/main" id="{66846857-C4CB-534F-B79B-3B38F9A45509}"/>
              </a:ext>
            </a:extLst>
          </p:cNvPr>
          <p:cNvSpPr txBox="1"/>
          <p:nvPr/>
        </p:nvSpPr>
        <p:spPr>
          <a:xfrm>
            <a:off x="3837627" y="1749293"/>
            <a:ext cx="402674" cy="584775"/>
          </a:xfrm>
          <a:prstGeom prst="rect">
            <a:avLst/>
          </a:prstGeom>
          <a:noFill/>
        </p:spPr>
        <p:txBody>
          <a:bodyPr wrap="none" rtlCol="0">
            <a:spAutoFit/>
          </a:bodyPr>
          <a:lstStyle/>
          <a:p>
            <a:r>
              <a:rPr lang="en-US" sz="32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540231" y="4639438"/>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7097229" y="719076"/>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4" name="Rectangle 23">
            <a:extLst>
              <a:ext uri="{FF2B5EF4-FFF2-40B4-BE49-F238E27FC236}">
                <a16:creationId xmlns:a16="http://schemas.microsoft.com/office/drawing/2014/main" id="{E9E9143C-1570-E44F-9818-C58789F86A6F}"/>
              </a:ext>
            </a:extLst>
          </p:cNvPr>
          <p:cNvSpPr/>
          <p:nvPr/>
        </p:nvSpPr>
        <p:spPr>
          <a:xfrm>
            <a:off x="9055617" y="5474854"/>
            <a:ext cx="2933183" cy="233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25" name="Rectangle 24">
            <a:extLst>
              <a:ext uri="{FF2B5EF4-FFF2-40B4-BE49-F238E27FC236}">
                <a16:creationId xmlns:a16="http://schemas.microsoft.com/office/drawing/2014/main" id="{4A74518F-C566-2B47-B11E-C887361D44A2}"/>
              </a:ext>
            </a:extLst>
          </p:cNvPr>
          <p:cNvSpPr/>
          <p:nvPr/>
        </p:nvSpPr>
        <p:spPr>
          <a:xfrm>
            <a:off x="8226522" y="1380501"/>
            <a:ext cx="3559079" cy="237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3E7E"/>
              </a:solidFill>
            </a:endParaRPr>
          </a:p>
        </p:txBody>
      </p:sp>
      <p:sp>
        <p:nvSpPr>
          <p:cNvPr id="21" name="TextBox 20">
            <a:extLst>
              <a:ext uri="{FF2B5EF4-FFF2-40B4-BE49-F238E27FC236}">
                <a16:creationId xmlns:a16="http://schemas.microsoft.com/office/drawing/2014/main" id="{DF76025A-96CA-0C4A-AEF9-915E128110B5}"/>
              </a:ext>
            </a:extLst>
          </p:cNvPr>
          <p:cNvSpPr txBox="1"/>
          <p:nvPr/>
        </p:nvSpPr>
        <p:spPr>
          <a:xfrm>
            <a:off x="884989" y="5993763"/>
            <a:ext cx="10463123" cy="461665"/>
          </a:xfrm>
          <a:prstGeom prst="rect">
            <a:avLst/>
          </a:prstGeom>
          <a:noFill/>
        </p:spPr>
        <p:txBody>
          <a:bodyPr wrap="square" rtlCol="0">
            <a:spAutoFit/>
          </a:bodyPr>
          <a:lstStyle/>
          <a:p>
            <a:pPr lvl="1" algn="ctr"/>
            <a:r>
              <a:rPr lang="en-US" sz="2400" b="1" dirty="0">
                <a:solidFill>
                  <a:srgbClr val="003E7E"/>
                </a:solidFill>
              </a:rPr>
              <a:t>End line and most restarts Below the Goal Line Extended will be the Lead</a:t>
            </a:r>
          </a:p>
        </p:txBody>
      </p:sp>
      <p:sp>
        <p:nvSpPr>
          <p:cNvPr id="31" name="Flowchart: Connector 8">
            <a:extLst>
              <a:ext uri="{FF2B5EF4-FFF2-40B4-BE49-F238E27FC236}">
                <a16:creationId xmlns:a16="http://schemas.microsoft.com/office/drawing/2014/main" id="{093A9B68-251B-6B4A-8CE4-EB675BA97912}"/>
              </a:ext>
            </a:extLst>
          </p:cNvPr>
          <p:cNvSpPr/>
          <p:nvPr/>
        </p:nvSpPr>
        <p:spPr>
          <a:xfrm>
            <a:off x="3308867" y="4788278"/>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3E7E"/>
              </a:solidFill>
            </a:endParaRPr>
          </a:p>
        </p:txBody>
      </p:sp>
      <p:sp>
        <p:nvSpPr>
          <p:cNvPr id="15" name="TextBox 14">
            <a:extLst>
              <a:ext uri="{FF2B5EF4-FFF2-40B4-BE49-F238E27FC236}">
                <a16:creationId xmlns:a16="http://schemas.microsoft.com/office/drawing/2014/main" id="{8366D1EB-0ED5-0A45-8B94-89B39E03A33F}"/>
              </a:ext>
            </a:extLst>
          </p:cNvPr>
          <p:cNvSpPr txBox="1"/>
          <p:nvPr/>
        </p:nvSpPr>
        <p:spPr>
          <a:xfrm>
            <a:off x="244302" y="37956"/>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RL</a:t>
            </a:r>
          </a:p>
        </p:txBody>
      </p:sp>
      <p:cxnSp>
        <p:nvCxnSpPr>
          <p:cNvPr id="4" name="Straight Connector 3">
            <a:extLst>
              <a:ext uri="{FF2B5EF4-FFF2-40B4-BE49-F238E27FC236}">
                <a16:creationId xmlns:a16="http://schemas.microsoft.com/office/drawing/2014/main" id="{D1C642CA-98F0-7546-BDD5-21AF18779B44}"/>
              </a:ext>
            </a:extLst>
          </p:cNvPr>
          <p:cNvCxnSpPr/>
          <p:nvPr/>
        </p:nvCxnSpPr>
        <p:spPr>
          <a:xfrm>
            <a:off x="244302" y="6027175"/>
            <a:ext cx="1174449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960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33333E-6 -3.08642E-6 L -0.00209 0.2821 " pathEditMode="relative" rAng="0" ptsTypes="AA">
                                      <p:cBhvr>
                                        <p:cTn id="6" dur="2000" fill="hold"/>
                                        <p:tgtEl>
                                          <p:spTgt spid="31"/>
                                        </p:tgtEl>
                                        <p:attrNameLst>
                                          <p:attrName>ppt_x</p:attrName>
                                          <p:attrName>ppt_y</p:attrName>
                                        </p:attrNameLst>
                                      </p:cBhvr>
                                      <p:rCtr x="-104" y="14105"/>
                                    </p:animMotion>
                                  </p:childTnLst>
                                </p:cTn>
                              </p:par>
                              <p:par>
                                <p:cTn id="7" presetID="10" presetClass="entr" presetSubtype="0" fill="hold"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animEffect transition="in" filter="fade">
                                      <p:cBhvr>
                                        <p:cTn id="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6C59D9-CFE6-7E4A-9504-EC0382CCFA6D}"/>
              </a:ext>
            </a:extLst>
          </p:cNvPr>
          <p:cNvSpPr/>
          <p:nvPr/>
        </p:nvSpPr>
        <p:spPr>
          <a:xfrm>
            <a:off x="10238754" y="791228"/>
            <a:ext cx="1137458" cy="523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and white drawing of a circular object&#10;&#10;Description automatically generated">
            <a:extLst>
              <a:ext uri="{FF2B5EF4-FFF2-40B4-BE49-F238E27FC236}">
                <a16:creationId xmlns:a16="http://schemas.microsoft.com/office/drawing/2014/main" id="{AF3166B1-BB87-FA4E-9B42-26DB9BA203DE}"/>
              </a:ext>
            </a:extLst>
          </p:cNvPr>
          <p:cNvPicPr>
            <a:picLocks noChangeAspect="1"/>
          </p:cNvPicPr>
          <p:nvPr/>
        </p:nvPicPr>
        <p:blipFill rotWithShape="1">
          <a:blip r:embed="rId4"/>
          <a:srcRect b="8879"/>
          <a:stretch/>
        </p:blipFill>
        <p:spPr>
          <a:xfrm>
            <a:off x="1735983" y="791228"/>
            <a:ext cx="8608684" cy="5161299"/>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2011"/>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5680502" y="1691430"/>
            <a:ext cx="415498" cy="615553"/>
          </a:xfrm>
          <a:prstGeom prst="rect">
            <a:avLst/>
          </a:prstGeom>
          <a:noFill/>
        </p:spPr>
        <p:txBody>
          <a:bodyPr wrap="none" rtlCol="0">
            <a:spAutoFit/>
          </a:bodyPr>
          <a:lstStyle/>
          <a:p>
            <a:r>
              <a:rPr lang="en-US" sz="34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696665" y="4800840"/>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10070517" y="1079681"/>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5" name="Rectangle 24">
            <a:extLst>
              <a:ext uri="{FF2B5EF4-FFF2-40B4-BE49-F238E27FC236}">
                <a16:creationId xmlns:a16="http://schemas.microsoft.com/office/drawing/2014/main" id="{4A74518F-C566-2B47-B11E-C887361D44A2}"/>
              </a:ext>
            </a:extLst>
          </p:cNvPr>
          <p:cNvSpPr/>
          <p:nvPr/>
        </p:nvSpPr>
        <p:spPr>
          <a:xfrm>
            <a:off x="8226522" y="1380501"/>
            <a:ext cx="3559079" cy="237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lowchart: Connector 8">
            <a:extLst>
              <a:ext uri="{FF2B5EF4-FFF2-40B4-BE49-F238E27FC236}">
                <a16:creationId xmlns:a16="http://schemas.microsoft.com/office/drawing/2014/main" id="{093A9B68-251B-6B4A-8CE4-EB675BA97912}"/>
              </a:ext>
            </a:extLst>
          </p:cNvPr>
          <p:cNvSpPr/>
          <p:nvPr/>
        </p:nvSpPr>
        <p:spPr>
          <a:xfrm>
            <a:off x="9983033" y="2659598"/>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5" name="TextBox 14">
            <a:extLst>
              <a:ext uri="{FF2B5EF4-FFF2-40B4-BE49-F238E27FC236}">
                <a16:creationId xmlns:a16="http://schemas.microsoft.com/office/drawing/2014/main" id="{228F7B36-87A3-5648-8B75-207140611B1D}"/>
              </a:ext>
            </a:extLst>
          </p:cNvPr>
          <p:cNvSpPr txBox="1"/>
          <p:nvPr/>
        </p:nvSpPr>
        <p:spPr>
          <a:xfrm>
            <a:off x="1411272" y="758942"/>
            <a:ext cx="9183152" cy="830997"/>
          </a:xfrm>
          <a:prstGeom prst="rect">
            <a:avLst/>
          </a:prstGeom>
          <a:noFill/>
        </p:spPr>
        <p:txBody>
          <a:bodyPr wrap="square" rtlCol="0">
            <a:spAutoFit/>
          </a:bodyPr>
          <a:lstStyle/>
          <a:p>
            <a:pPr algn="ctr"/>
            <a:r>
              <a:rPr lang="en-US" sz="2400" b="1" dirty="0">
                <a:solidFill>
                  <a:srgbClr val="C00000"/>
                </a:solidFill>
              </a:rPr>
              <a:t>The Deep Trail will cover the A/B sideline when play is inside the Restraining Line  </a:t>
            </a:r>
          </a:p>
        </p:txBody>
      </p:sp>
      <p:cxnSp>
        <p:nvCxnSpPr>
          <p:cNvPr id="18" name="Straight Connector 17">
            <a:extLst>
              <a:ext uri="{FF2B5EF4-FFF2-40B4-BE49-F238E27FC236}">
                <a16:creationId xmlns:a16="http://schemas.microsoft.com/office/drawing/2014/main" id="{F3B7704E-BE24-2C4D-8CB5-5D1D844FEDA7}"/>
              </a:ext>
            </a:extLst>
          </p:cNvPr>
          <p:cNvCxnSpPr>
            <a:cxnSpLocks/>
          </p:cNvCxnSpPr>
          <p:nvPr/>
        </p:nvCxnSpPr>
        <p:spPr>
          <a:xfrm>
            <a:off x="244302" y="6027175"/>
            <a:ext cx="1113191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9C9B0B-0409-3944-998E-05CB06D2F41A}"/>
              </a:ext>
            </a:extLst>
          </p:cNvPr>
          <p:cNvCxnSpPr>
            <a:cxnSpLocks/>
          </p:cNvCxnSpPr>
          <p:nvPr/>
        </p:nvCxnSpPr>
        <p:spPr>
          <a:xfrm>
            <a:off x="11376212" y="639321"/>
            <a:ext cx="0" cy="53878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CB1FA20-5CF7-CD42-83D6-0B9CC6F7AC32}"/>
              </a:ext>
            </a:extLst>
          </p:cNvPr>
          <p:cNvSpPr txBox="1"/>
          <p:nvPr/>
        </p:nvSpPr>
        <p:spPr>
          <a:xfrm>
            <a:off x="244302" y="46129"/>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RL</a:t>
            </a:r>
          </a:p>
        </p:txBody>
      </p:sp>
    </p:spTree>
    <p:custDataLst>
      <p:tags r:id="rId1"/>
    </p:custDataLst>
    <p:extLst>
      <p:ext uri="{BB962C8B-B14F-4D97-AF65-F5344CB8AC3E}">
        <p14:creationId xmlns:p14="http://schemas.microsoft.com/office/powerpoint/2010/main" val="40265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4.44444E-6 -2.83951E-6 L 0.14167 0.14383 " pathEditMode="relative" rAng="0" ptsTypes="AA">
                                      <p:cBhvr>
                                        <p:cTn id="6" dur="2000" fill="hold"/>
                                        <p:tgtEl>
                                          <p:spTgt spid="31"/>
                                        </p:tgtEl>
                                        <p:attrNameLst>
                                          <p:attrName>ppt_x</p:attrName>
                                          <p:attrName>ppt_y</p:attrName>
                                        </p:attrNameLst>
                                      </p:cBhvr>
                                      <p:rCtr x="7083" y="7191"/>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CDFBBD-49D3-844A-8405-98A55C840AEF}"/>
              </a:ext>
            </a:extLst>
          </p:cNvPr>
          <p:cNvSpPr/>
          <p:nvPr/>
        </p:nvSpPr>
        <p:spPr>
          <a:xfrm>
            <a:off x="1056718" y="802459"/>
            <a:ext cx="1137458" cy="523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black and white drawing of a circular object&#10;&#10;Description automatically generated">
            <a:extLst>
              <a:ext uri="{FF2B5EF4-FFF2-40B4-BE49-F238E27FC236}">
                <a16:creationId xmlns:a16="http://schemas.microsoft.com/office/drawing/2014/main" id="{9D7B8F1F-6FAD-C643-ABA6-C63A4E3F0FB5}"/>
              </a:ext>
            </a:extLst>
          </p:cNvPr>
          <p:cNvPicPr>
            <a:picLocks noChangeAspect="1"/>
          </p:cNvPicPr>
          <p:nvPr/>
        </p:nvPicPr>
        <p:blipFill rotWithShape="1">
          <a:blip r:embed="rId4"/>
          <a:srcRect b="7561"/>
          <a:stretch/>
        </p:blipFill>
        <p:spPr>
          <a:xfrm>
            <a:off x="1735983" y="791228"/>
            <a:ext cx="8608684" cy="5235944"/>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2104817" y="1411152"/>
            <a:ext cx="415498" cy="615553"/>
          </a:xfrm>
          <a:prstGeom prst="rect">
            <a:avLst/>
          </a:prstGeom>
          <a:noFill/>
        </p:spPr>
        <p:txBody>
          <a:bodyPr wrap="none" rtlCol="0">
            <a:spAutoFit/>
          </a:bodyPr>
          <a:lstStyle/>
          <a:p>
            <a:r>
              <a:rPr lang="en-US" sz="34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7885963" y="3272752"/>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6502400" y="670641"/>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4" name="Rectangle 23">
            <a:extLst>
              <a:ext uri="{FF2B5EF4-FFF2-40B4-BE49-F238E27FC236}">
                <a16:creationId xmlns:a16="http://schemas.microsoft.com/office/drawing/2014/main" id="{E9E9143C-1570-E44F-9818-C58789F86A6F}"/>
              </a:ext>
            </a:extLst>
          </p:cNvPr>
          <p:cNvSpPr/>
          <p:nvPr/>
        </p:nvSpPr>
        <p:spPr>
          <a:xfrm>
            <a:off x="9055617" y="5474854"/>
            <a:ext cx="2933183" cy="233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lowchart: Connector 8">
            <a:extLst>
              <a:ext uri="{FF2B5EF4-FFF2-40B4-BE49-F238E27FC236}">
                <a16:creationId xmlns:a16="http://schemas.microsoft.com/office/drawing/2014/main" id="{093A9B68-251B-6B4A-8CE4-EB675BA97912}"/>
              </a:ext>
            </a:extLst>
          </p:cNvPr>
          <p:cNvSpPr/>
          <p:nvPr/>
        </p:nvSpPr>
        <p:spPr>
          <a:xfrm>
            <a:off x="1527425" y="1740105"/>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8" name="TextBox 17">
            <a:extLst>
              <a:ext uri="{FF2B5EF4-FFF2-40B4-BE49-F238E27FC236}">
                <a16:creationId xmlns:a16="http://schemas.microsoft.com/office/drawing/2014/main" id="{00C0F8C9-82C1-EB47-9538-D5B8A411D704}"/>
              </a:ext>
            </a:extLst>
          </p:cNvPr>
          <p:cNvSpPr txBox="1"/>
          <p:nvPr/>
        </p:nvSpPr>
        <p:spPr>
          <a:xfrm>
            <a:off x="1186418" y="2657198"/>
            <a:ext cx="2162514" cy="1200329"/>
          </a:xfrm>
          <a:prstGeom prst="rect">
            <a:avLst/>
          </a:prstGeom>
          <a:noFill/>
        </p:spPr>
        <p:txBody>
          <a:bodyPr wrap="square" rtlCol="0">
            <a:spAutoFit/>
          </a:bodyPr>
          <a:lstStyle/>
          <a:p>
            <a:pPr algn="ctr"/>
            <a:r>
              <a:rPr lang="en-US" sz="2400" b="1" dirty="0">
                <a:solidFill>
                  <a:srgbClr val="00B050"/>
                </a:solidFill>
              </a:rPr>
              <a:t>C will cover this sideline and some restarts </a:t>
            </a:r>
          </a:p>
        </p:txBody>
      </p:sp>
      <p:pic>
        <p:nvPicPr>
          <p:cNvPr id="21" name="Picture 2" descr="C:\Users\Locke\AppData\Local\Microsoft\Windows\INetCache\IE\XEZG9A51\animated-blue-cartoon-eyes-hi[1].png">
            <a:extLst>
              <a:ext uri="{FF2B5EF4-FFF2-40B4-BE49-F238E27FC236}">
                <a16:creationId xmlns:a16="http://schemas.microsoft.com/office/drawing/2014/main" id="{38A64337-3A35-1B45-A4CD-6161551F1510}"/>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339225">
            <a:off x="2332821" y="808690"/>
            <a:ext cx="763575" cy="5523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EBCF2B6-33EF-6449-A779-991C2EC220D2}"/>
              </a:ext>
            </a:extLst>
          </p:cNvPr>
          <p:cNvSpPr txBox="1"/>
          <p:nvPr/>
        </p:nvSpPr>
        <p:spPr>
          <a:xfrm>
            <a:off x="304800" y="340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RL</a:t>
            </a:r>
          </a:p>
        </p:txBody>
      </p:sp>
      <p:cxnSp>
        <p:nvCxnSpPr>
          <p:cNvPr id="17" name="Straight Connector 16">
            <a:extLst>
              <a:ext uri="{FF2B5EF4-FFF2-40B4-BE49-F238E27FC236}">
                <a16:creationId xmlns:a16="http://schemas.microsoft.com/office/drawing/2014/main" id="{6060ED03-DD9A-8D4B-946C-06F2054D70D5}"/>
              </a:ext>
            </a:extLst>
          </p:cNvPr>
          <p:cNvCxnSpPr>
            <a:cxnSpLocks/>
          </p:cNvCxnSpPr>
          <p:nvPr/>
        </p:nvCxnSpPr>
        <p:spPr>
          <a:xfrm>
            <a:off x="1042895" y="735073"/>
            <a:ext cx="0" cy="53878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4BE78B-10D5-F045-975E-B79854B53CDE}"/>
              </a:ext>
            </a:extLst>
          </p:cNvPr>
          <p:cNvCxnSpPr>
            <a:cxnSpLocks/>
          </p:cNvCxnSpPr>
          <p:nvPr/>
        </p:nvCxnSpPr>
        <p:spPr>
          <a:xfrm flipV="1">
            <a:off x="1042895" y="6027175"/>
            <a:ext cx="10333317" cy="9575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0548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75E-6 -1.48148E-6 L -0.12019 0.14144 " pathEditMode="relative" rAng="0" ptsTypes="AA">
                                      <p:cBhvr>
                                        <p:cTn id="6" dur="2000" fill="hold"/>
                                        <p:tgtEl>
                                          <p:spTgt spid="31"/>
                                        </p:tgtEl>
                                        <p:attrNameLst>
                                          <p:attrName>ppt_x</p:attrName>
                                          <p:attrName>ppt_y</p:attrName>
                                        </p:attrNameLst>
                                      </p:cBhvr>
                                      <p:rCtr x="-6016" y="7060"/>
                                    </p:animMotion>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1" presetClass="entr" presetSubtype="0" fill="hold" nodeType="afterEffect">
                                  <p:stCondLst>
                                    <p:cond delay="50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lack and white drawing of a circular object&#10;&#10;Description automatically generated">
            <a:extLst>
              <a:ext uri="{FF2B5EF4-FFF2-40B4-BE49-F238E27FC236}">
                <a16:creationId xmlns:a16="http://schemas.microsoft.com/office/drawing/2014/main" id="{102A2865-4229-4846-B04A-AA825737E125}"/>
              </a:ext>
            </a:extLst>
          </p:cNvPr>
          <p:cNvPicPr>
            <a:picLocks noChangeAspect="1"/>
          </p:cNvPicPr>
          <p:nvPr/>
        </p:nvPicPr>
        <p:blipFill>
          <a:blip r:embed="rId4"/>
          <a:stretch>
            <a:fillRect/>
          </a:stretch>
        </p:blipFill>
        <p:spPr>
          <a:xfrm>
            <a:off x="1735983" y="791228"/>
            <a:ext cx="8608684" cy="5664200"/>
          </a:xfrm>
          <a:prstGeom prst="rect">
            <a:avLst/>
          </a:prstGeom>
        </p:spPr>
      </p:pic>
      <p:sp>
        <p:nvSpPr>
          <p:cNvPr id="12" name="Rectangle 11">
            <a:extLst>
              <a:ext uri="{FF2B5EF4-FFF2-40B4-BE49-F238E27FC236}">
                <a16:creationId xmlns:a16="http://schemas.microsoft.com/office/drawing/2014/main" id="{5D7F1EB1-FE4D-0C42-BF6E-7B6A63DBCC60}"/>
              </a:ext>
            </a:extLst>
          </p:cNvPr>
          <p:cNvSpPr/>
          <p:nvPr/>
        </p:nvSpPr>
        <p:spPr>
          <a:xfrm>
            <a:off x="8226522" y="1901728"/>
            <a:ext cx="3660679" cy="267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E14C8F2F-C89F-DF4C-A2A3-238EC4DC14C4}"/>
              </a:ext>
            </a:extLst>
          </p:cNvPr>
          <p:cNvSpPr/>
          <p:nvPr/>
        </p:nvSpPr>
        <p:spPr>
          <a:xfrm>
            <a:off x="1016001" y="2275315"/>
            <a:ext cx="3105913" cy="2906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36BA650-A856-1544-A2B3-74609D787134}"/>
              </a:ext>
            </a:extLst>
          </p:cNvPr>
          <p:cNvSpPr/>
          <p:nvPr/>
        </p:nvSpPr>
        <p:spPr>
          <a:xfrm>
            <a:off x="7872280" y="6711554"/>
            <a:ext cx="3202121" cy="1924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a:extLst>
              <a:ext uri="{FF2B5EF4-FFF2-40B4-BE49-F238E27FC236}">
                <a16:creationId xmlns:a16="http://schemas.microsoft.com/office/drawing/2014/main" id="{66846857-C4CB-534F-B79B-3B38F9A45509}"/>
              </a:ext>
            </a:extLst>
          </p:cNvPr>
          <p:cNvSpPr txBox="1"/>
          <p:nvPr/>
        </p:nvSpPr>
        <p:spPr>
          <a:xfrm>
            <a:off x="3933485" y="1266863"/>
            <a:ext cx="415498" cy="615553"/>
          </a:xfrm>
          <a:prstGeom prst="rect">
            <a:avLst/>
          </a:prstGeom>
          <a:noFill/>
        </p:spPr>
        <p:txBody>
          <a:bodyPr wrap="none" rtlCol="0">
            <a:spAutoFit/>
          </a:bodyPr>
          <a:lstStyle/>
          <a:p>
            <a:r>
              <a:rPr lang="en-US" sz="3400" b="1" dirty="0">
                <a:solidFill>
                  <a:srgbClr val="00B050"/>
                </a:solidFill>
              </a:rPr>
              <a:t>C</a:t>
            </a:r>
          </a:p>
        </p:txBody>
      </p:sp>
      <p:sp>
        <p:nvSpPr>
          <p:cNvPr id="19" name="TextBox 18">
            <a:extLst>
              <a:ext uri="{FF2B5EF4-FFF2-40B4-BE49-F238E27FC236}">
                <a16:creationId xmlns:a16="http://schemas.microsoft.com/office/drawing/2014/main" id="{A18D02DC-2702-5445-B261-67D92B04176D}"/>
              </a:ext>
            </a:extLst>
          </p:cNvPr>
          <p:cNvSpPr txBox="1"/>
          <p:nvPr/>
        </p:nvSpPr>
        <p:spPr>
          <a:xfrm>
            <a:off x="6916105" y="4666633"/>
            <a:ext cx="1059714" cy="584775"/>
          </a:xfrm>
          <a:prstGeom prst="rect">
            <a:avLst/>
          </a:prstGeom>
          <a:noFill/>
        </p:spPr>
        <p:txBody>
          <a:bodyPr wrap="none" rtlCol="0">
            <a:spAutoFit/>
          </a:bodyPr>
          <a:lstStyle/>
          <a:p>
            <a:r>
              <a:rPr lang="en-US" sz="3200" b="1" dirty="0">
                <a:solidFill>
                  <a:srgbClr val="0070C0"/>
                </a:solidFill>
              </a:rPr>
              <a:t>LEAD</a:t>
            </a:r>
          </a:p>
        </p:txBody>
      </p:sp>
      <p:sp>
        <p:nvSpPr>
          <p:cNvPr id="20" name="TextBox 19">
            <a:extLst>
              <a:ext uri="{FF2B5EF4-FFF2-40B4-BE49-F238E27FC236}">
                <a16:creationId xmlns:a16="http://schemas.microsoft.com/office/drawing/2014/main" id="{21528B4B-41C6-3C48-BF81-CB9AACFE8C8A}"/>
              </a:ext>
            </a:extLst>
          </p:cNvPr>
          <p:cNvSpPr txBox="1"/>
          <p:nvPr/>
        </p:nvSpPr>
        <p:spPr>
          <a:xfrm>
            <a:off x="8453591" y="1067681"/>
            <a:ext cx="1149674" cy="1077218"/>
          </a:xfrm>
          <a:prstGeom prst="rect">
            <a:avLst/>
          </a:prstGeom>
          <a:noFill/>
        </p:spPr>
        <p:txBody>
          <a:bodyPr wrap="none" rtlCol="0">
            <a:spAutoFit/>
          </a:bodyPr>
          <a:lstStyle/>
          <a:p>
            <a:r>
              <a:rPr lang="en-US" sz="3200" b="1" dirty="0">
                <a:solidFill>
                  <a:srgbClr val="C00000"/>
                </a:solidFill>
              </a:rPr>
              <a:t>DEEP</a:t>
            </a:r>
          </a:p>
          <a:p>
            <a:r>
              <a:rPr lang="en-US" sz="3200" b="1" dirty="0">
                <a:solidFill>
                  <a:srgbClr val="C00000"/>
                </a:solidFill>
              </a:rPr>
              <a:t>TRAIL</a:t>
            </a:r>
          </a:p>
        </p:txBody>
      </p:sp>
      <p:sp>
        <p:nvSpPr>
          <p:cNvPr id="26" name="Rectangle 25">
            <a:extLst>
              <a:ext uri="{FF2B5EF4-FFF2-40B4-BE49-F238E27FC236}">
                <a16:creationId xmlns:a16="http://schemas.microsoft.com/office/drawing/2014/main" id="{FC1C439C-DFD5-C040-B9D4-DA73B6A81164}"/>
              </a:ext>
            </a:extLst>
          </p:cNvPr>
          <p:cNvSpPr/>
          <p:nvPr/>
        </p:nvSpPr>
        <p:spPr>
          <a:xfrm>
            <a:off x="609601" y="2346949"/>
            <a:ext cx="3512313" cy="375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lowchart: Connector 8">
            <a:extLst>
              <a:ext uri="{FF2B5EF4-FFF2-40B4-BE49-F238E27FC236}">
                <a16:creationId xmlns:a16="http://schemas.microsoft.com/office/drawing/2014/main" id="{093A9B68-251B-6B4A-8CE4-EB675BA97912}"/>
              </a:ext>
            </a:extLst>
          </p:cNvPr>
          <p:cNvSpPr/>
          <p:nvPr/>
        </p:nvSpPr>
        <p:spPr>
          <a:xfrm>
            <a:off x="7105430" y="2203400"/>
            <a:ext cx="255721" cy="287097"/>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3" name="TextBox 22">
            <a:extLst>
              <a:ext uri="{FF2B5EF4-FFF2-40B4-BE49-F238E27FC236}">
                <a16:creationId xmlns:a16="http://schemas.microsoft.com/office/drawing/2014/main" id="{62FEC5D8-9CF1-C340-9791-4585D8BA2562}"/>
              </a:ext>
            </a:extLst>
          </p:cNvPr>
          <p:cNvSpPr txBox="1"/>
          <p:nvPr/>
        </p:nvSpPr>
        <p:spPr>
          <a:xfrm>
            <a:off x="3264479" y="5740016"/>
            <a:ext cx="5819478" cy="538609"/>
          </a:xfrm>
          <a:prstGeom prst="rect">
            <a:avLst/>
          </a:prstGeom>
          <a:noFill/>
        </p:spPr>
        <p:txBody>
          <a:bodyPr wrap="none" lIns="91440" tIns="45720" rIns="91440" bIns="45720" rtlCol="0" anchor="t">
            <a:spAutoFit/>
          </a:bodyPr>
          <a:lstStyle/>
          <a:p>
            <a:pPr algn="ctr"/>
            <a:r>
              <a:rPr lang="en-US" sz="2900" b="1" dirty="0"/>
              <a:t> The Lead will restart play in the CSA.</a:t>
            </a:r>
          </a:p>
        </p:txBody>
      </p:sp>
      <p:sp>
        <p:nvSpPr>
          <p:cNvPr id="15" name="TextBox 14">
            <a:extLst>
              <a:ext uri="{FF2B5EF4-FFF2-40B4-BE49-F238E27FC236}">
                <a16:creationId xmlns:a16="http://schemas.microsoft.com/office/drawing/2014/main" id="{F650DA32-0FD3-8549-AD5C-55351D232F2C}"/>
              </a:ext>
            </a:extLst>
          </p:cNvPr>
          <p:cNvSpPr txBox="1"/>
          <p:nvPr/>
        </p:nvSpPr>
        <p:spPr>
          <a:xfrm>
            <a:off x="304800" y="340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CSA</a:t>
            </a:r>
          </a:p>
        </p:txBody>
      </p:sp>
      <p:pic>
        <p:nvPicPr>
          <p:cNvPr id="4" name="Graphic 3" descr="Whistle with solid fill">
            <a:extLst>
              <a:ext uri="{FF2B5EF4-FFF2-40B4-BE49-F238E27FC236}">
                <a16:creationId xmlns:a16="http://schemas.microsoft.com/office/drawing/2014/main" id="{75BD981B-27AA-3C42-9482-0798411DE0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757122">
            <a:off x="9157882" y="4932187"/>
            <a:ext cx="914400" cy="914400"/>
          </a:xfrm>
          <a:prstGeom prst="rect">
            <a:avLst/>
          </a:prstGeom>
        </p:spPr>
      </p:pic>
    </p:spTree>
    <p:custDataLst>
      <p:tags r:id="rId1"/>
    </p:custDataLst>
    <p:extLst>
      <p:ext uri="{BB962C8B-B14F-4D97-AF65-F5344CB8AC3E}">
        <p14:creationId xmlns:p14="http://schemas.microsoft.com/office/powerpoint/2010/main" val="6467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150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and white drawing of a circular object&#10;&#10;Description automatically generated">
            <a:extLst>
              <a:ext uri="{FF2B5EF4-FFF2-40B4-BE49-F238E27FC236}">
                <a16:creationId xmlns:a16="http://schemas.microsoft.com/office/drawing/2014/main" id="{E12E5D4D-319D-8E4B-8C5B-00D1F428F75B}"/>
              </a:ext>
            </a:extLst>
          </p:cNvPr>
          <p:cNvPicPr>
            <a:picLocks noChangeAspect="1"/>
          </p:cNvPicPr>
          <p:nvPr/>
        </p:nvPicPr>
        <p:blipFill>
          <a:blip r:embed="rId4"/>
          <a:stretch>
            <a:fillRect/>
          </a:stretch>
        </p:blipFill>
        <p:spPr>
          <a:xfrm>
            <a:off x="2473979" y="632100"/>
            <a:ext cx="7048500" cy="5388628"/>
          </a:xfrm>
          <a:prstGeom prst="rect">
            <a:avLst/>
          </a:prstGeom>
        </p:spPr>
      </p:pic>
      <p:grpSp>
        <p:nvGrpSpPr>
          <p:cNvPr id="6" name="Group 5"/>
          <p:cNvGrpSpPr/>
          <p:nvPr/>
        </p:nvGrpSpPr>
        <p:grpSpPr>
          <a:xfrm>
            <a:off x="4191000" y="2247901"/>
            <a:ext cx="3784600" cy="3445430"/>
            <a:chOff x="3417497" y="1972040"/>
            <a:chExt cx="2286000" cy="2297955"/>
          </a:xfrm>
        </p:grpSpPr>
        <p:sp>
          <p:nvSpPr>
            <p:cNvPr id="4" name="Chord 3"/>
            <p:cNvSpPr/>
            <p:nvPr/>
          </p:nvSpPr>
          <p:spPr>
            <a:xfrm rot="6239710">
              <a:off x="3411521" y="1993827"/>
              <a:ext cx="2297955" cy="2254382"/>
            </a:xfrm>
            <a:prstGeom prst="chord">
              <a:avLst>
                <a:gd name="adj1" fmla="val 4553646"/>
                <a:gd name="adj2" fmla="val 15436079"/>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p:cNvSpPr/>
            <p:nvPr/>
          </p:nvSpPr>
          <p:spPr>
            <a:xfrm>
              <a:off x="3417497" y="3121019"/>
              <a:ext cx="2286000" cy="822331"/>
            </a:xfrm>
            <a:prstGeom prst="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TextBox 25">
            <a:extLst>
              <a:ext uri="{FF2B5EF4-FFF2-40B4-BE49-F238E27FC236}">
                <a16:creationId xmlns:a16="http://schemas.microsoft.com/office/drawing/2014/main" id="{AA049C09-4167-D749-A19B-69B2A9B0A532}"/>
              </a:ext>
            </a:extLst>
          </p:cNvPr>
          <p:cNvSpPr txBox="1"/>
          <p:nvPr/>
        </p:nvSpPr>
        <p:spPr>
          <a:xfrm>
            <a:off x="8961719" y="2090172"/>
            <a:ext cx="2311585" cy="2677656"/>
          </a:xfrm>
          <a:prstGeom prst="rect">
            <a:avLst/>
          </a:prstGeom>
          <a:solidFill>
            <a:schemeClr val="accent1">
              <a:lumMod val="60000"/>
              <a:lumOff val="40000"/>
            </a:schemeClr>
          </a:solidFill>
        </p:spPr>
        <p:txBody>
          <a:bodyPr wrap="square" rtlCol="0">
            <a:spAutoFit/>
          </a:bodyPr>
          <a:lstStyle/>
          <a:p>
            <a:pPr algn="ctr"/>
            <a:r>
              <a:rPr lang="en-US" sz="2400" dirty="0"/>
              <a:t>All officials should work to preventively manage defensive false starts heading out of the CSA</a:t>
            </a:r>
          </a:p>
        </p:txBody>
      </p:sp>
      <p:sp>
        <p:nvSpPr>
          <p:cNvPr id="7" name="TextBox 6">
            <a:extLst>
              <a:ext uri="{FF2B5EF4-FFF2-40B4-BE49-F238E27FC236}">
                <a16:creationId xmlns:a16="http://schemas.microsoft.com/office/drawing/2014/main" id="{28FCE834-9D51-AF48-9BCF-EF0545B3B666}"/>
              </a:ext>
            </a:extLst>
          </p:cNvPr>
          <p:cNvSpPr txBox="1"/>
          <p:nvPr/>
        </p:nvSpPr>
        <p:spPr>
          <a:xfrm>
            <a:off x="304800" y="34074"/>
            <a:ext cx="612913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Restarts Inside the CSA</a:t>
            </a:r>
          </a:p>
        </p:txBody>
      </p:sp>
      <p:sp>
        <p:nvSpPr>
          <p:cNvPr id="9" name="TextBox 8">
            <a:extLst>
              <a:ext uri="{FF2B5EF4-FFF2-40B4-BE49-F238E27FC236}">
                <a16:creationId xmlns:a16="http://schemas.microsoft.com/office/drawing/2014/main" id="{9B941BB1-4B20-D543-8B81-04CAE05AC8EE}"/>
              </a:ext>
            </a:extLst>
          </p:cNvPr>
          <p:cNvSpPr txBox="1"/>
          <p:nvPr/>
        </p:nvSpPr>
        <p:spPr>
          <a:xfrm>
            <a:off x="723154" y="2108200"/>
            <a:ext cx="2311585" cy="2308324"/>
          </a:xfrm>
          <a:prstGeom prst="rect">
            <a:avLst/>
          </a:prstGeom>
          <a:solidFill>
            <a:schemeClr val="accent1">
              <a:lumMod val="60000"/>
              <a:lumOff val="40000"/>
            </a:schemeClr>
          </a:solidFill>
        </p:spPr>
        <p:txBody>
          <a:bodyPr wrap="square" rtlCol="0">
            <a:spAutoFit/>
          </a:bodyPr>
          <a:lstStyle/>
          <a:p>
            <a:pPr algn="ctr"/>
            <a:endParaRPr lang="en-US" sz="2400" dirty="0"/>
          </a:p>
          <a:p>
            <a:pPr algn="ctr"/>
            <a:r>
              <a:rPr lang="en-US" sz="2400" dirty="0"/>
              <a:t>No Self-Starts – offense or defense – </a:t>
            </a:r>
          </a:p>
          <a:p>
            <a:pPr algn="ctr"/>
            <a:r>
              <a:rPr lang="en-US" sz="2400" dirty="0"/>
              <a:t>in the CSA!</a:t>
            </a:r>
          </a:p>
          <a:p>
            <a:pPr algn="ctr"/>
            <a:endParaRPr lang="en-US" sz="2400" dirty="0"/>
          </a:p>
        </p:txBody>
      </p:sp>
      <p:sp>
        <p:nvSpPr>
          <p:cNvPr id="2" name="Rectangle 1">
            <a:extLst>
              <a:ext uri="{FF2B5EF4-FFF2-40B4-BE49-F238E27FC236}">
                <a16:creationId xmlns:a16="http://schemas.microsoft.com/office/drawing/2014/main" id="{EC397A0B-6D35-4A92-980E-7641756A12BF}"/>
              </a:ext>
            </a:extLst>
          </p:cNvPr>
          <p:cNvSpPr/>
          <p:nvPr/>
        </p:nvSpPr>
        <p:spPr>
          <a:xfrm>
            <a:off x="12514580" y="5943600"/>
            <a:ext cx="201168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cs typeface="Calibri"/>
              </a:rPr>
              <a:t>ACTIVITY:</a:t>
            </a:r>
          </a:p>
          <a:p>
            <a:pPr algn="ctr"/>
            <a:r>
              <a:rPr lang="en-US" dirty="0">
                <a:solidFill>
                  <a:srgbClr val="000000"/>
                </a:solidFill>
                <a:cs typeface="Calibri"/>
              </a:rPr>
              <a:t>Position Paddles</a:t>
            </a:r>
          </a:p>
        </p:txBody>
      </p:sp>
    </p:spTree>
    <p:custDataLst>
      <p:tags r:id="rId1"/>
    </p:custDataLst>
    <p:extLst>
      <p:ext uri="{BB962C8B-B14F-4D97-AF65-F5344CB8AC3E}">
        <p14:creationId xmlns:p14="http://schemas.microsoft.com/office/powerpoint/2010/main" val="4127417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951455423"/>
              </p:ext>
            </p:extLst>
          </p:nvPr>
        </p:nvGraphicFramePr>
        <p:xfrm>
          <a:off x="2743200" y="1195388"/>
          <a:ext cx="9448800" cy="4911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42A785B-9C53-7840-8732-5AD922CEEFF7}"/>
              </a:ext>
            </a:extLst>
          </p:cNvPr>
          <p:cNvSpPr txBox="1"/>
          <p:nvPr/>
        </p:nvSpPr>
        <p:spPr>
          <a:xfrm>
            <a:off x="7416800" y="5867401"/>
            <a:ext cx="3759200" cy="461665"/>
          </a:xfrm>
          <a:prstGeom prst="rect">
            <a:avLst/>
          </a:prstGeom>
          <a:solidFill>
            <a:srgbClr val="00B050"/>
          </a:solidFill>
        </p:spPr>
        <p:txBody>
          <a:bodyPr wrap="square" rtlCol="0">
            <a:spAutoFit/>
          </a:bodyPr>
          <a:lstStyle/>
          <a:p>
            <a:r>
              <a:rPr lang="en-US" sz="2400" dirty="0"/>
              <a:t>Handout: </a:t>
            </a:r>
            <a:r>
              <a:rPr lang="en-US" sz="2400" i="1" dirty="0"/>
              <a:t>Pregame Checklist</a:t>
            </a:r>
          </a:p>
        </p:txBody>
      </p:sp>
      <p:sp>
        <p:nvSpPr>
          <p:cNvPr id="6" name="TextBox 5">
            <a:extLst>
              <a:ext uri="{FF2B5EF4-FFF2-40B4-BE49-F238E27FC236}">
                <a16:creationId xmlns:a16="http://schemas.microsoft.com/office/drawing/2014/main" id="{01B2F1C6-40EC-694D-AA50-65BD59A0D063}"/>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spTree>
    <p:custDataLst>
      <p:tags r:id="rId1"/>
    </p:custDataLst>
    <p:extLst>
      <p:ext uri="{BB962C8B-B14F-4D97-AF65-F5344CB8AC3E}">
        <p14:creationId xmlns:p14="http://schemas.microsoft.com/office/powerpoint/2010/main" val="17281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5CA28B-A22A-4091-8C53-93E9A0AE12DE}"/>
              </a:ext>
            </a:extLst>
          </p:cNvPr>
          <p:cNvSpPr/>
          <p:nvPr/>
        </p:nvSpPr>
        <p:spPr>
          <a:xfrm>
            <a:off x="9187479" y="5291450"/>
            <a:ext cx="219456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Calibri"/>
              </a:rPr>
              <a:t>DISCUSSION:</a:t>
            </a:r>
          </a:p>
          <a:p>
            <a:pPr algn="ctr"/>
            <a:r>
              <a:rPr lang="en-US">
                <a:solidFill>
                  <a:srgbClr val="000000"/>
                </a:solidFill>
                <a:cs typeface="Calibri"/>
              </a:rPr>
              <a:t>Three-Person Pre-Game Checklist</a:t>
            </a:r>
            <a:endParaRPr lang="en-US" dirty="0">
              <a:solidFill>
                <a:srgbClr val="000000"/>
              </a:solidFill>
              <a:cs typeface="Calibri"/>
            </a:endParaRPr>
          </a:p>
        </p:txBody>
      </p:sp>
      <p:sp>
        <p:nvSpPr>
          <p:cNvPr id="3" name="TextBox 2">
            <a:extLst>
              <a:ext uri="{FF2B5EF4-FFF2-40B4-BE49-F238E27FC236}">
                <a16:creationId xmlns:a16="http://schemas.microsoft.com/office/drawing/2014/main" id="{A49AEE68-37A6-474F-A9FF-9EC6126BDC52}"/>
              </a:ext>
            </a:extLst>
          </p:cNvPr>
          <p:cNvSpPr txBox="1"/>
          <p:nvPr/>
        </p:nvSpPr>
        <p:spPr>
          <a:xfrm>
            <a:off x="830729" y="2974196"/>
            <a:ext cx="10939929" cy="3231654"/>
          </a:xfrm>
          <a:prstGeom prst="rect">
            <a:avLst/>
          </a:prstGeom>
          <a:solidFill>
            <a:schemeClr val="accent1">
              <a:lumMod val="40000"/>
              <a:lumOff val="60000"/>
            </a:schemeClr>
          </a:solidFill>
        </p:spPr>
        <p:txBody>
          <a:bodyPr wrap="square" rtlCol="0">
            <a:spAutoFit/>
          </a:bodyPr>
          <a:lstStyle/>
          <a:p>
            <a:pPr marL="342891" indent="-342891">
              <a:buFont typeface="Arial" panose="020B0604020202020204" pitchFamily="34" charset="0"/>
              <a:buChar char="•"/>
            </a:pPr>
            <a:r>
              <a:rPr lang="en-US" sz="2400" b="1" dirty="0"/>
              <a:t>The Draw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In the CSA</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Between C and Trail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Off Ball Responsibilities </a:t>
            </a:r>
          </a:p>
          <a:p>
            <a:endParaRPr lang="en-US" dirty="0"/>
          </a:p>
          <a:p>
            <a:endParaRPr lang="en-US" dirty="0"/>
          </a:p>
        </p:txBody>
      </p:sp>
      <p:sp>
        <p:nvSpPr>
          <p:cNvPr id="7" name="TextBox 6"/>
          <p:cNvSpPr txBox="1"/>
          <p:nvPr/>
        </p:nvSpPr>
        <p:spPr>
          <a:xfrm>
            <a:off x="1907241" y="3397412"/>
            <a:ext cx="8786906" cy="369332"/>
          </a:xfrm>
          <a:prstGeom prst="rect">
            <a:avLst/>
          </a:prstGeom>
          <a:noFill/>
        </p:spPr>
        <p:txBody>
          <a:bodyPr wrap="square" rtlCol="0">
            <a:spAutoFit/>
          </a:bodyPr>
          <a:lstStyle/>
          <a:p>
            <a:pPr marL="0" lvl="1"/>
            <a:r>
              <a:rPr lang="en-US" dirty="0"/>
              <a:t>Counting # of players on field, between RL,  players on circle; RL early entry, substitutions </a:t>
            </a:r>
          </a:p>
        </p:txBody>
      </p:sp>
      <p:sp>
        <p:nvSpPr>
          <p:cNvPr id="8" name="TextBox 7"/>
          <p:cNvSpPr txBox="1"/>
          <p:nvPr/>
        </p:nvSpPr>
        <p:spPr>
          <a:xfrm>
            <a:off x="1930400" y="4101939"/>
            <a:ext cx="7848600" cy="369332"/>
          </a:xfrm>
          <a:prstGeom prst="rect">
            <a:avLst/>
          </a:prstGeom>
          <a:noFill/>
        </p:spPr>
        <p:txBody>
          <a:bodyPr wrap="square" rtlCol="0">
            <a:spAutoFit/>
          </a:bodyPr>
          <a:lstStyle/>
          <a:p>
            <a:r>
              <a:rPr lang="en-US" dirty="0"/>
              <a:t>Assistance with FPs, false starts, end line coverage</a:t>
            </a:r>
          </a:p>
        </p:txBody>
      </p:sp>
      <p:sp>
        <p:nvSpPr>
          <p:cNvPr id="10" name="TextBox 9"/>
          <p:cNvSpPr txBox="1"/>
          <p:nvPr/>
        </p:nvSpPr>
        <p:spPr>
          <a:xfrm>
            <a:off x="1930400" y="4812326"/>
            <a:ext cx="7086600" cy="369332"/>
          </a:xfrm>
          <a:prstGeom prst="rect">
            <a:avLst/>
          </a:prstGeom>
          <a:noFill/>
        </p:spPr>
        <p:txBody>
          <a:bodyPr wrap="square" rtlCol="0">
            <a:spAutoFit/>
          </a:bodyPr>
          <a:lstStyle/>
          <a:p>
            <a:r>
              <a:rPr lang="en-US" dirty="0"/>
              <a:t>Restraining line coverage, middle of CSA coverage </a:t>
            </a:r>
          </a:p>
        </p:txBody>
      </p:sp>
      <p:sp>
        <p:nvSpPr>
          <p:cNvPr id="11" name="TextBox 10"/>
          <p:cNvSpPr txBox="1"/>
          <p:nvPr/>
        </p:nvSpPr>
        <p:spPr>
          <a:xfrm>
            <a:off x="1907241" y="5563984"/>
            <a:ext cx="5372100" cy="369332"/>
          </a:xfrm>
          <a:prstGeom prst="rect">
            <a:avLst/>
          </a:prstGeom>
          <a:noFill/>
        </p:spPr>
        <p:txBody>
          <a:bodyPr wrap="square" rtlCol="0">
            <a:spAutoFit/>
          </a:bodyPr>
          <a:lstStyle/>
          <a:p>
            <a:r>
              <a:rPr lang="en-US" dirty="0"/>
              <a:t>In transition, help on  managing FP restarts, CSA play </a:t>
            </a:r>
          </a:p>
        </p:txBody>
      </p:sp>
      <p:sp>
        <p:nvSpPr>
          <p:cNvPr id="12" name="TextBox 11">
            <a:extLst>
              <a:ext uri="{FF2B5EF4-FFF2-40B4-BE49-F238E27FC236}">
                <a16:creationId xmlns:a16="http://schemas.microsoft.com/office/drawing/2014/main" id="{033F3AB0-A288-014F-9759-21376CBDA142}"/>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grpSp>
        <p:nvGrpSpPr>
          <p:cNvPr id="14" name="Group 13">
            <a:extLst>
              <a:ext uri="{FF2B5EF4-FFF2-40B4-BE49-F238E27FC236}">
                <a16:creationId xmlns:a16="http://schemas.microsoft.com/office/drawing/2014/main" id="{8C11325D-B6DE-8F49-BD26-F42CB083BB3F}"/>
              </a:ext>
            </a:extLst>
          </p:cNvPr>
          <p:cNvGrpSpPr/>
          <p:nvPr/>
        </p:nvGrpSpPr>
        <p:grpSpPr>
          <a:xfrm>
            <a:off x="2205317" y="1312434"/>
            <a:ext cx="6811683" cy="1307684"/>
            <a:chOff x="2205317" y="1312434"/>
            <a:chExt cx="6811683" cy="1307684"/>
          </a:xfrm>
        </p:grpSpPr>
        <p:sp>
          <p:nvSpPr>
            <p:cNvPr id="5" name="Rectangle 4">
              <a:extLst>
                <a:ext uri="{FF2B5EF4-FFF2-40B4-BE49-F238E27FC236}">
                  <a16:creationId xmlns:a16="http://schemas.microsoft.com/office/drawing/2014/main" id="{93BF5577-781E-134D-ACB4-A3B957A428F5}"/>
                </a:ext>
              </a:extLst>
            </p:cNvPr>
            <p:cNvSpPr/>
            <p:nvPr/>
          </p:nvSpPr>
          <p:spPr>
            <a:xfrm>
              <a:off x="3140636" y="1458337"/>
              <a:ext cx="5876364" cy="100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Shared Areas of Coverage</a:t>
              </a:r>
            </a:p>
          </p:txBody>
        </p:sp>
        <p:sp>
          <p:nvSpPr>
            <p:cNvPr id="13" name="Oval 12">
              <a:extLst>
                <a:ext uri="{FF2B5EF4-FFF2-40B4-BE49-F238E27FC236}">
                  <a16:creationId xmlns:a16="http://schemas.microsoft.com/office/drawing/2014/main" id="{9E0D1071-092F-A748-A048-CB2F50293695}"/>
                </a:ext>
              </a:extLst>
            </p:cNvPr>
            <p:cNvSpPr/>
            <p:nvPr/>
          </p:nvSpPr>
          <p:spPr>
            <a:xfrm>
              <a:off x="2205317" y="1312434"/>
              <a:ext cx="1506070" cy="1307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1436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AEE68-37A6-474F-A9FF-9EC6126BDC52}"/>
              </a:ext>
            </a:extLst>
          </p:cNvPr>
          <p:cNvSpPr txBox="1"/>
          <p:nvPr/>
        </p:nvSpPr>
        <p:spPr>
          <a:xfrm>
            <a:off x="1134224" y="2753779"/>
            <a:ext cx="10837952" cy="3785652"/>
          </a:xfrm>
          <a:prstGeom prst="rect">
            <a:avLst/>
          </a:prstGeom>
          <a:solidFill>
            <a:schemeClr val="accent1">
              <a:lumMod val="40000"/>
              <a:lumOff val="60000"/>
            </a:schemeClr>
          </a:solidFill>
        </p:spPr>
        <p:txBody>
          <a:bodyPr wrap="square" rtlCol="0">
            <a:spAutoFit/>
          </a:bodyPr>
          <a:lstStyle/>
          <a:p>
            <a:pPr marL="342891" indent="-342891">
              <a:buFont typeface="Arial" panose="020B0604020202020204" pitchFamily="34" charset="0"/>
              <a:buChar char="•"/>
            </a:pPr>
            <a:r>
              <a:rPr lang="en-US" sz="2400" b="1" dirty="0"/>
              <a:t>Managing Midfield Play</a:t>
            </a:r>
          </a:p>
          <a:p>
            <a:r>
              <a:rPr lang="en-US" sz="2400" b="1" dirty="0"/>
              <a:t> </a:t>
            </a:r>
          </a:p>
          <a:p>
            <a:pPr marL="342891" indent="-342891">
              <a:buFont typeface="Arial" panose="020B0604020202020204" pitchFamily="34" charset="0"/>
              <a:buChar char="•"/>
            </a:pPr>
            <a:r>
              <a:rPr lang="en-US" sz="2400" b="1" dirty="0"/>
              <a:t>Look to Partner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Boundary Coverage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Restraining line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Off-Ball Responsibilities</a:t>
            </a:r>
          </a:p>
          <a:p>
            <a:r>
              <a:rPr lang="en-US" sz="2400" b="1" dirty="0"/>
              <a:t> </a:t>
            </a:r>
            <a:r>
              <a:rPr lang="en-US" dirty="0"/>
              <a:t>	</a:t>
            </a:r>
          </a:p>
        </p:txBody>
      </p:sp>
      <p:sp>
        <p:nvSpPr>
          <p:cNvPr id="5" name="TextBox 4"/>
          <p:cNvSpPr txBox="1"/>
          <p:nvPr/>
        </p:nvSpPr>
        <p:spPr>
          <a:xfrm>
            <a:off x="2362200" y="3145882"/>
            <a:ext cx="4191000" cy="369332"/>
          </a:xfrm>
          <a:prstGeom prst="rect">
            <a:avLst/>
          </a:prstGeom>
          <a:noFill/>
        </p:spPr>
        <p:txBody>
          <a:bodyPr wrap="square" rtlCol="0">
            <a:spAutoFit/>
          </a:bodyPr>
          <a:lstStyle/>
          <a:p>
            <a:r>
              <a:rPr lang="en-US" dirty="0"/>
              <a:t>Double whistles, restarts in shared areas</a:t>
            </a:r>
          </a:p>
        </p:txBody>
      </p:sp>
      <p:sp>
        <p:nvSpPr>
          <p:cNvPr id="6" name="TextBox 5"/>
          <p:cNvSpPr txBox="1"/>
          <p:nvPr/>
        </p:nvSpPr>
        <p:spPr>
          <a:xfrm>
            <a:off x="2362200" y="4572442"/>
            <a:ext cx="6476999" cy="369332"/>
          </a:xfrm>
          <a:prstGeom prst="rect">
            <a:avLst/>
          </a:prstGeom>
          <a:noFill/>
        </p:spPr>
        <p:txBody>
          <a:bodyPr wrap="square" rtlCol="0">
            <a:spAutoFit/>
          </a:bodyPr>
          <a:lstStyle/>
          <a:p>
            <a:r>
              <a:rPr lang="en-US" dirty="0"/>
              <a:t>Deep Trail covers side boundary in attacking end of the field</a:t>
            </a:r>
          </a:p>
        </p:txBody>
      </p:sp>
      <p:sp>
        <p:nvSpPr>
          <p:cNvPr id="7" name="TextBox 6"/>
          <p:cNvSpPr txBox="1"/>
          <p:nvPr/>
        </p:nvSpPr>
        <p:spPr>
          <a:xfrm>
            <a:off x="2362200" y="5297774"/>
            <a:ext cx="7532587" cy="369332"/>
          </a:xfrm>
          <a:prstGeom prst="rect">
            <a:avLst/>
          </a:prstGeom>
          <a:noFill/>
        </p:spPr>
        <p:txBody>
          <a:bodyPr wrap="square" rtlCol="0">
            <a:spAutoFit/>
          </a:bodyPr>
          <a:lstStyle/>
          <a:p>
            <a:r>
              <a:rPr lang="en-US" dirty="0"/>
              <a:t>The “pick up/hand off ” between C and Deep Trail, setting up offside fouls</a:t>
            </a:r>
          </a:p>
        </p:txBody>
      </p:sp>
      <p:sp>
        <p:nvSpPr>
          <p:cNvPr id="9" name="TextBox 8"/>
          <p:cNvSpPr txBox="1"/>
          <p:nvPr/>
        </p:nvSpPr>
        <p:spPr>
          <a:xfrm>
            <a:off x="2362200" y="3847110"/>
            <a:ext cx="8813800" cy="369332"/>
          </a:xfrm>
          <a:prstGeom prst="rect">
            <a:avLst/>
          </a:prstGeom>
          <a:noFill/>
        </p:spPr>
        <p:txBody>
          <a:bodyPr wrap="square" rtlCol="0">
            <a:spAutoFit/>
          </a:bodyPr>
          <a:lstStyle/>
          <a:p>
            <a:r>
              <a:rPr lang="en-US" dirty="0"/>
              <a:t>Managing restarts (eye contact in the CSA), boundary calls, fouls during/after the shot</a:t>
            </a:r>
          </a:p>
        </p:txBody>
      </p:sp>
      <p:sp>
        <p:nvSpPr>
          <p:cNvPr id="10" name="TextBox 9"/>
          <p:cNvSpPr txBox="1"/>
          <p:nvPr/>
        </p:nvSpPr>
        <p:spPr>
          <a:xfrm>
            <a:off x="2362200" y="6113792"/>
            <a:ext cx="7391400" cy="369332"/>
          </a:xfrm>
          <a:prstGeom prst="rect">
            <a:avLst/>
          </a:prstGeom>
          <a:noFill/>
        </p:spPr>
        <p:txBody>
          <a:bodyPr wrap="square" rtlCol="0">
            <a:spAutoFit/>
          </a:bodyPr>
          <a:lstStyle/>
          <a:p>
            <a:r>
              <a:rPr lang="en-US" dirty="0"/>
              <a:t>Transfer of information for 3 seconds, off-ball fouls in the CSA</a:t>
            </a:r>
          </a:p>
        </p:txBody>
      </p:sp>
      <p:sp>
        <p:nvSpPr>
          <p:cNvPr id="13" name="Rectangle 12">
            <a:extLst>
              <a:ext uri="{FF2B5EF4-FFF2-40B4-BE49-F238E27FC236}">
                <a16:creationId xmlns:a16="http://schemas.microsoft.com/office/drawing/2014/main" id="{D6858C88-C931-6A45-B828-163172AA19A7}"/>
              </a:ext>
            </a:extLst>
          </p:cNvPr>
          <p:cNvSpPr/>
          <p:nvPr/>
        </p:nvSpPr>
        <p:spPr>
          <a:xfrm>
            <a:off x="3140636" y="1458337"/>
            <a:ext cx="6514352" cy="100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Communication Between Partners</a:t>
            </a:r>
          </a:p>
        </p:txBody>
      </p:sp>
      <p:sp>
        <p:nvSpPr>
          <p:cNvPr id="14" name="Oval 13">
            <a:extLst>
              <a:ext uri="{FF2B5EF4-FFF2-40B4-BE49-F238E27FC236}">
                <a16:creationId xmlns:a16="http://schemas.microsoft.com/office/drawing/2014/main" id="{04574ED0-30F5-8D43-B98C-FD21AF9BDCA7}"/>
              </a:ext>
            </a:extLst>
          </p:cNvPr>
          <p:cNvSpPr/>
          <p:nvPr/>
        </p:nvSpPr>
        <p:spPr>
          <a:xfrm>
            <a:off x="2205317" y="1312434"/>
            <a:ext cx="1506070" cy="1307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C1A4879-8594-FA4D-924A-8F0B39C025F1}"/>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spTree>
    <p:custDataLst>
      <p:tags r:id="rId1"/>
    </p:custDataLst>
    <p:extLst>
      <p:ext uri="{BB962C8B-B14F-4D97-AF65-F5344CB8AC3E}">
        <p14:creationId xmlns:p14="http://schemas.microsoft.com/office/powerpoint/2010/main" val="9666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8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AEE68-37A6-474F-A9FF-9EC6126BDC52}"/>
              </a:ext>
            </a:extLst>
          </p:cNvPr>
          <p:cNvSpPr txBox="1"/>
          <p:nvPr/>
        </p:nvSpPr>
        <p:spPr>
          <a:xfrm>
            <a:off x="1157670" y="2857241"/>
            <a:ext cx="10744200" cy="3508653"/>
          </a:xfrm>
          <a:prstGeom prst="rect">
            <a:avLst/>
          </a:prstGeom>
          <a:solidFill>
            <a:schemeClr val="accent1">
              <a:lumMod val="40000"/>
              <a:lumOff val="60000"/>
            </a:schemeClr>
          </a:solidFill>
        </p:spPr>
        <p:txBody>
          <a:bodyPr wrap="square" rtlCol="0">
            <a:spAutoFit/>
          </a:bodyPr>
          <a:lstStyle/>
          <a:p>
            <a:pPr marL="342891" indent="-342891">
              <a:buFont typeface="Arial" panose="020B0604020202020204" pitchFamily="34" charset="0"/>
              <a:buChar char="•"/>
            </a:pPr>
            <a:r>
              <a:rPr lang="en-US" sz="2400" b="1" dirty="0"/>
              <a:t>Stick Check Requests </a:t>
            </a:r>
          </a:p>
          <a:p>
            <a:endParaRPr lang="en-US" sz="2400" dirty="0"/>
          </a:p>
          <a:p>
            <a:pPr marL="342891" indent="-342891">
              <a:buFont typeface="Arial" panose="020B0604020202020204" pitchFamily="34" charset="0"/>
              <a:buChar char="•"/>
            </a:pPr>
            <a:r>
              <a:rPr lang="en-US" sz="2400" b="1" dirty="0"/>
              <a:t>Questions during play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Unruly coaches </a:t>
            </a:r>
          </a:p>
          <a:p>
            <a:pPr marL="342891" indent="-342891">
              <a:buFont typeface="Arial" panose="020B0604020202020204" pitchFamily="34" charset="0"/>
              <a:buChar char="•"/>
            </a:pPr>
            <a:endParaRPr lang="en-US" sz="2400" b="1" dirty="0"/>
          </a:p>
          <a:p>
            <a:pPr marL="342891" indent="-342891">
              <a:buFont typeface="Arial" panose="020B0604020202020204" pitchFamily="34" charset="0"/>
              <a:buChar char="•"/>
            </a:pPr>
            <a:r>
              <a:rPr lang="en-US" sz="2400" b="1" dirty="0"/>
              <a:t>Game/Clock awareness </a:t>
            </a:r>
          </a:p>
          <a:p>
            <a:pPr marL="342891" indent="-342891">
              <a:buFont typeface="Arial" panose="020B0604020202020204" pitchFamily="34" charset="0"/>
              <a:buChar char="•"/>
            </a:pPr>
            <a:endParaRPr lang="en-US" b="1" dirty="0"/>
          </a:p>
          <a:p>
            <a:endParaRPr lang="en-US" dirty="0"/>
          </a:p>
          <a:p>
            <a:endParaRPr lang="en-US" dirty="0"/>
          </a:p>
        </p:txBody>
      </p:sp>
      <p:sp>
        <p:nvSpPr>
          <p:cNvPr id="5" name="TextBox 4"/>
          <p:cNvSpPr txBox="1"/>
          <p:nvPr/>
        </p:nvSpPr>
        <p:spPr>
          <a:xfrm>
            <a:off x="2362200" y="3220057"/>
            <a:ext cx="4876800" cy="369332"/>
          </a:xfrm>
          <a:prstGeom prst="rect">
            <a:avLst/>
          </a:prstGeom>
          <a:noFill/>
        </p:spPr>
        <p:txBody>
          <a:bodyPr wrap="square" rtlCol="0">
            <a:spAutoFit/>
          </a:bodyPr>
          <a:lstStyle/>
          <a:p>
            <a:r>
              <a:rPr lang="en-US" dirty="0"/>
              <a:t>Who performs it?</a:t>
            </a:r>
          </a:p>
        </p:txBody>
      </p:sp>
      <p:sp>
        <p:nvSpPr>
          <p:cNvPr id="6" name="TextBox 5"/>
          <p:cNvSpPr txBox="1"/>
          <p:nvPr/>
        </p:nvSpPr>
        <p:spPr>
          <a:xfrm>
            <a:off x="2362200" y="3940557"/>
            <a:ext cx="5257800" cy="369332"/>
          </a:xfrm>
          <a:prstGeom prst="rect">
            <a:avLst/>
          </a:prstGeom>
          <a:noFill/>
        </p:spPr>
        <p:txBody>
          <a:bodyPr wrap="square" rtlCol="0">
            <a:spAutoFit/>
          </a:bodyPr>
          <a:lstStyle/>
          <a:p>
            <a:r>
              <a:rPr lang="en-US" dirty="0"/>
              <a:t>Working as a team to respond, share information</a:t>
            </a:r>
          </a:p>
        </p:txBody>
      </p:sp>
      <p:sp>
        <p:nvSpPr>
          <p:cNvPr id="7" name="TextBox 6"/>
          <p:cNvSpPr txBox="1"/>
          <p:nvPr/>
        </p:nvSpPr>
        <p:spPr>
          <a:xfrm>
            <a:off x="2362200" y="4705377"/>
            <a:ext cx="5257800" cy="369332"/>
          </a:xfrm>
          <a:prstGeom prst="rect">
            <a:avLst/>
          </a:prstGeom>
          <a:noFill/>
        </p:spPr>
        <p:txBody>
          <a:bodyPr wrap="square" rtlCol="0">
            <a:spAutoFit/>
          </a:bodyPr>
          <a:lstStyle/>
          <a:p>
            <a:r>
              <a:rPr lang="en-US" dirty="0"/>
              <a:t>Warning/carding procedure</a:t>
            </a:r>
          </a:p>
        </p:txBody>
      </p:sp>
      <p:sp>
        <p:nvSpPr>
          <p:cNvPr id="8" name="TextBox 7"/>
          <p:cNvSpPr txBox="1"/>
          <p:nvPr/>
        </p:nvSpPr>
        <p:spPr>
          <a:xfrm>
            <a:off x="2362200" y="5392370"/>
            <a:ext cx="7696200" cy="369332"/>
          </a:xfrm>
          <a:prstGeom prst="rect">
            <a:avLst/>
          </a:prstGeom>
          <a:noFill/>
        </p:spPr>
        <p:txBody>
          <a:bodyPr wrap="square" rtlCol="0">
            <a:spAutoFit/>
          </a:bodyPr>
          <a:lstStyle/>
          <a:p>
            <a:r>
              <a:rPr lang="en-US" dirty="0"/>
              <a:t>Discussing rough play, upgrading cards, injuries (no coaching), OT procedures</a:t>
            </a:r>
          </a:p>
        </p:txBody>
      </p:sp>
      <p:sp>
        <p:nvSpPr>
          <p:cNvPr id="11" name="TextBox 10">
            <a:extLst>
              <a:ext uri="{FF2B5EF4-FFF2-40B4-BE49-F238E27FC236}">
                <a16:creationId xmlns:a16="http://schemas.microsoft.com/office/drawing/2014/main" id="{FC35D335-420C-F34F-B793-16882443B53B}"/>
              </a:ext>
            </a:extLst>
          </p:cNvPr>
          <p:cNvSpPr txBox="1"/>
          <p:nvPr/>
        </p:nvSpPr>
        <p:spPr>
          <a:xfrm>
            <a:off x="210671" y="281527"/>
            <a:ext cx="8260977" cy="938719"/>
          </a:xfrm>
          <a:prstGeom prst="rect">
            <a:avLst/>
          </a:prstGeom>
          <a:solidFill>
            <a:srgbClr val="53565A"/>
          </a:solidFill>
        </p:spPr>
        <p:txBody>
          <a:bodyPr wrap="square" rtlCol="0">
            <a:spAutoFit/>
          </a:bodyPr>
          <a:lstStyle/>
          <a:p>
            <a:r>
              <a:rPr lang="en-US" sz="5500" b="1" spc="300" dirty="0">
                <a:solidFill>
                  <a:schemeClr val="bg1"/>
                </a:solidFill>
                <a:latin typeface="Alt Gothic Comp ATF" panose="020B0608040502040204" pitchFamily="34" charset="77"/>
              </a:rPr>
              <a:t>Three-Person Pregame Discussion</a:t>
            </a:r>
            <a:endParaRPr lang="en-US" sz="5500" b="1" spc="300" dirty="0">
              <a:solidFill>
                <a:srgbClr val="00205B"/>
              </a:solidFill>
              <a:latin typeface="Alt Gothic Comp ATF" panose="020B0608040502040204" pitchFamily="34" charset="77"/>
            </a:endParaRPr>
          </a:p>
        </p:txBody>
      </p:sp>
      <p:grpSp>
        <p:nvGrpSpPr>
          <p:cNvPr id="12" name="Group 11">
            <a:extLst>
              <a:ext uri="{FF2B5EF4-FFF2-40B4-BE49-F238E27FC236}">
                <a16:creationId xmlns:a16="http://schemas.microsoft.com/office/drawing/2014/main" id="{19D7E61B-669F-4E4A-82EB-C8B703CAF37B}"/>
              </a:ext>
            </a:extLst>
          </p:cNvPr>
          <p:cNvGrpSpPr/>
          <p:nvPr/>
        </p:nvGrpSpPr>
        <p:grpSpPr>
          <a:xfrm>
            <a:off x="2205317" y="1312434"/>
            <a:ext cx="6811683" cy="1307684"/>
            <a:chOff x="2205317" y="1312434"/>
            <a:chExt cx="6811683" cy="1307684"/>
          </a:xfrm>
        </p:grpSpPr>
        <p:sp>
          <p:nvSpPr>
            <p:cNvPr id="13" name="Rectangle 12">
              <a:extLst>
                <a:ext uri="{FF2B5EF4-FFF2-40B4-BE49-F238E27FC236}">
                  <a16:creationId xmlns:a16="http://schemas.microsoft.com/office/drawing/2014/main" id="{3779853F-F752-EA45-B807-86FADD8D7B4C}"/>
                </a:ext>
              </a:extLst>
            </p:cNvPr>
            <p:cNvSpPr/>
            <p:nvPr/>
          </p:nvSpPr>
          <p:spPr>
            <a:xfrm>
              <a:off x="3140636" y="1458337"/>
              <a:ext cx="5876364" cy="100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Coach Communication</a:t>
              </a:r>
            </a:p>
          </p:txBody>
        </p:sp>
        <p:sp>
          <p:nvSpPr>
            <p:cNvPr id="14" name="Oval 13">
              <a:extLst>
                <a:ext uri="{FF2B5EF4-FFF2-40B4-BE49-F238E27FC236}">
                  <a16:creationId xmlns:a16="http://schemas.microsoft.com/office/drawing/2014/main" id="{26BC51CC-6BDB-D741-9BE0-025E071E1D4E}"/>
                </a:ext>
              </a:extLst>
            </p:cNvPr>
            <p:cNvSpPr/>
            <p:nvPr/>
          </p:nvSpPr>
          <p:spPr>
            <a:xfrm>
              <a:off x="2205317" y="1312434"/>
              <a:ext cx="1506070" cy="1307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6074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57554" y="41382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Positions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4</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sp>
        <p:nvSpPr>
          <p:cNvPr id="9" name="Rectangle 8">
            <a:extLst>
              <a:ext uri="{FF2B5EF4-FFF2-40B4-BE49-F238E27FC236}">
                <a16:creationId xmlns:a16="http://schemas.microsoft.com/office/drawing/2014/main" id="{09AD4C2B-3F65-3240-8B70-4F879593B7F0}"/>
              </a:ext>
            </a:extLst>
          </p:cNvPr>
          <p:cNvSpPr/>
          <p:nvPr/>
        </p:nvSpPr>
        <p:spPr>
          <a:xfrm>
            <a:off x="1475874" y="1590102"/>
            <a:ext cx="9022580" cy="4854074"/>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F3B8D45-3159-0B4E-9D24-BEF50338EBBD}"/>
              </a:ext>
            </a:extLst>
          </p:cNvPr>
          <p:cNvSpPr txBox="1"/>
          <p:nvPr/>
        </p:nvSpPr>
        <p:spPr>
          <a:xfrm>
            <a:off x="2903976" y="1741781"/>
            <a:ext cx="1112199" cy="784830"/>
          </a:xfrm>
          <a:prstGeom prst="rect">
            <a:avLst/>
          </a:prstGeom>
          <a:solidFill>
            <a:schemeClr val="bg2"/>
          </a:solidFill>
          <a:ln>
            <a:noFill/>
          </a:ln>
        </p:spPr>
        <p:txBody>
          <a:bodyPr wrap="square" rtlCol="0">
            <a:spAutoFit/>
          </a:bodyPr>
          <a:lstStyle/>
          <a:p>
            <a:pPr algn="ctr"/>
            <a:r>
              <a:rPr lang="en-US" sz="4500" b="1" dirty="0">
                <a:solidFill>
                  <a:srgbClr val="0070C0"/>
                </a:solidFill>
              </a:rPr>
              <a:t>A</a:t>
            </a:r>
          </a:p>
        </p:txBody>
      </p:sp>
      <p:sp>
        <p:nvSpPr>
          <p:cNvPr id="12" name="TextBox 11">
            <a:extLst>
              <a:ext uri="{FF2B5EF4-FFF2-40B4-BE49-F238E27FC236}">
                <a16:creationId xmlns:a16="http://schemas.microsoft.com/office/drawing/2014/main" id="{00889EDA-8F9F-4F45-8E2F-6ED437241146}"/>
              </a:ext>
            </a:extLst>
          </p:cNvPr>
          <p:cNvSpPr txBox="1"/>
          <p:nvPr/>
        </p:nvSpPr>
        <p:spPr>
          <a:xfrm>
            <a:off x="5606681" y="1741781"/>
            <a:ext cx="1112199" cy="784830"/>
          </a:xfrm>
          <a:prstGeom prst="rect">
            <a:avLst/>
          </a:prstGeom>
          <a:solidFill>
            <a:schemeClr val="bg2"/>
          </a:solidFill>
          <a:ln>
            <a:noFill/>
          </a:ln>
        </p:spPr>
        <p:txBody>
          <a:bodyPr wrap="square" rtlCol="0">
            <a:spAutoFit/>
          </a:bodyPr>
          <a:lstStyle/>
          <a:p>
            <a:pPr algn="ctr"/>
            <a:r>
              <a:rPr lang="en-US" sz="4500" b="1" dirty="0">
                <a:solidFill>
                  <a:srgbClr val="FF0000"/>
                </a:solidFill>
              </a:rPr>
              <a:t>B</a:t>
            </a:r>
          </a:p>
        </p:txBody>
      </p:sp>
      <p:sp>
        <p:nvSpPr>
          <p:cNvPr id="13" name="TextBox 12">
            <a:extLst>
              <a:ext uri="{FF2B5EF4-FFF2-40B4-BE49-F238E27FC236}">
                <a16:creationId xmlns:a16="http://schemas.microsoft.com/office/drawing/2014/main" id="{C6C702B5-5465-6943-A80E-E321E88B7538}"/>
              </a:ext>
            </a:extLst>
          </p:cNvPr>
          <p:cNvSpPr txBox="1"/>
          <p:nvPr/>
        </p:nvSpPr>
        <p:spPr>
          <a:xfrm>
            <a:off x="8052567" y="1720686"/>
            <a:ext cx="1112199" cy="784830"/>
          </a:xfrm>
          <a:prstGeom prst="rect">
            <a:avLst/>
          </a:prstGeom>
          <a:solidFill>
            <a:schemeClr val="bg2"/>
          </a:solidFill>
          <a:ln>
            <a:noFill/>
          </a:ln>
        </p:spPr>
        <p:txBody>
          <a:bodyPr wrap="square" rtlCol="0">
            <a:spAutoFit/>
          </a:bodyPr>
          <a:lstStyle/>
          <a:p>
            <a:pPr algn="ctr"/>
            <a:r>
              <a:rPr lang="en-US" sz="4500" b="1" dirty="0">
                <a:solidFill>
                  <a:srgbClr val="00B050"/>
                </a:solidFill>
              </a:rPr>
              <a:t>C</a:t>
            </a:r>
          </a:p>
        </p:txBody>
      </p:sp>
      <p:sp>
        <p:nvSpPr>
          <p:cNvPr id="3" name="Rectangle 2">
            <a:extLst>
              <a:ext uri="{FF2B5EF4-FFF2-40B4-BE49-F238E27FC236}">
                <a16:creationId xmlns:a16="http://schemas.microsoft.com/office/drawing/2014/main" id="{BCA96A09-3739-F044-87EF-5D06657AD146}"/>
              </a:ext>
            </a:extLst>
          </p:cNvPr>
          <p:cNvSpPr/>
          <p:nvPr/>
        </p:nvSpPr>
        <p:spPr>
          <a:xfrm>
            <a:off x="2201833" y="2526611"/>
            <a:ext cx="2516486" cy="36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RIGHT side</a:t>
            </a:r>
          </a:p>
          <a:p>
            <a:pPr algn="ctr"/>
            <a:endParaRPr lang="en-US" sz="2200" b="1" dirty="0"/>
          </a:p>
          <a:p>
            <a:pPr algn="ctr"/>
            <a:r>
              <a:rPr lang="en-US" sz="2200" b="1" dirty="0"/>
              <a:t>Trails the ball going to her LEFT side</a:t>
            </a:r>
          </a:p>
          <a:p>
            <a:pPr algn="ctr"/>
            <a:endParaRPr lang="en-US" sz="2200" b="1" dirty="0"/>
          </a:p>
          <a:p>
            <a:pPr algn="ctr"/>
            <a:r>
              <a:rPr lang="en-US" sz="2200" b="1" dirty="0"/>
              <a:t>Signals the goal to her RIGHT side</a:t>
            </a:r>
          </a:p>
        </p:txBody>
      </p:sp>
      <p:sp>
        <p:nvSpPr>
          <p:cNvPr id="14" name="Rectangle 13">
            <a:extLst>
              <a:ext uri="{FF2B5EF4-FFF2-40B4-BE49-F238E27FC236}">
                <a16:creationId xmlns:a16="http://schemas.microsoft.com/office/drawing/2014/main" id="{DD3E9AF3-43F9-5641-96CC-B6C73576C30A}"/>
              </a:ext>
            </a:extLst>
          </p:cNvPr>
          <p:cNvSpPr/>
          <p:nvPr/>
        </p:nvSpPr>
        <p:spPr>
          <a:xfrm>
            <a:off x="4837754" y="2553944"/>
            <a:ext cx="2516486" cy="3661398"/>
          </a:xfrm>
          <a:prstGeom prst="rect">
            <a:avLst/>
          </a:prstGeom>
          <a:solidFill>
            <a:srgbClr val="C81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DF46A3-B634-D74B-94F5-270F425D1C76}"/>
              </a:ext>
            </a:extLst>
          </p:cNvPr>
          <p:cNvSpPr/>
          <p:nvPr/>
        </p:nvSpPr>
        <p:spPr>
          <a:xfrm>
            <a:off x="7473675" y="2526611"/>
            <a:ext cx="2516486" cy="3661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3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706688"/>
            <a:ext cx="5780088" cy="3340100"/>
          </a:xfrm>
        </p:spPr>
        <p:txBody>
          <a:bodyPr>
            <a:normAutofit fontScale="92500" lnSpcReduction="20000"/>
          </a:bodyPr>
          <a:lstStyle/>
          <a:p>
            <a:r>
              <a:rPr lang="en-US" sz="2400" dirty="0"/>
              <a:t>Make eye contact, use directional signals</a:t>
            </a:r>
          </a:p>
          <a:p>
            <a:r>
              <a:rPr lang="en-US" sz="2400" dirty="0"/>
              <a:t>Talk through unusual incidents (when the clock is stopped)</a:t>
            </a:r>
          </a:p>
          <a:p>
            <a:r>
              <a:rPr lang="en-US" sz="2400" dirty="0"/>
              <a:t>Make sure you are “on the same page!”</a:t>
            </a:r>
          </a:p>
          <a:p>
            <a:pPr marL="457189" lvl="1" indent="0">
              <a:buNone/>
            </a:pPr>
            <a:endParaRPr lang="en-US" dirty="0"/>
          </a:p>
          <a:p>
            <a:pPr marL="0" indent="0">
              <a:buNone/>
            </a:pPr>
            <a:r>
              <a:rPr lang="en-US" sz="3000" u="sng" dirty="0"/>
              <a:t>Support your partners!</a:t>
            </a:r>
          </a:p>
          <a:p>
            <a:r>
              <a:rPr lang="en-US" sz="2300" dirty="0"/>
              <a:t>Don’t challenge them in front of others</a:t>
            </a:r>
          </a:p>
          <a:p>
            <a:r>
              <a:rPr lang="en-US" sz="2300" dirty="0"/>
              <a:t>Trust them to make calls</a:t>
            </a:r>
          </a:p>
          <a:p>
            <a:r>
              <a:rPr lang="en-US" sz="2300" dirty="0"/>
              <a:t>Be supportive and positive</a:t>
            </a:r>
          </a:p>
        </p:txBody>
      </p:sp>
      <p:sp>
        <p:nvSpPr>
          <p:cNvPr id="4" name="TextBox 3"/>
          <p:cNvSpPr txBox="1"/>
          <p:nvPr/>
        </p:nvSpPr>
        <p:spPr>
          <a:xfrm>
            <a:off x="4019549" y="406542"/>
            <a:ext cx="4514851" cy="1159228"/>
          </a:xfrm>
          <a:prstGeom prst="rect">
            <a:avLst/>
          </a:prstGeom>
          <a:noFill/>
        </p:spPr>
        <p:txBody>
          <a:bodyPr wrap="square" rtlCol="0">
            <a:spAutoFit/>
          </a:bodyPr>
          <a:lstStyle/>
          <a:p>
            <a:pPr algn="ctr" defTabSz="457189"/>
            <a:r>
              <a:rPr lang="en-US" sz="3733" b="1" cap="all" dirty="0">
                <a:solidFill>
                  <a:srgbClr val="003E7E"/>
                </a:solidFill>
                <a:latin typeface="Purista" pitchFamily="50" charset="0"/>
              </a:rPr>
              <a:t>Teamwork</a:t>
            </a:r>
            <a:endParaRPr lang="en-US" sz="3200" i="1" dirty="0"/>
          </a:p>
          <a:p>
            <a:pPr algn="ctr" defTabSz="457189"/>
            <a:r>
              <a:rPr lang="en-US" sz="3200" i="1" dirty="0"/>
              <a:t>During the Game</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1945" y="2534584"/>
            <a:ext cx="4682937" cy="351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5D8D5F8A-43C4-6D42-88AB-E0487AC3604B}"/>
              </a:ext>
            </a:extLst>
          </p:cNvPr>
          <p:cNvSpPr txBox="1"/>
          <p:nvPr/>
        </p:nvSpPr>
        <p:spPr>
          <a:xfrm>
            <a:off x="949137" y="1736119"/>
            <a:ext cx="6934200" cy="800219"/>
          </a:xfrm>
          <a:prstGeom prst="rect">
            <a:avLst/>
          </a:prstGeom>
          <a:noFill/>
        </p:spPr>
        <p:txBody>
          <a:bodyPr wrap="square" rtlCol="0">
            <a:spAutoFit/>
          </a:bodyPr>
          <a:lstStyle/>
          <a:p>
            <a:r>
              <a:rPr lang="en-US" sz="2800" u="sng" dirty="0"/>
              <a:t>Check in with partners throughout the game</a:t>
            </a:r>
          </a:p>
          <a:p>
            <a:endParaRPr lang="en-US" dirty="0"/>
          </a:p>
        </p:txBody>
      </p:sp>
    </p:spTree>
    <p:custDataLst>
      <p:tags r:id="rId1"/>
    </p:custDataLst>
    <p:extLst>
      <p:ext uri="{BB962C8B-B14F-4D97-AF65-F5344CB8AC3E}">
        <p14:creationId xmlns:p14="http://schemas.microsoft.com/office/powerpoint/2010/main" val="33654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500"/>
                            </p:stCondLst>
                            <p:childTnLst>
                              <p:par>
                                <p:cTn id="43" presetID="2" presetClass="entr" presetSubtype="4"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7" fill="hold">
                            <p:stCondLst>
                              <p:cond delay="6000"/>
                            </p:stCondLst>
                            <p:childTnLst>
                              <p:par>
                                <p:cTn id="48" presetID="10" presetClass="entr" presetSubtype="0" fill="hold" nodeType="afterEffect">
                                  <p:stCondLst>
                                    <p:cond delay="0"/>
                                  </p:stCondLst>
                                  <p:childTnLst>
                                    <p:set>
                                      <p:cBhvr>
                                        <p:cTn id="49" dur="1" fill="hold">
                                          <p:stCondLst>
                                            <p:cond delay="0"/>
                                          </p:stCondLst>
                                        </p:cTn>
                                        <p:tgtEl>
                                          <p:spTgt spid="2052"/>
                                        </p:tgtEl>
                                        <p:attrNameLst>
                                          <p:attrName>style.visibility</p:attrName>
                                        </p:attrNameLst>
                                      </p:cBhvr>
                                      <p:to>
                                        <p:strVal val="visible"/>
                                      </p:to>
                                    </p:set>
                                    <p:animEffect transition="in" filter="fade">
                                      <p:cBhvr>
                                        <p:cTn id="5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149" y="2021529"/>
            <a:ext cx="5047339" cy="378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10025" y="549416"/>
            <a:ext cx="4514851" cy="1077218"/>
          </a:xfrm>
          <a:prstGeom prst="rect">
            <a:avLst/>
          </a:prstGeom>
          <a:noFill/>
        </p:spPr>
        <p:txBody>
          <a:bodyPr wrap="square" rtlCol="0">
            <a:spAutoFit/>
          </a:bodyPr>
          <a:lstStyle/>
          <a:p>
            <a:pPr algn="ctr" defTabSz="457189"/>
            <a:r>
              <a:rPr lang="en-US" sz="3200" b="1" cap="all">
                <a:solidFill>
                  <a:srgbClr val="003E7E"/>
                </a:solidFill>
                <a:latin typeface="Purista" pitchFamily="50" charset="0"/>
              </a:rPr>
              <a:t>Teamwork</a:t>
            </a:r>
            <a:endParaRPr lang="en-US" sz="2933" dirty="0">
              <a:solidFill>
                <a:srgbClr val="FFC000"/>
              </a:solidFill>
            </a:endParaRPr>
          </a:p>
          <a:p>
            <a:pPr algn="ctr" defTabSz="457189"/>
            <a:r>
              <a:rPr lang="en-US" sz="3200" i="1" dirty="0"/>
              <a:t>Post Game</a:t>
            </a:r>
          </a:p>
        </p:txBody>
      </p:sp>
      <p:sp>
        <p:nvSpPr>
          <p:cNvPr id="6" name="TextBox 5">
            <a:extLst>
              <a:ext uri="{FF2B5EF4-FFF2-40B4-BE49-F238E27FC236}">
                <a16:creationId xmlns:a16="http://schemas.microsoft.com/office/drawing/2014/main" id="{0B6B664E-452F-1C4E-B900-9D4EBB91952C}"/>
              </a:ext>
            </a:extLst>
          </p:cNvPr>
          <p:cNvSpPr txBox="1"/>
          <p:nvPr/>
        </p:nvSpPr>
        <p:spPr>
          <a:xfrm>
            <a:off x="6536088" y="1943981"/>
            <a:ext cx="4514851" cy="4154984"/>
          </a:xfrm>
          <a:prstGeom prst="rect">
            <a:avLst/>
          </a:prstGeom>
          <a:solidFill>
            <a:schemeClr val="accent1">
              <a:lumMod val="20000"/>
              <a:lumOff val="80000"/>
            </a:schemeClr>
          </a:solidFill>
        </p:spPr>
        <p:txBody>
          <a:bodyPr wrap="square" rtlCol="0">
            <a:spAutoFit/>
          </a:bodyPr>
          <a:lstStyle/>
          <a:p>
            <a:endParaRPr lang="en-US" sz="2400" dirty="0"/>
          </a:p>
          <a:p>
            <a:r>
              <a:rPr lang="en-US" sz="2400" u="sng" dirty="0"/>
              <a:t>Post game Discussion:</a:t>
            </a:r>
          </a:p>
          <a:p>
            <a:endParaRPr lang="en-US" sz="2400" dirty="0"/>
          </a:p>
          <a:p>
            <a:pPr>
              <a:buFont typeface="Wingdings" panose="05000000000000000000" pitchFamily="2" charset="2"/>
              <a:buChar char="ü"/>
            </a:pPr>
            <a:r>
              <a:rPr lang="en-US" sz="2400" dirty="0"/>
              <a:t>talk through unusual incidents</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what could the team have done 	better?</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what could you personally have 	done better?</a:t>
            </a:r>
          </a:p>
          <a:p>
            <a:endParaRPr lang="en-US" sz="2400" dirty="0"/>
          </a:p>
        </p:txBody>
      </p:sp>
      <p:sp>
        <p:nvSpPr>
          <p:cNvPr id="7" name="TextBox 6">
            <a:extLst>
              <a:ext uri="{FF2B5EF4-FFF2-40B4-BE49-F238E27FC236}">
                <a16:creationId xmlns:a16="http://schemas.microsoft.com/office/drawing/2014/main" id="{21AB466E-BC93-4E4A-875E-16769E0118BB}"/>
              </a:ext>
            </a:extLst>
          </p:cNvPr>
          <p:cNvSpPr txBox="1"/>
          <p:nvPr/>
        </p:nvSpPr>
        <p:spPr>
          <a:xfrm>
            <a:off x="1248637" y="6185479"/>
            <a:ext cx="3657600" cy="461665"/>
          </a:xfrm>
          <a:prstGeom prst="rect">
            <a:avLst/>
          </a:prstGeom>
          <a:noFill/>
        </p:spPr>
        <p:txBody>
          <a:bodyPr wrap="square" rtlCol="0">
            <a:spAutoFit/>
          </a:bodyPr>
          <a:lstStyle/>
          <a:p>
            <a:r>
              <a:rPr lang="en-US" sz="2400" dirty="0"/>
              <a:t>Leave the field together!</a:t>
            </a:r>
          </a:p>
        </p:txBody>
      </p:sp>
    </p:spTree>
    <p:custDataLst>
      <p:tags r:id="rId1"/>
    </p:custDataLst>
    <p:extLst>
      <p:ext uri="{BB962C8B-B14F-4D97-AF65-F5344CB8AC3E}">
        <p14:creationId xmlns:p14="http://schemas.microsoft.com/office/powerpoint/2010/main" val="1632977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4490E2-7E75-634F-92A4-BFD7B1A1BEFC}"/>
              </a:ext>
            </a:extLst>
          </p:cNvPr>
          <p:cNvSpPr txBox="1"/>
          <p:nvPr/>
        </p:nvSpPr>
        <p:spPr>
          <a:xfrm>
            <a:off x="2159000" y="1040925"/>
            <a:ext cx="7874000" cy="3170291"/>
          </a:xfrm>
          <a:prstGeom prst="rect">
            <a:avLst/>
          </a:prstGeom>
          <a:noFill/>
        </p:spPr>
        <p:txBody>
          <a:bodyPr wrap="square" rtlCol="0">
            <a:spAutoFit/>
          </a:bodyPr>
          <a:lstStyle/>
          <a:p>
            <a:pPr algn="ctr"/>
            <a:r>
              <a:rPr lang="en-US" sz="6667" dirty="0">
                <a:latin typeface="Baskerville Old Face" panose="02020602080505020303" pitchFamily="18" charset="77"/>
                <a:ea typeface="Baskerville" panose="02020502070401020303" pitchFamily="18" charset="0"/>
                <a:cs typeface="Big Caslon Medium" panose="02000603090000020003" pitchFamily="2" charset="-79"/>
              </a:rPr>
              <a:t>Teamwork divides the tasks and multiplies the success.</a:t>
            </a:r>
          </a:p>
        </p:txBody>
      </p:sp>
      <p:sp>
        <p:nvSpPr>
          <p:cNvPr id="4" name="TextBox 3">
            <a:extLst>
              <a:ext uri="{FF2B5EF4-FFF2-40B4-BE49-F238E27FC236}">
                <a16:creationId xmlns:a16="http://schemas.microsoft.com/office/drawing/2014/main" id="{06388D7E-DE15-4745-B349-0249EC86BA51}"/>
              </a:ext>
            </a:extLst>
          </p:cNvPr>
          <p:cNvSpPr txBox="1"/>
          <p:nvPr/>
        </p:nvSpPr>
        <p:spPr>
          <a:xfrm>
            <a:off x="6781800" y="4806633"/>
            <a:ext cx="3251200" cy="461665"/>
          </a:xfrm>
          <a:prstGeom prst="rect">
            <a:avLst/>
          </a:prstGeom>
          <a:noFill/>
        </p:spPr>
        <p:txBody>
          <a:bodyPr wrap="square" rtlCol="0">
            <a:spAutoFit/>
          </a:bodyPr>
          <a:lstStyle/>
          <a:p>
            <a:r>
              <a:rPr lang="en-US" sz="2400" dirty="0"/>
              <a:t>-- Author Unknown</a:t>
            </a:r>
          </a:p>
        </p:txBody>
      </p:sp>
    </p:spTree>
    <p:custDataLst>
      <p:tags r:id="rId1"/>
    </p:custDataLst>
    <p:extLst>
      <p:ext uri="{BB962C8B-B14F-4D97-AF65-F5344CB8AC3E}">
        <p14:creationId xmlns:p14="http://schemas.microsoft.com/office/powerpoint/2010/main" val="381140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84618" y="-207237"/>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5</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949993" y="478812"/>
            <a:ext cx="65385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System</a:t>
            </a:r>
          </a:p>
        </p:txBody>
      </p:sp>
      <p:sp>
        <p:nvSpPr>
          <p:cNvPr id="17" name="Rectangle 16"/>
          <p:cNvSpPr/>
          <p:nvPr/>
        </p:nvSpPr>
        <p:spPr>
          <a:xfrm>
            <a:off x="5367059" y="4489720"/>
            <a:ext cx="969479"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8" name="Rectangle 17"/>
          <p:cNvSpPr/>
          <p:nvPr/>
        </p:nvSpPr>
        <p:spPr>
          <a:xfrm>
            <a:off x="4349801" y="2570631"/>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solidFill>
                  <a:srgbClr val="0070C0"/>
                </a:solidFill>
              </a:rPr>
              <a:t>A</a:t>
            </a:r>
          </a:p>
        </p:txBody>
      </p:sp>
      <p:sp>
        <p:nvSpPr>
          <p:cNvPr id="19" name="Rectangle 18"/>
          <p:cNvSpPr/>
          <p:nvPr/>
        </p:nvSpPr>
        <p:spPr>
          <a:xfrm>
            <a:off x="6770679" y="2457268"/>
            <a:ext cx="430246" cy="692497"/>
          </a:xfrm>
          <a:prstGeom prst="rect">
            <a:avLst/>
          </a:prstGeom>
          <a:noFill/>
        </p:spPr>
        <p:txBody>
          <a:bodyPr wrap="non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C8102E"/>
                </a:solidFill>
              </a:rPr>
              <a:t>B</a:t>
            </a:r>
          </a:p>
        </p:txBody>
      </p:sp>
    </p:spTree>
    <p:extLst>
      <p:ext uri="{BB962C8B-B14F-4D97-AF65-F5344CB8AC3E}">
        <p14:creationId xmlns:p14="http://schemas.microsoft.com/office/powerpoint/2010/main" val="19152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37" presetClass="path" presetSubtype="0" accel="50000" decel="50000" fill="hold" grpId="2" nodeType="withEffect">
                                  <p:stCondLst>
                                    <p:cond delay="1000"/>
                                  </p:stCondLst>
                                  <p:childTnLst>
                                    <p:animMotion origin="layout" path="M -0.00131 -0.00092 L -0.04493 -0.00833 C -0.05404 -0.01018 -0.06745 -0.00879 -0.08112 -0.00509 C -0.09688 -0.00069 -0.10925 0.00533 -0.11758 0.01204 L -0.15782 0.04398 " pathEditMode="relative" rAng="10260000" ptsTypes="AAAAA">
                                      <p:cBhvr>
                                        <p:cTn id="10" dur="3000" fill="hold"/>
                                        <p:tgtEl>
                                          <p:spTgt spid="18"/>
                                        </p:tgtEl>
                                        <p:attrNameLst>
                                          <p:attrName>ppt_x</p:attrName>
                                          <p:attrName>ppt_y</p:attrName>
                                        </p:attrNameLst>
                                      </p:cBhvr>
                                      <p:rCtr x="-7943" y="949"/>
                                    </p:animMotion>
                                  </p:childTnLst>
                                </p:cTn>
                              </p:par>
                              <p:par>
                                <p:cTn id="11" presetID="37" presetClass="path" presetSubtype="0" accel="50000" decel="50000" fill="hold" grpId="3" nodeType="withEffect">
                                  <p:stCondLst>
                                    <p:cond delay="4000"/>
                                  </p:stCondLst>
                                  <p:childTnLst>
                                    <p:animMotion origin="layout" path="M 3.95833E-6 -1.48148E-6 L 0.06705 -0.04977 C 0.08099 -0.06088 0.10195 -0.0669 0.12395 -0.0669 C 0.14895 -0.0669 0.16901 -0.06088 0.18294 -0.04977 L 0.25 -1.48148E-6 " pathEditMode="relative" rAng="0" ptsTypes="AAAAA">
                                      <p:cBhvr>
                                        <p:cTn id="12" dur="3000" fill="hold"/>
                                        <p:tgtEl>
                                          <p:spTgt spid="18"/>
                                        </p:tgtEl>
                                        <p:attrNameLst>
                                          <p:attrName>ppt_x</p:attrName>
                                          <p:attrName>ppt_y</p:attrName>
                                        </p:attrNameLst>
                                      </p:cBhvr>
                                      <p:rCtr x="12500"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2"/>
      <p:bldP spid="18" grpId="3"/>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57554" y="41382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Positions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6</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sp>
        <p:nvSpPr>
          <p:cNvPr id="9" name="Rectangle 8">
            <a:extLst>
              <a:ext uri="{FF2B5EF4-FFF2-40B4-BE49-F238E27FC236}">
                <a16:creationId xmlns:a16="http://schemas.microsoft.com/office/drawing/2014/main" id="{09AD4C2B-3F65-3240-8B70-4F879593B7F0}"/>
              </a:ext>
            </a:extLst>
          </p:cNvPr>
          <p:cNvSpPr/>
          <p:nvPr/>
        </p:nvSpPr>
        <p:spPr>
          <a:xfrm>
            <a:off x="1475874" y="1590102"/>
            <a:ext cx="9022580" cy="4854074"/>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F3B8D45-3159-0B4E-9D24-BEF50338EBBD}"/>
              </a:ext>
            </a:extLst>
          </p:cNvPr>
          <p:cNvSpPr txBox="1"/>
          <p:nvPr/>
        </p:nvSpPr>
        <p:spPr>
          <a:xfrm>
            <a:off x="2903976" y="1741781"/>
            <a:ext cx="1112199" cy="784830"/>
          </a:xfrm>
          <a:prstGeom prst="rect">
            <a:avLst/>
          </a:prstGeom>
          <a:solidFill>
            <a:schemeClr val="bg2"/>
          </a:solidFill>
          <a:ln>
            <a:noFill/>
          </a:ln>
        </p:spPr>
        <p:txBody>
          <a:bodyPr wrap="square" rtlCol="0">
            <a:spAutoFit/>
          </a:bodyPr>
          <a:lstStyle/>
          <a:p>
            <a:pPr algn="ctr"/>
            <a:r>
              <a:rPr lang="en-US" sz="4500" b="1" dirty="0">
                <a:solidFill>
                  <a:srgbClr val="0070C0"/>
                </a:solidFill>
              </a:rPr>
              <a:t>A</a:t>
            </a:r>
          </a:p>
        </p:txBody>
      </p:sp>
      <p:sp>
        <p:nvSpPr>
          <p:cNvPr id="12" name="TextBox 11">
            <a:extLst>
              <a:ext uri="{FF2B5EF4-FFF2-40B4-BE49-F238E27FC236}">
                <a16:creationId xmlns:a16="http://schemas.microsoft.com/office/drawing/2014/main" id="{00889EDA-8F9F-4F45-8E2F-6ED437241146}"/>
              </a:ext>
            </a:extLst>
          </p:cNvPr>
          <p:cNvSpPr txBox="1"/>
          <p:nvPr/>
        </p:nvSpPr>
        <p:spPr>
          <a:xfrm>
            <a:off x="5606681" y="1741781"/>
            <a:ext cx="1112199" cy="784830"/>
          </a:xfrm>
          <a:prstGeom prst="rect">
            <a:avLst/>
          </a:prstGeom>
          <a:solidFill>
            <a:schemeClr val="bg2"/>
          </a:solidFill>
          <a:ln>
            <a:noFill/>
          </a:ln>
        </p:spPr>
        <p:txBody>
          <a:bodyPr wrap="square" rtlCol="0">
            <a:spAutoFit/>
          </a:bodyPr>
          <a:lstStyle/>
          <a:p>
            <a:pPr algn="ctr"/>
            <a:r>
              <a:rPr lang="en-US" sz="4500" b="1" dirty="0">
                <a:solidFill>
                  <a:srgbClr val="FF0000"/>
                </a:solidFill>
              </a:rPr>
              <a:t>B</a:t>
            </a:r>
          </a:p>
        </p:txBody>
      </p:sp>
      <p:sp>
        <p:nvSpPr>
          <p:cNvPr id="13" name="TextBox 12">
            <a:extLst>
              <a:ext uri="{FF2B5EF4-FFF2-40B4-BE49-F238E27FC236}">
                <a16:creationId xmlns:a16="http://schemas.microsoft.com/office/drawing/2014/main" id="{C6C702B5-5465-6943-A80E-E321E88B7538}"/>
              </a:ext>
            </a:extLst>
          </p:cNvPr>
          <p:cNvSpPr txBox="1"/>
          <p:nvPr/>
        </p:nvSpPr>
        <p:spPr>
          <a:xfrm>
            <a:off x="8052567" y="1720686"/>
            <a:ext cx="1112199" cy="784830"/>
          </a:xfrm>
          <a:prstGeom prst="rect">
            <a:avLst/>
          </a:prstGeom>
          <a:solidFill>
            <a:schemeClr val="bg2"/>
          </a:solidFill>
          <a:ln>
            <a:noFill/>
          </a:ln>
        </p:spPr>
        <p:txBody>
          <a:bodyPr wrap="square" rtlCol="0">
            <a:spAutoFit/>
          </a:bodyPr>
          <a:lstStyle/>
          <a:p>
            <a:pPr algn="ctr"/>
            <a:r>
              <a:rPr lang="en-US" sz="4500" b="1" dirty="0">
                <a:solidFill>
                  <a:srgbClr val="00B050"/>
                </a:solidFill>
              </a:rPr>
              <a:t>C</a:t>
            </a:r>
          </a:p>
        </p:txBody>
      </p:sp>
      <p:sp>
        <p:nvSpPr>
          <p:cNvPr id="3" name="Rectangle 2">
            <a:extLst>
              <a:ext uri="{FF2B5EF4-FFF2-40B4-BE49-F238E27FC236}">
                <a16:creationId xmlns:a16="http://schemas.microsoft.com/office/drawing/2014/main" id="{BCA96A09-3739-F044-87EF-5D06657AD146}"/>
              </a:ext>
            </a:extLst>
          </p:cNvPr>
          <p:cNvSpPr/>
          <p:nvPr/>
        </p:nvSpPr>
        <p:spPr>
          <a:xfrm>
            <a:off x="2201833" y="2526611"/>
            <a:ext cx="2516486" cy="36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RIGHT side</a:t>
            </a:r>
          </a:p>
          <a:p>
            <a:pPr algn="ctr"/>
            <a:endParaRPr lang="en-US" sz="2200" b="1" dirty="0"/>
          </a:p>
          <a:p>
            <a:pPr algn="ctr"/>
            <a:r>
              <a:rPr lang="en-US" sz="2200" b="1" dirty="0"/>
              <a:t>Trails the ball going to her LEFT side</a:t>
            </a:r>
          </a:p>
          <a:p>
            <a:pPr algn="ctr"/>
            <a:endParaRPr lang="en-US" sz="2200" b="1" dirty="0"/>
          </a:p>
          <a:p>
            <a:pPr algn="ctr"/>
            <a:r>
              <a:rPr lang="en-US" sz="2200" b="1" dirty="0"/>
              <a:t>Signals the goal to her RIGHT side</a:t>
            </a:r>
          </a:p>
        </p:txBody>
      </p:sp>
      <p:sp>
        <p:nvSpPr>
          <p:cNvPr id="14" name="Rectangle 13">
            <a:extLst>
              <a:ext uri="{FF2B5EF4-FFF2-40B4-BE49-F238E27FC236}">
                <a16:creationId xmlns:a16="http://schemas.microsoft.com/office/drawing/2014/main" id="{DD3E9AF3-43F9-5641-96CC-B6C73576C30A}"/>
              </a:ext>
            </a:extLst>
          </p:cNvPr>
          <p:cNvSpPr/>
          <p:nvPr/>
        </p:nvSpPr>
        <p:spPr>
          <a:xfrm>
            <a:off x="4837754" y="2553944"/>
            <a:ext cx="2516486" cy="3661398"/>
          </a:xfrm>
          <a:prstGeom prst="rect">
            <a:avLst/>
          </a:prstGeom>
          <a:solidFill>
            <a:srgbClr val="C81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LEFT side</a:t>
            </a:r>
          </a:p>
          <a:p>
            <a:pPr algn="ctr"/>
            <a:endParaRPr lang="en-US" sz="2200" b="1" dirty="0"/>
          </a:p>
          <a:p>
            <a:pPr algn="ctr"/>
            <a:r>
              <a:rPr lang="en-US" sz="2200" b="1" dirty="0"/>
              <a:t>Trails the ball going to her RIGHT side</a:t>
            </a:r>
          </a:p>
          <a:p>
            <a:pPr algn="ctr"/>
            <a:endParaRPr lang="en-US" sz="2200" b="1" dirty="0"/>
          </a:p>
          <a:p>
            <a:pPr algn="ctr"/>
            <a:r>
              <a:rPr lang="en-US" sz="2200" b="1" dirty="0"/>
              <a:t>Signals the goal to her LEFT side</a:t>
            </a:r>
          </a:p>
        </p:txBody>
      </p:sp>
      <p:sp>
        <p:nvSpPr>
          <p:cNvPr id="15" name="Rectangle 14">
            <a:extLst>
              <a:ext uri="{FF2B5EF4-FFF2-40B4-BE49-F238E27FC236}">
                <a16:creationId xmlns:a16="http://schemas.microsoft.com/office/drawing/2014/main" id="{5BDF46A3-B634-D74B-94F5-270F425D1C76}"/>
              </a:ext>
            </a:extLst>
          </p:cNvPr>
          <p:cNvSpPr/>
          <p:nvPr/>
        </p:nvSpPr>
        <p:spPr>
          <a:xfrm>
            <a:off x="7473675" y="2526611"/>
            <a:ext cx="2516486" cy="3661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61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91218" y="-39663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7</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828809" y="362732"/>
            <a:ext cx="4738274"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System</a:t>
            </a:r>
          </a:p>
        </p:txBody>
      </p:sp>
      <p:sp>
        <p:nvSpPr>
          <p:cNvPr id="18" name="Rectangle 17"/>
          <p:cNvSpPr/>
          <p:nvPr/>
        </p:nvSpPr>
        <p:spPr>
          <a:xfrm>
            <a:off x="5206355" y="4314326"/>
            <a:ext cx="969479"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9" name="Rectangle 18"/>
          <p:cNvSpPr/>
          <p:nvPr/>
        </p:nvSpPr>
        <p:spPr>
          <a:xfrm>
            <a:off x="4465729" y="2478424"/>
            <a:ext cx="810397"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20" name="Rectangle 19"/>
          <p:cNvSpPr/>
          <p:nvPr/>
        </p:nvSpPr>
        <p:spPr>
          <a:xfrm>
            <a:off x="6526012" y="2385597"/>
            <a:ext cx="430246" cy="692497"/>
          </a:xfrm>
          <a:prstGeom prst="rect">
            <a:avLst/>
          </a:prstGeom>
          <a:noFill/>
        </p:spPr>
        <p:txBody>
          <a:bodyPr wrap="non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C8102E"/>
                </a:solidFill>
              </a:rPr>
              <a:t>B</a:t>
            </a:r>
          </a:p>
        </p:txBody>
      </p:sp>
    </p:spTree>
    <p:extLst>
      <p:ext uri="{BB962C8B-B14F-4D97-AF65-F5344CB8AC3E}">
        <p14:creationId xmlns:p14="http://schemas.microsoft.com/office/powerpoint/2010/main" val="7488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37" presetClass="path" presetSubtype="0" accel="50000" decel="50000" fill="hold" grpId="0" nodeType="withEffect">
                                  <p:stCondLst>
                                    <p:cond delay="1000"/>
                                  </p:stCondLst>
                                  <p:childTnLst>
                                    <p:animMotion origin="layout" path="M -4.58333E-6 -0.00232 L 0.04805 -0.02824 C 0.05808 -0.03403 0.07305 -0.03704 0.08894 -0.03704 C 0.10691 -0.03704 0.12123 -0.03403 0.13125 -0.02824 L 0.17943 -0.00232 " pathEditMode="relative" rAng="0" ptsTypes="AAAAA">
                                      <p:cBhvr>
                                        <p:cTn id="10" dur="3000" fill="hold"/>
                                        <p:tgtEl>
                                          <p:spTgt spid="20"/>
                                        </p:tgtEl>
                                        <p:attrNameLst>
                                          <p:attrName>ppt_x</p:attrName>
                                          <p:attrName>ppt_y</p:attrName>
                                        </p:attrNameLst>
                                      </p:cBhvr>
                                      <p:rCtr x="8971" y="-1736"/>
                                    </p:animMotion>
                                  </p:childTnLst>
                                </p:cTn>
                              </p:par>
                              <p:par>
                                <p:cTn id="11" presetID="37" presetClass="path" presetSubtype="0" accel="50000" decel="50000" fill="hold" grpId="1" nodeType="withEffect">
                                  <p:stCondLst>
                                    <p:cond delay="3000"/>
                                  </p:stCondLst>
                                  <p:childTnLst>
                                    <p:animMotion origin="layout" path="M -0.00026 3.7037E-7 L -0.06067 -0.03079 C -0.0733 -0.03796 -0.09218 -0.03982 -0.11132 -0.03681 C -0.13294 -0.03357 -0.15039 -0.02593 -0.1621 -0.01505 L -0.21888 0.03403 " pathEditMode="relative" rAng="10500000" ptsTypes="AAAAA">
                                      <p:cBhvr>
                                        <p:cTn id="12" dur="3000" fill="hold"/>
                                        <p:tgtEl>
                                          <p:spTgt spid="20"/>
                                        </p:tgtEl>
                                        <p:attrNameLst>
                                          <p:attrName>ppt_x</p:attrName>
                                          <p:attrName>ppt_y</p:attrName>
                                        </p:attrNameLst>
                                      </p:cBhvr>
                                      <p:rCtr x="-11055"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57554" y="41382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Positions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8</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sp>
        <p:nvSpPr>
          <p:cNvPr id="9" name="Rectangle 8">
            <a:extLst>
              <a:ext uri="{FF2B5EF4-FFF2-40B4-BE49-F238E27FC236}">
                <a16:creationId xmlns:a16="http://schemas.microsoft.com/office/drawing/2014/main" id="{09AD4C2B-3F65-3240-8B70-4F879593B7F0}"/>
              </a:ext>
            </a:extLst>
          </p:cNvPr>
          <p:cNvSpPr/>
          <p:nvPr/>
        </p:nvSpPr>
        <p:spPr>
          <a:xfrm>
            <a:off x="1475874" y="1590102"/>
            <a:ext cx="9022580" cy="4854074"/>
          </a:xfrm>
          <a:prstGeom prst="rect">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F3B8D45-3159-0B4E-9D24-BEF50338EBBD}"/>
              </a:ext>
            </a:extLst>
          </p:cNvPr>
          <p:cNvSpPr txBox="1"/>
          <p:nvPr/>
        </p:nvSpPr>
        <p:spPr>
          <a:xfrm>
            <a:off x="2903976" y="1741781"/>
            <a:ext cx="1112199" cy="784830"/>
          </a:xfrm>
          <a:prstGeom prst="rect">
            <a:avLst/>
          </a:prstGeom>
          <a:solidFill>
            <a:schemeClr val="bg2"/>
          </a:solidFill>
          <a:ln>
            <a:noFill/>
          </a:ln>
        </p:spPr>
        <p:txBody>
          <a:bodyPr wrap="square" rtlCol="0">
            <a:spAutoFit/>
          </a:bodyPr>
          <a:lstStyle/>
          <a:p>
            <a:pPr algn="ctr"/>
            <a:r>
              <a:rPr lang="en-US" sz="4500" b="1" dirty="0">
                <a:solidFill>
                  <a:srgbClr val="0070C0"/>
                </a:solidFill>
              </a:rPr>
              <a:t>A</a:t>
            </a:r>
          </a:p>
        </p:txBody>
      </p:sp>
      <p:sp>
        <p:nvSpPr>
          <p:cNvPr id="12" name="TextBox 11">
            <a:extLst>
              <a:ext uri="{FF2B5EF4-FFF2-40B4-BE49-F238E27FC236}">
                <a16:creationId xmlns:a16="http://schemas.microsoft.com/office/drawing/2014/main" id="{00889EDA-8F9F-4F45-8E2F-6ED437241146}"/>
              </a:ext>
            </a:extLst>
          </p:cNvPr>
          <p:cNvSpPr txBox="1"/>
          <p:nvPr/>
        </p:nvSpPr>
        <p:spPr>
          <a:xfrm>
            <a:off x="5606681" y="1741781"/>
            <a:ext cx="1112199" cy="784830"/>
          </a:xfrm>
          <a:prstGeom prst="rect">
            <a:avLst/>
          </a:prstGeom>
          <a:solidFill>
            <a:schemeClr val="bg2"/>
          </a:solidFill>
          <a:ln>
            <a:noFill/>
          </a:ln>
        </p:spPr>
        <p:txBody>
          <a:bodyPr wrap="square" rtlCol="0">
            <a:spAutoFit/>
          </a:bodyPr>
          <a:lstStyle/>
          <a:p>
            <a:pPr algn="ctr"/>
            <a:r>
              <a:rPr lang="en-US" sz="4500" b="1" dirty="0">
                <a:solidFill>
                  <a:srgbClr val="FF0000"/>
                </a:solidFill>
              </a:rPr>
              <a:t>B</a:t>
            </a:r>
          </a:p>
        </p:txBody>
      </p:sp>
      <p:sp>
        <p:nvSpPr>
          <p:cNvPr id="13" name="TextBox 12">
            <a:extLst>
              <a:ext uri="{FF2B5EF4-FFF2-40B4-BE49-F238E27FC236}">
                <a16:creationId xmlns:a16="http://schemas.microsoft.com/office/drawing/2014/main" id="{C6C702B5-5465-6943-A80E-E321E88B7538}"/>
              </a:ext>
            </a:extLst>
          </p:cNvPr>
          <p:cNvSpPr txBox="1"/>
          <p:nvPr/>
        </p:nvSpPr>
        <p:spPr>
          <a:xfrm>
            <a:off x="8052567" y="1720686"/>
            <a:ext cx="1112199" cy="784830"/>
          </a:xfrm>
          <a:prstGeom prst="rect">
            <a:avLst/>
          </a:prstGeom>
          <a:solidFill>
            <a:schemeClr val="bg2"/>
          </a:solidFill>
          <a:ln>
            <a:noFill/>
          </a:ln>
        </p:spPr>
        <p:txBody>
          <a:bodyPr wrap="square" rtlCol="0">
            <a:spAutoFit/>
          </a:bodyPr>
          <a:lstStyle/>
          <a:p>
            <a:pPr algn="ctr"/>
            <a:r>
              <a:rPr lang="en-US" sz="4500" b="1" dirty="0">
                <a:solidFill>
                  <a:srgbClr val="00B050"/>
                </a:solidFill>
              </a:rPr>
              <a:t>C</a:t>
            </a:r>
          </a:p>
        </p:txBody>
      </p:sp>
      <p:sp>
        <p:nvSpPr>
          <p:cNvPr id="3" name="Rectangle 2">
            <a:extLst>
              <a:ext uri="{FF2B5EF4-FFF2-40B4-BE49-F238E27FC236}">
                <a16:creationId xmlns:a16="http://schemas.microsoft.com/office/drawing/2014/main" id="{BCA96A09-3739-F044-87EF-5D06657AD146}"/>
              </a:ext>
            </a:extLst>
          </p:cNvPr>
          <p:cNvSpPr/>
          <p:nvPr/>
        </p:nvSpPr>
        <p:spPr>
          <a:xfrm>
            <a:off x="2201833" y="2526611"/>
            <a:ext cx="2516486" cy="36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RIGHT side</a:t>
            </a:r>
          </a:p>
          <a:p>
            <a:pPr algn="ctr"/>
            <a:endParaRPr lang="en-US" sz="2200" b="1" dirty="0"/>
          </a:p>
          <a:p>
            <a:pPr algn="ctr"/>
            <a:r>
              <a:rPr lang="en-US" sz="2200" b="1" dirty="0"/>
              <a:t>Trails the ball going to her LEFT side</a:t>
            </a:r>
          </a:p>
          <a:p>
            <a:pPr algn="ctr"/>
            <a:endParaRPr lang="en-US" sz="2200" b="1" dirty="0"/>
          </a:p>
          <a:p>
            <a:pPr algn="ctr"/>
            <a:r>
              <a:rPr lang="en-US" sz="2200" b="1" dirty="0"/>
              <a:t>Signals the goal to her RIGHT side</a:t>
            </a:r>
          </a:p>
        </p:txBody>
      </p:sp>
      <p:sp>
        <p:nvSpPr>
          <p:cNvPr id="14" name="Rectangle 13">
            <a:extLst>
              <a:ext uri="{FF2B5EF4-FFF2-40B4-BE49-F238E27FC236}">
                <a16:creationId xmlns:a16="http://schemas.microsoft.com/office/drawing/2014/main" id="{DD3E9AF3-43F9-5641-96CC-B6C73576C30A}"/>
              </a:ext>
            </a:extLst>
          </p:cNvPr>
          <p:cNvSpPr/>
          <p:nvPr/>
        </p:nvSpPr>
        <p:spPr>
          <a:xfrm>
            <a:off x="4837754" y="2553944"/>
            <a:ext cx="2516486" cy="3661398"/>
          </a:xfrm>
          <a:prstGeom prst="rect">
            <a:avLst/>
          </a:prstGeom>
          <a:solidFill>
            <a:srgbClr val="C810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Leads to her </a:t>
            </a:r>
          </a:p>
          <a:p>
            <a:pPr algn="ctr"/>
            <a:r>
              <a:rPr lang="en-US" sz="2200" b="1" dirty="0"/>
              <a:t>LEFT side</a:t>
            </a:r>
          </a:p>
          <a:p>
            <a:pPr algn="ctr"/>
            <a:endParaRPr lang="en-US" sz="2200" b="1" dirty="0"/>
          </a:p>
          <a:p>
            <a:pPr algn="ctr"/>
            <a:r>
              <a:rPr lang="en-US" sz="2200" b="1" dirty="0"/>
              <a:t>Trails the ball going to her RIGHT side</a:t>
            </a:r>
          </a:p>
          <a:p>
            <a:pPr algn="ctr"/>
            <a:endParaRPr lang="en-US" sz="2200" b="1" dirty="0"/>
          </a:p>
          <a:p>
            <a:pPr algn="ctr"/>
            <a:r>
              <a:rPr lang="en-US" sz="2200" b="1" dirty="0"/>
              <a:t>Signals the goal to her LEFT side</a:t>
            </a:r>
          </a:p>
        </p:txBody>
      </p:sp>
      <p:sp>
        <p:nvSpPr>
          <p:cNvPr id="15" name="Rectangle 14">
            <a:extLst>
              <a:ext uri="{FF2B5EF4-FFF2-40B4-BE49-F238E27FC236}">
                <a16:creationId xmlns:a16="http://schemas.microsoft.com/office/drawing/2014/main" id="{5BDF46A3-B634-D74B-94F5-270F425D1C76}"/>
              </a:ext>
            </a:extLst>
          </p:cNvPr>
          <p:cNvSpPr/>
          <p:nvPr/>
        </p:nvSpPr>
        <p:spPr>
          <a:xfrm>
            <a:off x="7473675" y="2526611"/>
            <a:ext cx="2516486" cy="36613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Is both a second LEAD and a second TRAIL</a:t>
            </a:r>
          </a:p>
          <a:p>
            <a:pPr algn="ctr"/>
            <a:endParaRPr lang="en-US" sz="2200" b="1" dirty="0"/>
          </a:p>
          <a:p>
            <a:pPr algn="ctr"/>
            <a:r>
              <a:rPr lang="en-US" sz="2200" b="1" dirty="0"/>
              <a:t>Escorts in Transition</a:t>
            </a:r>
          </a:p>
          <a:p>
            <a:pPr algn="ctr"/>
            <a:endParaRPr lang="en-US" sz="2200" b="1" dirty="0"/>
          </a:p>
          <a:p>
            <a:pPr algn="ctr"/>
            <a:r>
              <a:rPr lang="en-US" sz="2200" b="1" dirty="0"/>
              <a:t>Administers all Draws</a:t>
            </a:r>
          </a:p>
        </p:txBody>
      </p:sp>
    </p:spTree>
    <p:extLst>
      <p:ext uri="{BB962C8B-B14F-4D97-AF65-F5344CB8AC3E}">
        <p14:creationId xmlns:p14="http://schemas.microsoft.com/office/powerpoint/2010/main" val="35115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224691" y="-265314"/>
            <a:ext cx="4960875" cy="8142850"/>
          </a:xfrm>
          <a:prstGeom prst="rect">
            <a:avLst/>
          </a:prstGeom>
        </p:spPr>
      </p:pic>
      <p:sp>
        <p:nvSpPr>
          <p:cNvPr id="3" name="TextBox 2">
            <a:extLst>
              <a:ext uri="{FF2B5EF4-FFF2-40B4-BE49-F238E27FC236}">
                <a16:creationId xmlns:a16="http://schemas.microsoft.com/office/drawing/2014/main" id="{DD0B3631-55B3-6A4E-8911-EF08F9ABE2B1}"/>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3 Person System Purpose</a:t>
            </a:r>
          </a:p>
        </p:txBody>
      </p:sp>
      <p:sp>
        <p:nvSpPr>
          <p:cNvPr id="4"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9</a:t>
            </a:fld>
            <a:endParaRPr lang="en-US" b="1" dirty="0">
              <a:latin typeface="Alt Gothic Comp ATF Blk" panose="020B0508040502040204" pitchFamily="34" charset="77"/>
            </a:endParaRPr>
          </a:p>
        </p:txBody>
      </p:sp>
      <p:sp>
        <p:nvSpPr>
          <p:cNvPr id="5" name="TextBox 4">
            <a:extLst>
              <a:ext uri="{FF2B5EF4-FFF2-40B4-BE49-F238E27FC236}">
                <a16:creationId xmlns:a16="http://schemas.microsoft.com/office/drawing/2014/main" id="{F83B9251-C93A-014F-9DEC-FF086AE524D5}"/>
              </a:ext>
            </a:extLst>
          </p:cNvPr>
          <p:cNvSpPr txBox="1"/>
          <p:nvPr/>
        </p:nvSpPr>
        <p:spPr>
          <a:xfrm>
            <a:off x="746829" y="386954"/>
            <a:ext cx="4833701"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Three-Person System</a:t>
            </a:r>
          </a:p>
        </p:txBody>
      </p:sp>
      <p:sp>
        <p:nvSpPr>
          <p:cNvPr id="18" name="Rectangle 17"/>
          <p:cNvSpPr/>
          <p:nvPr/>
        </p:nvSpPr>
        <p:spPr>
          <a:xfrm>
            <a:off x="5231690" y="4359493"/>
            <a:ext cx="969479"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B050"/>
                </a:solidFill>
              </a:rPr>
              <a:t>C</a:t>
            </a:r>
          </a:p>
        </p:txBody>
      </p:sp>
      <p:sp>
        <p:nvSpPr>
          <p:cNvPr id="19" name="Rectangle 18"/>
          <p:cNvSpPr/>
          <p:nvPr/>
        </p:nvSpPr>
        <p:spPr>
          <a:xfrm>
            <a:off x="4459235" y="2430764"/>
            <a:ext cx="994814" cy="692497"/>
          </a:xfrm>
          <a:prstGeom prst="rect">
            <a:avLst/>
          </a:prstGeom>
          <a:noFill/>
        </p:spPr>
        <p:txBody>
          <a:bodyPr wrap="squar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0070C0"/>
                </a:solidFill>
              </a:rPr>
              <a:t>A</a:t>
            </a:r>
          </a:p>
        </p:txBody>
      </p:sp>
      <p:sp>
        <p:nvSpPr>
          <p:cNvPr id="20" name="Rectangle 19"/>
          <p:cNvSpPr/>
          <p:nvPr/>
        </p:nvSpPr>
        <p:spPr>
          <a:xfrm>
            <a:off x="6269697" y="2607977"/>
            <a:ext cx="430246" cy="692497"/>
          </a:xfrm>
          <a:prstGeom prst="rect">
            <a:avLst/>
          </a:prstGeom>
          <a:noFill/>
        </p:spPr>
        <p:txBody>
          <a:bodyPr wrap="none" lIns="68580" tIns="34290" rIns="68580" bIns="3429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50" b="1" dirty="0">
                <a:ln w="50800"/>
                <a:solidFill>
                  <a:srgbClr val="C8102E"/>
                </a:solidFill>
              </a:rPr>
              <a:t>B</a:t>
            </a:r>
          </a:p>
        </p:txBody>
      </p:sp>
    </p:spTree>
    <p:extLst>
      <p:ext uri="{BB962C8B-B14F-4D97-AF65-F5344CB8AC3E}">
        <p14:creationId xmlns:p14="http://schemas.microsoft.com/office/powerpoint/2010/main" val="1752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37" presetClass="path" presetSubtype="0" accel="50000" decel="50000" fill="hold" grpId="0" nodeType="withEffect">
                                  <p:stCondLst>
                                    <p:cond delay="1000"/>
                                  </p:stCondLst>
                                  <p:childTnLst>
                                    <p:animMotion origin="layout" path="M -2.08333E-7 -4.07407E-6 L 0.0487 0.02524 C 0.05885 0.03102 0.07409 0.03449 0.0901 0.03449 C 0.10833 0.03449 0.12292 0.03102 0.13307 0.02524 L 0.1819 -4.07407E-6 " pathEditMode="relative" rAng="0" ptsTypes="AAAAA">
                                      <p:cBhvr>
                                        <p:cTn id="10" dur="3000" fill="hold"/>
                                        <p:tgtEl>
                                          <p:spTgt spid="18"/>
                                        </p:tgtEl>
                                        <p:attrNameLst>
                                          <p:attrName>ppt_x</p:attrName>
                                          <p:attrName>ppt_y</p:attrName>
                                        </p:attrNameLst>
                                      </p:cBhvr>
                                      <p:rCtr x="9089" y="1713"/>
                                    </p:animMotion>
                                  </p:childTnLst>
                                </p:cTn>
                              </p:par>
                              <p:par>
                                <p:cTn id="11" presetID="37" presetClass="path" presetSubtype="0" accel="50000" decel="50000" fill="hold" grpId="1" nodeType="withEffect">
                                  <p:stCondLst>
                                    <p:cond delay="4000"/>
                                  </p:stCondLst>
                                  <p:childTnLst>
                                    <p:animMotion origin="layout" path="M 0.00078 0.00486 L -0.04479 0.04236 C -0.0543 0.05 -0.06914 0.05579 -0.08464 0.0588 C -0.10221 0.06204 -0.11667 0.06181 -0.12682 0.05764 L -0.17591 0.03796 " pathEditMode="relative" rAng="10440000" ptsTypes="AAAAA">
                                      <p:cBhvr>
                                        <p:cTn id="12" dur="3000" fill="hold"/>
                                        <p:tgtEl>
                                          <p:spTgt spid="18"/>
                                        </p:tgtEl>
                                        <p:attrNameLst>
                                          <p:attrName>ppt_x</p:attrName>
                                          <p:attrName>ppt_y</p:attrName>
                                        </p:attrNameLst>
                                      </p:cBhvr>
                                      <p:rCtr x="-8724"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omens ODP Template - 2023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9ff6c4-95a7-4a5a-8baf-c3dd76082624">
      <Terms xmlns="http://schemas.microsoft.com/office/infopath/2007/PartnerControls"/>
    </lcf76f155ced4ddcb4097134ff3c332f>
    <TaxCatchAll xmlns="c6218dcc-f06c-44ff-a9bf-2cb8a2baea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78E3B03E5CFB4C9D9FF9D7A47D9477" ma:contentTypeVersion="13" ma:contentTypeDescription="Create a new document." ma:contentTypeScope="" ma:versionID="73c07635008193338341b95fbe0e0616">
  <xsd:schema xmlns:xsd="http://www.w3.org/2001/XMLSchema" xmlns:xs="http://www.w3.org/2001/XMLSchema" xmlns:p="http://schemas.microsoft.com/office/2006/metadata/properties" xmlns:ns2="099ff6c4-95a7-4a5a-8baf-c3dd76082624" xmlns:ns3="c6218dcc-f06c-44ff-a9bf-2cb8a2baea82" targetNamespace="http://schemas.microsoft.com/office/2006/metadata/properties" ma:root="true" ma:fieldsID="6dd7e92b55da2a23dcda1214f36800da" ns2:_="" ns3:_="">
    <xsd:import namespace="099ff6c4-95a7-4a5a-8baf-c3dd76082624"/>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ff6c4-95a7-4a5a-8baf-c3dd760826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2.xml><?xml version="1.0" encoding="utf-8"?>
<ds:datastoreItem xmlns:ds="http://schemas.openxmlformats.org/officeDocument/2006/customXml" ds:itemID="{165E185A-0405-4A20-BECF-0E4BABEC212F}">
  <ds:schemaRefs>
    <ds:schemaRef ds:uri="http://purl.org/dc/elements/1.1/"/>
    <ds:schemaRef ds:uri="http://schemas.microsoft.com/office/2006/documentManagement/types"/>
    <ds:schemaRef ds:uri="http://schemas.microsoft.com/office/infopath/2007/PartnerControls"/>
    <ds:schemaRef ds:uri="e6105f75-be07-4151-adb6-13fd94c4650c"/>
    <ds:schemaRef ds:uri="http://purl.org/dc/dcmitype/"/>
    <ds:schemaRef ds:uri="http://purl.org/dc/terms/"/>
    <ds:schemaRef ds:uri="http://www.w3.org/XML/1998/namespace"/>
    <ds:schemaRef ds:uri="http://schemas.openxmlformats.org/package/2006/metadata/core-properties"/>
    <ds:schemaRef ds:uri="94dffaf9-26c6-4b1a-a0cc-70087853302e"/>
    <ds:schemaRef ds:uri="http://schemas.microsoft.com/office/2006/metadata/properties"/>
    <ds:schemaRef ds:uri="91965e93-ae8c-442d-9ec4-149738af66dd"/>
  </ds:schemaRefs>
</ds:datastoreItem>
</file>

<file path=customXml/itemProps3.xml><?xml version="1.0" encoding="utf-8"?>
<ds:datastoreItem xmlns:ds="http://schemas.openxmlformats.org/officeDocument/2006/customXml" ds:itemID="{F7B945FB-A62B-4394-A410-C8DA7ECD54AC}"/>
</file>

<file path=docProps/app.xml><?xml version="1.0" encoding="utf-8"?>
<Properties xmlns="http://schemas.openxmlformats.org/officeDocument/2006/extended-properties" xmlns:vt="http://schemas.openxmlformats.org/officeDocument/2006/docPropsVTypes">
  <Template>Womens ODP Template - 2023 (1)</Template>
  <TotalTime>608</TotalTime>
  <Words>4682</Words>
  <Application>Microsoft Macintosh PowerPoint</Application>
  <PresentationFormat>Widescreen</PresentationFormat>
  <Paragraphs>674</Paragraphs>
  <Slides>42</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Obvia Wide</vt:lpstr>
      <vt:lpstr>Alt Gothic Comp ATF Blk</vt:lpstr>
      <vt:lpstr>Calibri</vt:lpstr>
      <vt:lpstr>Baskerville Old Face</vt:lpstr>
      <vt:lpstr>Purista</vt:lpstr>
      <vt:lpstr>Arial</vt:lpstr>
      <vt:lpstr>Wingdings</vt:lpstr>
      <vt:lpstr>Alt Gothic Comp ATF</vt:lpstr>
      <vt:lpstr>Obvia</vt:lpstr>
      <vt:lpstr>Calibri Light</vt:lpstr>
      <vt:lpstr>Womens ODP Template - 2023 (1)</vt:lpstr>
      <vt:lpstr>PowerPoint Presentation</vt:lpstr>
      <vt:lpstr>Three Person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53</cp:revision>
  <dcterms:created xsi:type="dcterms:W3CDTF">2021-08-11T16:38:25Z</dcterms:created>
  <dcterms:modified xsi:type="dcterms:W3CDTF">2023-10-06T16:21:19Z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0x010100C278E3B03E5CFB4C9D9FF9D7A47D9477</vt:lpwstr>
  </property>
</Properties>
</file>