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35"/>
  </p:notesMasterIdLst>
  <p:handoutMasterIdLst>
    <p:handoutMasterId r:id="rId36"/>
  </p:handoutMasterIdLst>
  <p:sldIdLst>
    <p:sldId id="410" r:id="rId5"/>
    <p:sldId id="259" r:id="rId6"/>
    <p:sldId id="260" r:id="rId7"/>
    <p:sldId id="261" r:id="rId8"/>
    <p:sldId id="262" r:id="rId9"/>
    <p:sldId id="263" r:id="rId10"/>
    <p:sldId id="267" r:id="rId11"/>
    <p:sldId id="317" r:id="rId12"/>
    <p:sldId id="268" r:id="rId13"/>
    <p:sldId id="313" r:id="rId14"/>
    <p:sldId id="269" r:id="rId15"/>
    <p:sldId id="289" r:id="rId16"/>
    <p:sldId id="315" r:id="rId17"/>
    <p:sldId id="271" r:id="rId18"/>
    <p:sldId id="272" r:id="rId19"/>
    <p:sldId id="273" r:id="rId20"/>
    <p:sldId id="274" r:id="rId21"/>
    <p:sldId id="275" r:id="rId22"/>
    <p:sldId id="276" r:id="rId23"/>
    <p:sldId id="277" r:id="rId24"/>
    <p:sldId id="278" r:id="rId25"/>
    <p:sldId id="279" r:id="rId26"/>
    <p:sldId id="280" r:id="rId27"/>
    <p:sldId id="285" r:id="rId28"/>
    <p:sldId id="419" r:id="rId29"/>
    <p:sldId id="418" r:id="rId30"/>
    <p:sldId id="415" r:id="rId31"/>
    <p:sldId id="412" r:id="rId32"/>
    <p:sldId id="282" r:id="rId33"/>
    <p:sldId id="283" r:id="rId34"/>
  </p:sldIdLst>
  <p:sldSz cx="12192000" cy="6858000"/>
  <p:notesSz cx="6858000" cy="9144000"/>
  <p:embeddedFontLst>
    <p:embeddedFont>
      <p:font typeface="Alt Gothic Comp ATF" panose="020B0608040502040204" pitchFamily="34" charset="77"/>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ontserrat" pitchFamily="2" charset="77"/>
      <p:regular r:id="rId45"/>
      <p:bold r:id="rId46"/>
      <p:italic r:id="rId47"/>
      <p:boldItalic r:id="rId48"/>
    </p:embeddedFont>
    <p:embeddedFont>
      <p:font typeface="Obvia" panose="02000503040000020004" pitchFamily="2" charset="77"/>
      <p:regular r:id="rId49"/>
      <p:bold r:id="rId50"/>
      <p:italic r:id="rId51"/>
      <p:boldItalic r:id="rId52"/>
    </p:embeddedFont>
    <p:embeddedFont>
      <p:font typeface="Obvia Wide" panose="02000503030000020004" pitchFamily="2" charset="77"/>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00B050"/>
    <a:srgbClr val="97999B"/>
    <a:srgbClr val="C8102E"/>
    <a:srgbClr val="FFFF00"/>
    <a:srgbClr val="4F81BD"/>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1"/>
    <p:restoredTop sz="84279"/>
  </p:normalViewPr>
  <p:slideViewPr>
    <p:cSldViewPr snapToGrid="0">
      <p:cViewPr varScale="1">
        <p:scale>
          <a:sx n="135" d="100"/>
          <a:sy n="135" d="100"/>
        </p:scale>
        <p:origin x="2384"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10/25/23</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10/25/23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 fouls fall into 3 </a:t>
            </a:r>
            <a:r>
              <a:rPr lang="en-US" dirty="0" err="1"/>
              <a:t>catagories</a:t>
            </a:r>
            <a:r>
              <a:rPr lang="en-US" dirty="0"/>
              <a:t>, Misplays, Procedural errors and illegal uniforms and equipment.  These tend not to compromise the safety of a game, but do need to be addressed for a game to be fair.</a:t>
            </a:r>
          </a:p>
        </p:txBody>
      </p:sp>
      <p:sp>
        <p:nvSpPr>
          <p:cNvPr id="4" name="Slide Number Placeholder 3"/>
          <p:cNvSpPr>
            <a:spLocks noGrp="1"/>
          </p:cNvSpPr>
          <p:nvPr>
            <p:ph type="sldNum" sz="quarter" idx="5"/>
          </p:nvPr>
        </p:nvSpPr>
        <p:spPr/>
        <p:txBody>
          <a:bodyPr/>
          <a:lstStyle/>
          <a:p>
            <a:fld id="{C031A17F-ADE7-4125-9F8F-0DB4A7CC75DC}" type="slidenum">
              <a:rPr lang="en-US" smtClean="0"/>
              <a:t>2</a:t>
            </a:fld>
            <a:endParaRPr lang="en-US"/>
          </a:p>
        </p:txBody>
      </p:sp>
    </p:spTree>
    <p:extLst>
      <p:ext uri="{BB962C8B-B14F-4D97-AF65-F5344CB8AC3E}">
        <p14:creationId xmlns:p14="http://schemas.microsoft.com/office/powerpoint/2010/main" val="170186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Delay of game: to INTENTIONALLY delay the game</a:t>
            </a:r>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11</a:t>
            </a:fld>
            <a:endParaRPr lang="en-US"/>
          </a:p>
        </p:txBody>
      </p:sp>
    </p:spTree>
    <p:extLst>
      <p:ext uri="{BB962C8B-B14F-4D97-AF65-F5344CB8AC3E}">
        <p14:creationId xmlns:p14="http://schemas.microsoft.com/office/powerpoint/2010/main" val="1571356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Penalty administration depending on how many times the Delay of Game call has been made.</a:t>
            </a:r>
          </a:p>
        </p:txBody>
      </p:sp>
      <p:sp>
        <p:nvSpPr>
          <p:cNvPr id="4" name="Slide Number Placeholder 3"/>
          <p:cNvSpPr>
            <a:spLocks noGrp="1"/>
          </p:cNvSpPr>
          <p:nvPr>
            <p:ph type="sldNum" sz="quarter" idx="10"/>
          </p:nvPr>
        </p:nvSpPr>
        <p:spPr/>
        <p:txBody>
          <a:bodyPr/>
          <a:lstStyle/>
          <a:p>
            <a:fld id="{C031A17F-ADE7-4125-9F8F-0DB4A7CC75DC}" type="slidenum">
              <a:rPr lang="en-US" smtClean="0"/>
              <a:t>12</a:t>
            </a:fld>
            <a:endParaRPr lang="en-US"/>
          </a:p>
        </p:txBody>
      </p:sp>
    </p:spTree>
    <p:extLst>
      <p:ext uri="{BB962C8B-B14F-4D97-AF65-F5344CB8AC3E}">
        <p14:creationId xmlns:p14="http://schemas.microsoft.com/office/powerpoint/2010/main" val="2774594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Illegal substitutes are simply players who are not allowed to be on the field!</a:t>
            </a:r>
          </a:p>
        </p:txBody>
      </p:sp>
      <p:sp>
        <p:nvSpPr>
          <p:cNvPr id="4" name="Slide Number Placeholder 3"/>
          <p:cNvSpPr>
            <a:spLocks noGrp="1"/>
          </p:cNvSpPr>
          <p:nvPr>
            <p:ph type="sldNum" sz="quarter" idx="5"/>
          </p:nvPr>
        </p:nvSpPr>
        <p:spPr/>
        <p:txBody>
          <a:bodyPr/>
          <a:lstStyle/>
          <a:p>
            <a:fld id="{C031A17F-ADE7-4125-9F8F-0DB4A7CC75DC}" type="slidenum">
              <a:rPr lang="en-US" smtClean="0"/>
              <a:t>13</a:t>
            </a:fld>
            <a:endParaRPr lang="en-US"/>
          </a:p>
        </p:txBody>
      </p:sp>
    </p:spTree>
    <p:extLst>
      <p:ext uri="{BB962C8B-B14F-4D97-AF65-F5344CB8AC3E}">
        <p14:creationId xmlns:p14="http://schemas.microsoft.com/office/powerpoint/2010/main" val="397057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foul is also called if a player crosses the restraining line before:</a:t>
            </a:r>
          </a:p>
          <a:p>
            <a:pPr marL="171450" indent="-171450">
              <a:buFontTx/>
              <a:buChar char="-"/>
            </a:pPr>
            <a:r>
              <a:rPr lang="en-US"/>
              <a:t>The ball goes out of bounds off a player or her stick;</a:t>
            </a:r>
          </a:p>
          <a:p>
            <a:pPr marL="171450" indent="-171450">
              <a:buFontTx/>
              <a:buChar char="-"/>
            </a:pPr>
            <a:r>
              <a:rPr lang="en-US"/>
              <a:t>The ball crosses the restraining line;</a:t>
            </a:r>
          </a:p>
          <a:p>
            <a:pPr marL="171450" indent="-171450">
              <a:buFontTx/>
              <a:buChar char="-"/>
            </a:pPr>
            <a:r>
              <a:rPr lang="en-US"/>
              <a:t>A whistle stops play for a foul.</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031A17F-ADE7-4125-9F8F-0DB4A7CC75DC}" type="slidenum">
              <a:rPr lang="en-US" smtClean="0"/>
              <a:t>14</a:t>
            </a:fld>
            <a:endParaRPr lang="en-US"/>
          </a:p>
        </p:txBody>
      </p:sp>
    </p:spTree>
    <p:extLst>
      <p:ext uri="{BB962C8B-B14F-4D97-AF65-F5344CB8AC3E}">
        <p14:creationId xmlns:p14="http://schemas.microsoft.com/office/powerpoint/2010/main" val="195513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scenario, Red would get the ball at the spot of the ball (not necessarily where the early entry occurred!)  The white player who entered early would stand 4m away, closer to the goal she is defending.  Remember: the red player can Self-Start!</a:t>
            </a:r>
          </a:p>
          <a:p>
            <a:endParaRPr lang="en-US"/>
          </a:p>
          <a:p>
            <a:r>
              <a:rPr lang="en-US"/>
              <a:t>An Early Entry foul occurs only on the draw and is a Minor foul.  Offside is the result of too many players below/above the restraining line during play.  Can occur any time during the game and requires officials to call a time out.</a:t>
            </a:r>
          </a:p>
        </p:txBody>
      </p:sp>
      <p:sp>
        <p:nvSpPr>
          <p:cNvPr id="4" name="Slide Number Placeholder 3"/>
          <p:cNvSpPr>
            <a:spLocks noGrp="1"/>
          </p:cNvSpPr>
          <p:nvPr>
            <p:ph type="sldNum" sz="quarter" idx="10"/>
          </p:nvPr>
        </p:nvSpPr>
        <p:spPr/>
        <p:txBody>
          <a:bodyPr/>
          <a:lstStyle/>
          <a:p>
            <a:fld id="{C031A17F-ADE7-4125-9F8F-0DB4A7CC75DC}" type="slidenum">
              <a:rPr lang="en-US" smtClean="0"/>
              <a:t>15</a:t>
            </a:fld>
            <a:endParaRPr lang="en-US"/>
          </a:p>
        </p:txBody>
      </p:sp>
    </p:spTree>
    <p:extLst>
      <p:ext uri="{BB962C8B-B14F-4D97-AF65-F5344CB8AC3E}">
        <p14:creationId xmlns:p14="http://schemas.microsoft.com/office/powerpoint/2010/main" val="192265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preventative officiating – look for jewelry during the pre-game stick checks</a:t>
            </a:r>
            <a:r>
              <a:rPr lang="en-US" baseline="0"/>
              <a:t> so you don’t have to remove a player from the game.</a:t>
            </a:r>
            <a:r>
              <a:rPr lang="en-US"/>
              <a:t> </a:t>
            </a:r>
            <a:r>
              <a:rPr lang="en-US" baseline="0"/>
              <a:t> Verbally remind players to wear their mouthpieces correctly.</a:t>
            </a:r>
            <a:r>
              <a:rPr lang="en-US"/>
              <a:t>  </a:t>
            </a:r>
          </a:p>
          <a:p>
            <a:endParaRPr lang="en-US"/>
          </a:p>
          <a:p>
            <a:r>
              <a:rPr lang="en-US">
                <a:cs typeface="Calibri"/>
              </a:rPr>
              <a:t>Close-fitting cloth sweatbands, hair ties and other soft, non-rigid materials may be worn on the arm. Barrettes and other hair adornments are legal as long as they do not endanger other players. Head coverings may be worn for religious or medical reasons and must be made of non-abrasive and soft materials and must fit securely.</a:t>
            </a:r>
            <a:endParaRPr lang="en-US"/>
          </a:p>
          <a:p>
            <a:endParaRPr lang="en-US"/>
          </a:p>
          <a:p>
            <a:r>
              <a:rPr lang="en-US" baseline="0"/>
              <a:t>If it is necessary to remind a player a couple of times to wear her mouthpiece correctly, consider a green card for delay of game.</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16</a:t>
            </a:fld>
            <a:endParaRPr lang="en-US"/>
          </a:p>
        </p:txBody>
      </p:sp>
    </p:spTree>
    <p:extLst>
      <p:ext uri="{BB962C8B-B14F-4D97-AF65-F5344CB8AC3E}">
        <p14:creationId xmlns:p14="http://schemas.microsoft.com/office/powerpoint/2010/main" val="181012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Illegal</a:t>
            </a:r>
            <a:r>
              <a:rPr lang="en-US" baseline="0"/>
              <a:t> uniforms for the entire team is a “one-time” foul (called once for the entire team’s unforms.)  The penalty is a free position for the opposing team at the center to start the game.  </a:t>
            </a:r>
          </a:p>
          <a:p>
            <a:endParaRPr lang="en-US" baseline="0"/>
          </a:p>
          <a:p>
            <a:r>
              <a:rPr lang="en-US" baseline="0"/>
              <a:t>Many state organizations will give a waiver for uniforms that do not meet specifications.  Sub-varsity teams should be allowed to play with uniforms that may not meet the “letter of the rules.”  As long as the uniforms aren’t dangerous, allow those teams to play without penalty.</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17</a:t>
            </a:fld>
            <a:endParaRPr lang="en-US"/>
          </a:p>
        </p:txBody>
      </p:sp>
    </p:spTree>
    <p:extLst>
      <p:ext uri="{BB962C8B-B14F-4D97-AF65-F5344CB8AC3E}">
        <p14:creationId xmlns:p14="http://schemas.microsoft.com/office/powerpoint/2010/main" val="3461663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Pre-game stick checks should catch illegal</a:t>
            </a:r>
            <a:r>
              <a:rPr lang="en-US" baseline="0"/>
              <a:t> sticks and pockets that are too deep.  </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18</a:t>
            </a:fld>
            <a:endParaRPr lang="en-US"/>
          </a:p>
        </p:txBody>
      </p:sp>
    </p:spTree>
    <p:extLst>
      <p:ext uri="{BB962C8B-B14F-4D97-AF65-F5344CB8AC3E}">
        <p14:creationId xmlns:p14="http://schemas.microsoft.com/office/powerpoint/2010/main" val="1254633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r>
              <a:rPr lang="en-US" baseline="0"/>
              <a:t> stick check request by a coach or any player on the field may come after a goal is scored.  </a:t>
            </a:r>
          </a:p>
          <a:p>
            <a:endParaRPr lang="en-US" baseline="0"/>
          </a:p>
          <a:p>
            <a:r>
              <a:rPr lang="en-US" baseline="0"/>
              <a:t>The coach/player must give the official the number of the player with the stick that they want to have checked.  If the stick is illegal – no goal – and the ball goes to the center draw line free position to the player on the opposing team.</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19</a:t>
            </a:fld>
            <a:endParaRPr lang="en-US"/>
          </a:p>
        </p:txBody>
      </p:sp>
    </p:spTree>
    <p:extLst>
      <p:ext uri="{BB962C8B-B14F-4D97-AF65-F5344CB8AC3E}">
        <p14:creationId xmlns:p14="http://schemas.microsoft.com/office/powerpoint/2010/main" val="81411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31A17F-ADE7-4125-9F8F-0DB4A7CC75DC}" type="slidenum">
              <a:rPr lang="en-US" smtClean="0"/>
              <a:t>22</a:t>
            </a:fld>
            <a:endParaRPr lang="en-US"/>
          </a:p>
        </p:txBody>
      </p:sp>
    </p:spTree>
    <p:extLst>
      <p:ext uri="{BB962C8B-B14F-4D97-AF65-F5344CB8AC3E}">
        <p14:creationId xmlns:p14="http://schemas.microsoft.com/office/powerpoint/2010/main" val="370651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If the goalkeeper blatantly attempts to stop a shot on goal by playing the ball off their body while outside the goal circle, it is a MAJOR foul.</a:t>
            </a:r>
          </a:p>
        </p:txBody>
      </p:sp>
      <p:sp>
        <p:nvSpPr>
          <p:cNvPr id="4" name="Slide Number Placeholder 3"/>
          <p:cNvSpPr>
            <a:spLocks noGrp="1"/>
          </p:cNvSpPr>
          <p:nvPr>
            <p:ph type="sldNum" sz="quarter" idx="5"/>
          </p:nvPr>
        </p:nvSpPr>
        <p:spPr/>
        <p:txBody>
          <a:bodyPr/>
          <a:lstStyle/>
          <a:p>
            <a:fld id="{C031A17F-ADE7-4125-9F8F-0DB4A7CC75DC}" type="slidenum">
              <a:rPr lang="en-US" smtClean="0"/>
              <a:t>3</a:t>
            </a:fld>
            <a:endParaRPr lang="en-US"/>
          </a:p>
        </p:txBody>
      </p:sp>
    </p:spTree>
    <p:extLst>
      <p:ext uri="{BB962C8B-B14F-4D97-AF65-F5344CB8AC3E}">
        <p14:creationId xmlns:p14="http://schemas.microsoft.com/office/powerpoint/2010/main" val="111361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Click to start animation</a:t>
            </a:r>
          </a:p>
          <a:p>
            <a:endParaRPr lang="en-US" b="1" i="1"/>
          </a:p>
          <a:p>
            <a:r>
              <a:rPr lang="en-US"/>
              <a:t>Empty stick check by Defense</a:t>
            </a:r>
          </a:p>
          <a:p>
            <a:endParaRPr lang="en-US" baseline="0"/>
          </a:p>
          <a:p>
            <a:r>
              <a:rPr lang="en-US"/>
              <a:t>Attack </a:t>
            </a:r>
            <a:r>
              <a:rPr lang="en-US" baseline="0"/>
              <a:t>is moved to the </a:t>
            </a:r>
            <a:r>
              <a:rPr lang="en-US"/>
              <a:t>12m </a:t>
            </a:r>
            <a:r>
              <a:rPr lang="en-US" baseline="0"/>
              <a:t>fan.</a:t>
            </a:r>
            <a:r>
              <a:rPr lang="en-US"/>
              <a:t> </a:t>
            </a:r>
            <a:r>
              <a:rPr lang="en-US" baseline="0"/>
              <a:t> Defender is placed 4m from the player taking the free position, relative to their position at the time of the foul. </a:t>
            </a:r>
            <a:r>
              <a:rPr lang="en-US" i="1" baseline="0"/>
              <a:t>(closer to goal? On 8m arc.  Behind attack at time of foul? 4m behind)</a:t>
            </a:r>
            <a:endParaRPr lang="en-US" baseline="0"/>
          </a:p>
          <a:p>
            <a:endParaRPr lang="en-US">
              <a:cs typeface="Calibri"/>
            </a:endParaRPr>
          </a:p>
          <a:p>
            <a:r>
              <a:rPr lang="en-US">
                <a:cs typeface="Calibri"/>
              </a:rPr>
              <a:t>Indirect foul – no shot may be made by the player taking the free position until the ball has been played by another player.  Whistle start.</a:t>
            </a:r>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23</a:t>
            </a:fld>
            <a:endParaRPr lang="en-US"/>
          </a:p>
        </p:txBody>
      </p:sp>
    </p:spTree>
    <p:extLst>
      <p:ext uri="{BB962C8B-B14F-4D97-AF65-F5344CB8AC3E}">
        <p14:creationId xmlns:p14="http://schemas.microsoft.com/office/powerpoint/2010/main" val="385580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NOTE: HIGHLIGHTED INFO NEEDS TO BE CONFIRMED BY NFHS 2023 RULES BOOK</a:t>
            </a:r>
          </a:p>
          <a:p>
            <a:endParaRPr lang="en-US"/>
          </a:p>
          <a:p>
            <a:r>
              <a:rPr lang="en-US" dirty="0"/>
              <a:t>Defenders may now self-start for fouls in the CSA – as long as the game clock is running!  In the last two minutes of each half, the game clock is stopped so all fouls start on the whistle.</a:t>
            </a:r>
          </a:p>
          <a:p>
            <a:endParaRPr lang="en-US"/>
          </a:p>
          <a:p>
            <a:r>
              <a:rPr lang="en-US" dirty="0"/>
              <a:t>Again, preventative officiating may save a defender from committing a false start when self-starts are not permitted.</a:t>
            </a:r>
          </a:p>
        </p:txBody>
      </p:sp>
      <p:sp>
        <p:nvSpPr>
          <p:cNvPr id="4" name="Slide Number Placeholder 3"/>
          <p:cNvSpPr>
            <a:spLocks noGrp="1"/>
          </p:cNvSpPr>
          <p:nvPr>
            <p:ph type="sldNum" sz="quarter" idx="5"/>
          </p:nvPr>
        </p:nvSpPr>
        <p:spPr/>
        <p:txBody>
          <a:bodyPr/>
          <a:lstStyle/>
          <a:p>
            <a:fld id="{C031A17F-ADE7-4125-9F8F-0DB4A7CC75DC}" type="slidenum">
              <a:rPr lang="en-US" smtClean="0"/>
              <a:t>24</a:t>
            </a:fld>
            <a:endParaRPr lang="en-US"/>
          </a:p>
        </p:txBody>
      </p:sp>
    </p:spTree>
    <p:extLst>
      <p:ext uri="{BB962C8B-B14F-4D97-AF65-F5344CB8AC3E}">
        <p14:creationId xmlns:p14="http://schemas.microsoft.com/office/powerpoint/2010/main" val="69275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defensive player is given the ball</a:t>
            </a:r>
            <a:r>
              <a:rPr lang="en-US" baseline="0" dirty="0"/>
              <a:t> and they must start the FP 8 m from the GC.  (No Self-Starts in the CSA allowed)</a:t>
            </a:r>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25</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attack foul is in the CSA but below the GLE, they restart on the dot. Again – no self-starts</a:t>
            </a:r>
            <a:r>
              <a:rPr lang="en-US" baseline="0" dirty="0"/>
              <a:t> allowed in the CSA.</a:t>
            </a:r>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26</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NOTE: HIGHLIGHTED INFO NEEDS TO BE CONFIRMED BY NFHS 2023 RULES BOOK</a:t>
            </a:r>
          </a:p>
          <a:p>
            <a:endParaRPr lang="en-US"/>
          </a:p>
          <a:p>
            <a:r>
              <a:rPr lang="en-US"/>
              <a:t>Defenders may now self-start for fouls in the CSA – as long as the game clock is running!  In the last two minutes of each half, the game clock is stopped so all fouls start on the whistle.</a:t>
            </a:r>
          </a:p>
          <a:p>
            <a:endParaRPr lang="en-US"/>
          </a:p>
          <a:p>
            <a:r>
              <a:rPr lang="en-US"/>
              <a:t>Again, preventative officiating may save a defender from committing a false start when self-starts are not permitted.</a:t>
            </a:r>
          </a:p>
        </p:txBody>
      </p:sp>
      <p:sp>
        <p:nvSpPr>
          <p:cNvPr id="4" name="Slide Number Placeholder 3"/>
          <p:cNvSpPr>
            <a:spLocks noGrp="1"/>
          </p:cNvSpPr>
          <p:nvPr>
            <p:ph type="sldNum" sz="quarter" idx="5"/>
          </p:nvPr>
        </p:nvSpPr>
        <p:spPr/>
        <p:txBody>
          <a:bodyPr/>
          <a:lstStyle/>
          <a:p>
            <a:fld id="{C031A17F-ADE7-4125-9F8F-0DB4A7CC75DC}" type="slidenum">
              <a:rPr lang="en-US" smtClean="0"/>
              <a:t>27</a:t>
            </a:fld>
            <a:endParaRPr lang="en-US"/>
          </a:p>
        </p:txBody>
      </p:sp>
    </p:spTree>
    <p:extLst>
      <p:ext uri="{BB962C8B-B14F-4D97-AF65-F5344CB8AC3E}">
        <p14:creationId xmlns:p14="http://schemas.microsoft.com/office/powerpoint/2010/main" val="125849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Click to start animation</a:t>
            </a:r>
          </a:p>
          <a:p>
            <a:endParaRPr lang="en-US" b="1" i="1"/>
          </a:p>
          <a:p>
            <a:r>
              <a:rPr lang="en-US"/>
              <a:t>Cover by Attack</a:t>
            </a:r>
          </a:p>
          <a:p>
            <a:endParaRPr lang="en-US" baseline="0"/>
          </a:p>
          <a:p>
            <a:r>
              <a:rPr lang="en-US"/>
              <a:t>Defense awarded ball on 8m arc</a:t>
            </a:r>
            <a:r>
              <a:rPr lang="en-US" baseline="0"/>
              <a:t>.</a:t>
            </a:r>
            <a:r>
              <a:rPr lang="en-US"/>
              <a:t> </a:t>
            </a:r>
            <a:r>
              <a:rPr lang="en-US" baseline="0"/>
              <a:t> Attack moves 4m from the player taking the free position, in the direction from which she approached before committing the foul. Whistle start (free position in the CSA)</a:t>
            </a:r>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28</a:t>
            </a:fld>
            <a:endParaRPr lang="en-US"/>
          </a:p>
        </p:txBody>
      </p:sp>
    </p:spTree>
    <p:extLst>
      <p:ext uri="{BB962C8B-B14F-4D97-AF65-F5344CB8AC3E}">
        <p14:creationId xmlns:p14="http://schemas.microsoft.com/office/powerpoint/2010/main" val="282315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set up for either attack or defensive fouls below the GLE</a:t>
            </a:r>
          </a:p>
        </p:txBody>
      </p:sp>
      <p:sp>
        <p:nvSpPr>
          <p:cNvPr id="4" name="Slide Number Placeholder 3"/>
          <p:cNvSpPr>
            <a:spLocks noGrp="1"/>
          </p:cNvSpPr>
          <p:nvPr>
            <p:ph type="sldNum" sz="quarter" idx="5"/>
          </p:nvPr>
        </p:nvSpPr>
        <p:spPr/>
        <p:txBody>
          <a:bodyPr/>
          <a:lstStyle/>
          <a:p>
            <a:fld id="{C031A17F-ADE7-4125-9F8F-0DB4A7CC75DC}" type="slidenum">
              <a:rPr lang="en-US" smtClean="0"/>
              <a:t>29</a:t>
            </a:fld>
            <a:endParaRPr lang="en-US"/>
          </a:p>
        </p:txBody>
      </p:sp>
    </p:spTree>
    <p:extLst>
      <p:ext uri="{BB962C8B-B14F-4D97-AF65-F5344CB8AC3E}">
        <p14:creationId xmlns:p14="http://schemas.microsoft.com/office/powerpoint/2010/main" val="506034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Click to start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Player</a:t>
            </a:r>
            <a:r>
              <a:rPr lang="en-US" baseline="0"/>
              <a:t> O</a:t>
            </a:r>
            <a:r>
              <a:rPr lang="en-US"/>
              <a:t> covers the ball.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X is awarded the ball at the closest  dot.</a:t>
            </a:r>
            <a:r>
              <a:rPr lang="en-US"/>
              <a:t>  </a:t>
            </a:r>
            <a:r>
              <a:rPr lang="en-US" baseline="0"/>
              <a:t> O moves </a:t>
            </a:r>
            <a:r>
              <a:rPr lang="en-US"/>
              <a:t>4m </a:t>
            </a:r>
            <a:r>
              <a:rPr lang="en-US" baseline="0"/>
              <a:t>away</a:t>
            </a:r>
            <a:r>
              <a:rPr lang="en-US"/>
              <a:t> in the direction from which they came</a:t>
            </a:r>
            <a:r>
              <a:rPr lang="en-US" baseline="0"/>
              <a:t>.</a:t>
            </a:r>
            <a:r>
              <a:rPr lang="en-US"/>
              <a:t> </a:t>
            </a:r>
            <a:r>
              <a:rPr lang="en-US" baseline="0"/>
              <a:t> This penalty administration is for a foul by either team – attack or defense.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Whistle start.</a:t>
            </a:r>
            <a:endParaRPr lang="en-US"/>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30</a:t>
            </a:fld>
            <a:endParaRPr lang="en-US"/>
          </a:p>
        </p:txBody>
      </p:sp>
    </p:spTree>
    <p:extLst>
      <p:ext uri="{BB962C8B-B14F-4D97-AF65-F5344CB8AC3E}">
        <p14:creationId xmlns:p14="http://schemas.microsoft.com/office/powerpoint/2010/main" val="332086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 Having a set of sticks</a:t>
            </a:r>
            <a:r>
              <a:rPr lang="en-US" i="1" baseline="0" dirty="0"/>
              <a:t> and a ball are important to be able to demonstrate what a cover looks like. </a:t>
            </a:r>
          </a:p>
          <a:p>
            <a:endParaRPr lang="en-US" i="1" baseline="0" dirty="0"/>
          </a:p>
          <a:p>
            <a:r>
              <a:rPr lang="en-US" i="1" baseline="0" dirty="0"/>
              <a:t>Remember a cover is only a foul when an opponent is within playing distance, trying to play a ball and is disadvantaged.   Lone player or one with only teammates that covers the ball to stop it from going out of bounds or pulling it back to pick it up is legal.</a:t>
            </a:r>
            <a:endParaRPr lang="en-US" i="1" dirty="0"/>
          </a:p>
        </p:txBody>
      </p:sp>
      <p:sp>
        <p:nvSpPr>
          <p:cNvPr id="4" name="Slide Number Placeholder 3"/>
          <p:cNvSpPr>
            <a:spLocks noGrp="1"/>
          </p:cNvSpPr>
          <p:nvPr>
            <p:ph type="sldNum" sz="quarter" idx="10"/>
          </p:nvPr>
        </p:nvSpPr>
        <p:spPr/>
        <p:txBody>
          <a:bodyPr/>
          <a:lstStyle/>
          <a:p>
            <a:fld id="{C031A17F-ADE7-4125-9F8F-0DB4A7CC75DC}" type="slidenum">
              <a:rPr lang="en-US" smtClean="0"/>
              <a:t>4</a:t>
            </a:fld>
            <a:endParaRPr lang="en-US"/>
          </a:p>
        </p:txBody>
      </p:sp>
    </p:spTree>
    <p:extLst>
      <p:ext uri="{BB962C8B-B14F-4D97-AF65-F5344CB8AC3E}">
        <p14:creationId xmlns:p14="http://schemas.microsoft.com/office/powerpoint/2010/main" val="87242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Having a set of sticks</a:t>
            </a:r>
            <a:r>
              <a:rPr lang="en-US" i="1" baseline="0"/>
              <a:t> and a ball are important to be able to demonstrate what an empty stick check looks like. </a:t>
            </a: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Incidental contact frequently occurs -- it is important to differentiate between the player that intentionally hits a stick away so that the opponent cannot play the ball and the stick that makes incidental contact while trying to play the ball.</a:t>
            </a:r>
            <a:endParaRPr lang="en-US"/>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5</a:t>
            </a:fld>
            <a:endParaRPr lang="en-US"/>
          </a:p>
        </p:txBody>
      </p:sp>
    </p:spTree>
    <p:extLst>
      <p:ext uri="{BB962C8B-B14F-4D97-AF65-F5344CB8AC3E}">
        <p14:creationId xmlns:p14="http://schemas.microsoft.com/office/powerpoint/2010/main" val="311428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Discuss </a:t>
            </a:r>
            <a:r>
              <a:rPr lang="en-US" i="1" baseline="0"/>
              <a:t>the difference between warding and using the free arm to push an opponent away.  </a:t>
            </a:r>
          </a:p>
          <a:p>
            <a:endParaRPr lang="en-US" baseline="0"/>
          </a:p>
          <a:p>
            <a:r>
              <a:rPr lang="en-US" baseline="0"/>
              <a:t>Warding is a minor foul. The act of pushing an opponent away is a major foul.</a:t>
            </a:r>
          </a:p>
          <a:p>
            <a:endParaRPr lang="en-US" baseline="0"/>
          </a:p>
          <a:p>
            <a:r>
              <a:rPr lang="en-US" baseline="0"/>
              <a:t>Removing one’s arm from the stick in an effort to change direction or </a:t>
            </a:r>
            <a:r>
              <a:rPr lang="en-US"/>
              <a:t>sprint</a:t>
            </a:r>
            <a:r>
              <a:rPr lang="en-US" baseline="0"/>
              <a:t> is </a:t>
            </a:r>
            <a:r>
              <a:rPr lang="en-US"/>
              <a:t>NOT</a:t>
            </a:r>
            <a:r>
              <a:rPr lang="en-US" baseline="0"/>
              <a:t> warding!</a:t>
            </a:r>
            <a:r>
              <a:rPr lang="en-US"/>
              <a:t> </a:t>
            </a:r>
            <a:endParaRPr lang="en-US">
              <a:cs typeface="Calibri"/>
            </a:endParaRPr>
          </a:p>
        </p:txBody>
      </p:sp>
      <p:sp>
        <p:nvSpPr>
          <p:cNvPr id="4" name="Slide Number Placeholder 3"/>
          <p:cNvSpPr>
            <a:spLocks noGrp="1"/>
          </p:cNvSpPr>
          <p:nvPr>
            <p:ph type="sldNum" sz="quarter" idx="10"/>
          </p:nvPr>
        </p:nvSpPr>
        <p:spPr/>
        <p:txBody>
          <a:bodyPr/>
          <a:lstStyle/>
          <a:p>
            <a:fld id="{C031A17F-ADE7-4125-9F8F-0DB4A7CC75DC}" type="slidenum">
              <a:rPr lang="en-US" smtClean="0"/>
              <a:t>6</a:t>
            </a:fld>
            <a:endParaRPr lang="en-US"/>
          </a:p>
        </p:txBody>
      </p:sp>
    </p:spTree>
    <p:extLst>
      <p:ext uri="{BB962C8B-B14F-4D97-AF65-F5344CB8AC3E}">
        <p14:creationId xmlns:p14="http://schemas.microsoft.com/office/powerpoint/2010/main" val="385585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a:t>
            </a:r>
            <a:r>
              <a:rPr lang="en-US" baseline="-25000" dirty="0"/>
              <a:t>1</a:t>
            </a:r>
            <a:r>
              <a:rPr lang="en-US" dirty="0"/>
              <a:t> and </a:t>
            </a:r>
            <a:r>
              <a:rPr lang="en-US" baseline="0" dirty="0"/>
              <a:t>D</a:t>
            </a:r>
            <a:r>
              <a:rPr lang="en-US" baseline="-25000" dirty="0"/>
              <a:t>1</a:t>
            </a:r>
            <a:r>
              <a:rPr lang="en-US" baseline="0" dirty="0"/>
              <a:t> are attempting to play a ball that is inbounds. </a:t>
            </a:r>
            <a:r>
              <a:rPr lang="en-US" dirty="0"/>
              <a:t>A</a:t>
            </a:r>
            <a:r>
              <a:rPr lang="en-US" baseline="-25000" dirty="0"/>
              <a:t>2</a:t>
            </a:r>
            <a:r>
              <a:rPr lang="en-US" dirty="0"/>
              <a:t> is out of bounds and attempting to play the ball that is inbounds.  Minor Foul on A</a:t>
            </a:r>
            <a:r>
              <a:rPr lang="en-US" baseline="-25000" dirty="0"/>
              <a:t>2</a:t>
            </a:r>
            <a:r>
              <a:rPr lang="en-US" dirty="0"/>
              <a:t>.  </a:t>
            </a:r>
          </a:p>
          <a:p>
            <a:endParaRPr lang="en-US" dirty="0"/>
          </a:p>
          <a:p>
            <a:r>
              <a:rPr lang="en-US" dirty="0"/>
              <a:t>Player</a:t>
            </a:r>
            <a:r>
              <a:rPr lang="en-US" baseline="0" dirty="0"/>
              <a:t> D</a:t>
            </a:r>
            <a:r>
              <a:rPr lang="en-US" baseline="-25000" dirty="0"/>
              <a:t>1</a:t>
            </a:r>
            <a:r>
              <a:rPr lang="en-US" baseline="0" dirty="0"/>
              <a:t> is awarded the ball, moves 4m inside the boundary, all other players are 4m away.  D</a:t>
            </a:r>
            <a:r>
              <a:rPr lang="en-US" baseline="-25000" dirty="0"/>
              <a:t>1</a:t>
            </a:r>
            <a:r>
              <a:rPr lang="en-US" baseline="0" dirty="0"/>
              <a:t> may self-start.</a:t>
            </a:r>
          </a:p>
          <a:p>
            <a:endParaRPr lang="en-US" baseline="0" dirty="0"/>
          </a:p>
          <a:p>
            <a:r>
              <a:rPr lang="en-US" baseline="0" dirty="0"/>
              <a:t>This typically happens when a player is trying to stop a ball from going out of bounds and their momentum carries the player out of bounds when the ball stays in.  Often that player will try to pick up the ball for check an opponent who is trying to pick up a ball while their feet are still out of bounds.  </a:t>
            </a:r>
            <a:endParaRPr lang="en-US" dirty="0"/>
          </a:p>
        </p:txBody>
      </p:sp>
      <p:sp>
        <p:nvSpPr>
          <p:cNvPr id="4" name="Slide Number Placeholder 3"/>
          <p:cNvSpPr>
            <a:spLocks noGrp="1"/>
          </p:cNvSpPr>
          <p:nvPr>
            <p:ph type="sldNum" sz="quarter" idx="10"/>
          </p:nvPr>
        </p:nvSpPr>
        <p:spPr/>
        <p:txBody>
          <a:bodyPr/>
          <a:lstStyle/>
          <a:p>
            <a:fld id="{C031A17F-ADE7-4125-9F8F-0DB4A7CC75DC}" type="slidenum">
              <a:rPr lang="en-US" smtClean="0"/>
              <a:t>7</a:t>
            </a:fld>
            <a:endParaRPr lang="en-US"/>
          </a:p>
        </p:txBody>
      </p:sp>
    </p:spTree>
    <p:extLst>
      <p:ext uri="{BB962C8B-B14F-4D97-AF65-F5344CB8AC3E}">
        <p14:creationId xmlns:p14="http://schemas.microsoft.com/office/powerpoint/2010/main" val="193020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player restarts play with a pass from out of bounds, it is a minor foul. Possession to any opponent from the other team, 4m inside the boundary. Self-start allowed.</a:t>
            </a:r>
          </a:p>
        </p:txBody>
      </p:sp>
      <p:sp>
        <p:nvSpPr>
          <p:cNvPr id="4" name="Slide Number Placeholder 3"/>
          <p:cNvSpPr>
            <a:spLocks noGrp="1"/>
          </p:cNvSpPr>
          <p:nvPr>
            <p:ph type="sldNum" sz="quarter" idx="10"/>
          </p:nvPr>
        </p:nvSpPr>
        <p:spPr/>
        <p:txBody>
          <a:bodyPr/>
          <a:lstStyle/>
          <a:p>
            <a:fld id="{C031A17F-ADE7-4125-9F8F-0DB4A7CC75DC}" type="slidenum">
              <a:rPr lang="en-US" smtClean="0"/>
              <a:t>8</a:t>
            </a:fld>
            <a:endParaRPr lang="en-US"/>
          </a:p>
        </p:txBody>
      </p:sp>
    </p:spTree>
    <p:extLst>
      <p:ext uri="{BB962C8B-B14F-4D97-AF65-F5344CB8AC3E}">
        <p14:creationId xmlns:p14="http://schemas.microsoft.com/office/powerpoint/2010/main" val="9301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Goalkeeper and/or deputy in the goal circle may pick up the ball and place it into the crosse with their hand(s).  </a:t>
            </a:r>
          </a:p>
          <a:p>
            <a:endParaRPr lang="en-US"/>
          </a:p>
          <a:p>
            <a:r>
              <a:rPr lang="en-US"/>
              <a:t>A field</a:t>
            </a:r>
            <a:r>
              <a:rPr lang="en-US" baseline="0"/>
              <a:t> player must use </a:t>
            </a:r>
            <a:r>
              <a:rPr lang="en-US"/>
              <a:t>their </a:t>
            </a:r>
            <a:r>
              <a:rPr lang="en-US" baseline="0"/>
              <a:t>crosse to scoop the ball.</a:t>
            </a:r>
            <a:r>
              <a:rPr lang="en-US"/>
              <a:t>  They </a:t>
            </a:r>
            <a:r>
              <a:rPr lang="en-US" baseline="0"/>
              <a:t>may not pick up the ball with </a:t>
            </a:r>
            <a:r>
              <a:rPr lang="en-US"/>
              <a:t>their</a:t>
            </a:r>
            <a:r>
              <a:rPr lang="en-US" baseline="0"/>
              <a:t> hands to put it into </a:t>
            </a:r>
            <a:r>
              <a:rPr lang="en-US"/>
              <a:t>the </a:t>
            </a:r>
            <a:r>
              <a:rPr lang="en-US" baseline="0"/>
              <a:t>crosse.</a:t>
            </a:r>
            <a:r>
              <a:rPr lang="en-US"/>
              <a:t>  Also, they</a:t>
            </a:r>
            <a:r>
              <a:rPr lang="en-US" baseline="0"/>
              <a:t> may not use </a:t>
            </a:r>
            <a:r>
              <a:rPr lang="en-US"/>
              <a:t>their</a:t>
            </a:r>
            <a:r>
              <a:rPr lang="en-US" baseline="0"/>
              <a:t> hands to keep the ball in </a:t>
            </a:r>
            <a:r>
              <a:rPr lang="en-US"/>
              <a:t>the</a:t>
            </a:r>
            <a:r>
              <a:rPr lang="en-US" baseline="0"/>
              <a:t> crosse as </a:t>
            </a:r>
            <a:r>
              <a:rPr lang="en-US"/>
              <a:t>they run</a:t>
            </a:r>
            <a:r>
              <a:rPr lang="en-US" baseline="0"/>
              <a:t> down the field.</a:t>
            </a:r>
          </a:p>
          <a:p>
            <a:endParaRPr lang="en-US" baseline="0"/>
          </a:p>
          <a:p>
            <a:endParaRPr lang="en-US">
              <a:cs typeface="Calibri"/>
            </a:endParaRPr>
          </a:p>
        </p:txBody>
      </p:sp>
      <p:sp>
        <p:nvSpPr>
          <p:cNvPr id="4" name="Slide Number Placeholder 3"/>
          <p:cNvSpPr>
            <a:spLocks noGrp="1"/>
          </p:cNvSpPr>
          <p:nvPr>
            <p:ph type="sldNum" sz="quarter" idx="10"/>
          </p:nvPr>
        </p:nvSpPr>
        <p:spPr/>
        <p:txBody>
          <a:bodyPr/>
          <a:lstStyle/>
          <a:p>
            <a:fld id="{C031A17F-ADE7-4125-9F8F-0DB4A7CC75DC}" type="slidenum">
              <a:rPr lang="en-US" smtClean="0"/>
              <a:t>9</a:t>
            </a:fld>
            <a:endParaRPr lang="en-US"/>
          </a:p>
        </p:txBody>
      </p:sp>
    </p:spTree>
    <p:extLst>
      <p:ext uri="{BB962C8B-B14F-4D97-AF65-F5344CB8AC3E}">
        <p14:creationId xmlns:p14="http://schemas.microsoft.com/office/powerpoint/2010/main" val="37069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Players can sometimes mishandle the stick which is dropping the stick, this should not be penalized.  Players may throw the stick at a ball heading out of bounds, in exchanging a stick with another player or  to intercept a ball.  These are all examples of a minor foul.  Throwing the crosse to the ground in anger is misconduct and should be carded.</a:t>
            </a:r>
          </a:p>
          <a:p>
            <a:endParaRPr lang="en-US" dirty="0"/>
          </a:p>
          <a:p>
            <a:r>
              <a:rPr lang="en-US" dirty="0">
                <a:cs typeface="Calibri"/>
              </a:rPr>
              <a:t>If a player is exchanging a stick for one on the bench, it must take place in the substitution area. The player does not have to enter the substitution area, but the sticks must be exchanged through it. In this situation the coach may enter the substitution area to exchange the stick with the player.</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031A17F-ADE7-4125-9F8F-0DB4A7CC75DC}" type="slidenum">
              <a:rPr lang="en-US" smtClean="0"/>
              <a:t>10</a:t>
            </a:fld>
            <a:endParaRPr lang="en-US"/>
          </a:p>
        </p:txBody>
      </p:sp>
    </p:spTree>
    <p:extLst>
      <p:ext uri="{BB962C8B-B14F-4D97-AF65-F5344CB8AC3E}">
        <p14:creationId xmlns:p14="http://schemas.microsoft.com/office/powerpoint/2010/main" val="160510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49707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4121120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rease Zoome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12"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15" name="Group 14"/>
          <p:cNvGrpSpPr>
            <a:grpSpLocks noChangeAspect="1"/>
          </p:cNvGrpSpPr>
          <p:nvPr userDrawn="1"/>
        </p:nvGrpSpPr>
        <p:grpSpPr>
          <a:xfrm rot="16200000">
            <a:off x="3363913" y="1484173"/>
            <a:ext cx="5407679" cy="5339973"/>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3400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alf Field Veritcal Goal Up">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0"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22" name="Group 21"/>
          <p:cNvGrpSpPr/>
          <p:nvPr userDrawn="1"/>
        </p:nvGrpSpPr>
        <p:grpSpPr>
          <a:xfrm rot="10800000">
            <a:off x="443995" y="-318092"/>
            <a:ext cx="11346557" cy="6468863"/>
            <a:chOff x="311252" y="361950"/>
            <a:chExt cx="8509918" cy="4781549"/>
          </a:xfrm>
        </p:grpSpPr>
        <p:grpSp>
          <p:nvGrpSpPr>
            <p:cNvPr id="23" name="Group 22"/>
            <p:cNvGrpSpPr/>
            <p:nvPr userDrawn="1"/>
          </p:nvGrpSpPr>
          <p:grpSpPr>
            <a:xfrm>
              <a:off x="311252" y="361950"/>
              <a:ext cx="8509918" cy="4191000"/>
              <a:chOff x="379106" y="529005"/>
              <a:chExt cx="8509918" cy="3960631"/>
            </a:xfrm>
          </p:grpSpPr>
          <p:sp>
            <p:nvSpPr>
              <p:cNvPr id="46"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2"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6"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24" name="Group 23"/>
            <p:cNvGrpSpPr>
              <a:grpSpLocks noChangeAspect="1"/>
            </p:cNvGrpSpPr>
            <p:nvPr userDrawn="1"/>
          </p:nvGrpSpPr>
          <p:grpSpPr>
            <a:xfrm rot="16200000">
              <a:off x="2522934" y="1113130"/>
              <a:ext cx="4055759" cy="4004980"/>
              <a:chOff x="275358" y="1585266"/>
              <a:chExt cx="2019194" cy="1993916"/>
            </a:xfrm>
          </p:grpSpPr>
          <p:cxnSp>
            <p:nvCxnSpPr>
              <p:cNvPr id="25" name="Straight Connector 24"/>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Arc 26"/>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8" name="Arc 27"/>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9" name="Straight Connector 28"/>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2" name="Arc 31"/>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3" name="Straight Connector 32"/>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3" name="Straight Connector 42"/>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269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247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42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67198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536139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01682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73045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9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5475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2" r:id="rId21"/>
    <p:sldLayoutId id="2147483663" r:id="rId22"/>
    <p:sldLayoutId id="2147483664" r:id="rId23"/>
    <p:sldLayoutId id="2147483671" r:id="rId24"/>
    <p:sldLayoutId id="214748367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2.sv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8.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4.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9CBC-F0C3-3648-9BE2-84078B1B552D}"/>
              </a:ext>
            </a:extLst>
          </p:cNvPr>
          <p:cNvSpPr txBox="1"/>
          <p:nvPr/>
        </p:nvSpPr>
        <p:spPr>
          <a:xfrm>
            <a:off x="5073445" y="4263769"/>
            <a:ext cx="6727987" cy="938719"/>
          </a:xfrm>
          <a:prstGeom prst="rect">
            <a:avLst/>
          </a:prstGeom>
          <a:noFill/>
        </p:spPr>
        <p:txBody>
          <a:bodyPr wrap="square" rtlCol="0">
            <a:spAutoFit/>
          </a:bodyPr>
          <a:lstStyle/>
          <a:p>
            <a:pPr algn="r"/>
            <a:r>
              <a:rPr lang="en-US" sz="5500" b="1" i="0" spc="600">
                <a:solidFill>
                  <a:schemeClr val="bg1"/>
                </a:solidFill>
                <a:latin typeface="Alt Gothic Comp ATF" panose="020B0608040502040204" pitchFamily="34" charset="77"/>
              </a:rPr>
              <a:t>Minor Fouls</a:t>
            </a:r>
          </a:p>
        </p:txBody>
      </p:sp>
      <p:pic>
        <p:nvPicPr>
          <p:cNvPr id="3" name="Picture 2" descr="A close-up of a lacrosse card&#10;&#10;Description automatically generated">
            <a:extLst>
              <a:ext uri="{FF2B5EF4-FFF2-40B4-BE49-F238E27FC236}">
                <a16:creationId xmlns:a16="http://schemas.microsoft.com/office/drawing/2014/main" id="{FBB12887-2605-CE4F-85D0-644591410889}"/>
              </a:ext>
            </a:extLst>
          </p:cNvPr>
          <p:cNvPicPr>
            <a:picLocks noChangeAspect="1"/>
          </p:cNvPicPr>
          <p:nvPr/>
        </p:nvPicPr>
        <p:blipFill>
          <a:blip r:embed="rId2"/>
          <a:stretch>
            <a:fillRect/>
          </a:stretch>
        </p:blipFill>
        <p:spPr>
          <a:xfrm>
            <a:off x="0" y="35833"/>
            <a:ext cx="12192000" cy="6786334"/>
          </a:xfrm>
          <a:prstGeom prst="rect">
            <a:avLst/>
          </a:prstGeom>
        </p:spPr>
      </p:pic>
    </p:spTree>
    <p:extLst>
      <p:ext uri="{BB962C8B-B14F-4D97-AF65-F5344CB8AC3E}">
        <p14:creationId xmlns:p14="http://schemas.microsoft.com/office/powerpoint/2010/main" val="599513348"/>
      </p:ext>
    </p:extLst>
  </p:cSld>
  <p:clrMapOvr>
    <a:masterClrMapping/>
  </p:clrMapOvr>
  <mc:AlternateContent xmlns:mc="http://schemas.openxmlformats.org/markup-compatibility/2006" xmlns:p14="http://schemas.microsoft.com/office/powerpoint/2010/main">
    <mc:Choice Requires="p14">
      <p:transition spd="slow" p14:dur="2000" advTm="13125"/>
    </mc:Choice>
    <mc:Fallback xmlns="">
      <p:transition spd="slow" advTm="131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C14677-A15B-4A66-A0A0-151DD7F37E6E}"/>
              </a:ext>
            </a:extLst>
          </p:cNvPr>
          <p:cNvSpPr txBox="1"/>
          <p:nvPr/>
        </p:nvSpPr>
        <p:spPr>
          <a:xfrm>
            <a:off x="861946" y="1455317"/>
            <a:ext cx="7527142" cy="418576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u="sng" dirty="0">
                <a:solidFill>
                  <a:srgbClr val="00205B"/>
                </a:solidFill>
                <a:ea typeface="+mn-lt"/>
                <a:cs typeface="+mn-lt"/>
              </a:rPr>
              <a:t>Improper Use of the Crosse</a:t>
            </a:r>
          </a:p>
          <a:p>
            <a:r>
              <a:rPr lang="en-US" sz="2400" dirty="0">
                <a:solidFill>
                  <a:srgbClr val="00205B"/>
                </a:solidFill>
                <a:ea typeface="+mn-lt"/>
                <a:cs typeface="+mn-lt"/>
              </a:rPr>
              <a:t> Throw</a:t>
            </a:r>
            <a:r>
              <a:rPr lang="en-US" sz="2400" dirty="0">
                <a:solidFill>
                  <a:srgbClr val="00205B"/>
                </a:solidFill>
                <a:cs typeface="Calibri"/>
              </a:rPr>
              <a:t> the crosse</a:t>
            </a:r>
          </a:p>
          <a:p>
            <a:r>
              <a:rPr lang="en-US" sz="2400" dirty="0">
                <a:solidFill>
                  <a:srgbClr val="00205B"/>
                </a:solidFill>
                <a:cs typeface="Calibri"/>
              </a:rPr>
              <a:t> Take part in the game without a cross</a:t>
            </a:r>
          </a:p>
          <a:p>
            <a:endParaRPr lang="en-US" sz="2400" dirty="0">
              <a:solidFill>
                <a:srgbClr val="00205B"/>
              </a:solidFill>
              <a:cs typeface="Calibri"/>
            </a:endParaRPr>
          </a:p>
          <a:p>
            <a:endParaRPr lang="en-US" sz="2400" dirty="0">
              <a:solidFill>
                <a:srgbClr val="00205B"/>
              </a:solidFill>
              <a:cs typeface="Calibri"/>
            </a:endParaRPr>
          </a:p>
          <a:p>
            <a:endParaRPr lang="en-US" sz="2400" dirty="0">
              <a:solidFill>
                <a:srgbClr val="00205B"/>
              </a:solidFill>
              <a:cs typeface="Calibri"/>
            </a:endParaRPr>
          </a:p>
          <a:p>
            <a:r>
              <a:rPr lang="en-US" sz="2400" b="1" u="sng" dirty="0">
                <a:solidFill>
                  <a:srgbClr val="00205B"/>
                </a:solidFill>
                <a:cs typeface="Calibri"/>
              </a:rPr>
              <a:t>Illegal Exchange of the Crosse</a:t>
            </a:r>
            <a:endParaRPr lang="en-US" sz="2400" b="1" dirty="0">
              <a:solidFill>
                <a:srgbClr val="00205B"/>
              </a:solidFill>
              <a:cs typeface="Calibri"/>
            </a:endParaRPr>
          </a:p>
          <a:p>
            <a:r>
              <a:rPr lang="en-US" sz="2400" dirty="0">
                <a:solidFill>
                  <a:srgbClr val="00205B"/>
                </a:solidFill>
                <a:cs typeface="Calibri"/>
              </a:rPr>
              <a:t>Failure to exchange a field crosse with a crosse on the bench without the crosse entering and exiting the field through the substitution area</a:t>
            </a:r>
          </a:p>
          <a:p>
            <a:endParaRPr lang="en-US" sz="2400" dirty="0">
              <a:cs typeface="Calibri"/>
            </a:endParaRPr>
          </a:p>
        </p:txBody>
      </p:sp>
      <p:sp>
        <p:nvSpPr>
          <p:cNvPr id="5" name="TextBox 4">
            <a:extLst>
              <a:ext uri="{FF2B5EF4-FFF2-40B4-BE49-F238E27FC236}">
                <a16:creationId xmlns:a16="http://schemas.microsoft.com/office/drawing/2014/main" id="{F470162D-CAED-F946-9EC7-8CD7C21A7932}"/>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pic>
        <p:nvPicPr>
          <p:cNvPr id="6" name="Picture 5" descr="A close-up of a lacrosse stick&#10;&#10;Description automatically generated">
            <a:extLst>
              <a:ext uri="{FF2B5EF4-FFF2-40B4-BE49-F238E27FC236}">
                <a16:creationId xmlns:a16="http://schemas.microsoft.com/office/drawing/2014/main" id="{0D89EE07-D5FB-9B4F-8CB7-9C0539536621}"/>
              </a:ext>
            </a:extLst>
          </p:cNvPr>
          <p:cNvPicPr>
            <a:picLocks noChangeAspect="1"/>
          </p:cNvPicPr>
          <p:nvPr/>
        </p:nvPicPr>
        <p:blipFill>
          <a:blip r:embed="rId3"/>
          <a:stretch>
            <a:fillRect/>
          </a:stretch>
        </p:blipFill>
        <p:spPr>
          <a:xfrm>
            <a:off x="7309748" y="493779"/>
            <a:ext cx="1865423" cy="3331113"/>
          </a:xfrm>
          <a:prstGeom prst="rect">
            <a:avLst/>
          </a:prstGeom>
        </p:spPr>
      </p:pic>
      <p:pic>
        <p:nvPicPr>
          <p:cNvPr id="8" name="Picture 7">
            <a:extLst>
              <a:ext uri="{FF2B5EF4-FFF2-40B4-BE49-F238E27FC236}">
                <a16:creationId xmlns:a16="http://schemas.microsoft.com/office/drawing/2014/main" id="{93EB2DDE-D681-ED4D-A222-C1FDB2FDE651}"/>
              </a:ext>
            </a:extLst>
          </p:cNvPr>
          <p:cNvPicPr>
            <a:picLocks noChangeAspect="1"/>
          </p:cNvPicPr>
          <p:nvPr/>
        </p:nvPicPr>
        <p:blipFill>
          <a:blip r:embed="rId4"/>
          <a:stretch>
            <a:fillRect/>
          </a:stretch>
        </p:blipFill>
        <p:spPr>
          <a:xfrm>
            <a:off x="9175171" y="4480294"/>
            <a:ext cx="2768600" cy="2171700"/>
          </a:xfrm>
          <a:prstGeom prst="rect">
            <a:avLst/>
          </a:prstGeom>
        </p:spPr>
      </p:pic>
    </p:spTree>
    <p:extLst>
      <p:ext uri="{BB962C8B-B14F-4D97-AF65-F5344CB8AC3E}">
        <p14:creationId xmlns:p14="http://schemas.microsoft.com/office/powerpoint/2010/main" val="2958440518"/>
      </p:ext>
    </p:extLst>
  </p:cSld>
  <p:clrMapOvr>
    <a:masterClrMapping/>
  </p:clrMapOvr>
  <mc:AlternateContent xmlns:mc="http://schemas.openxmlformats.org/markup-compatibility/2006" xmlns:p14="http://schemas.microsoft.com/office/powerpoint/2010/main">
    <mc:Choice Requires="p14">
      <p:transition spd="slow" p14:dur="2000" advTm="74474"/>
    </mc:Choice>
    <mc:Fallback xmlns="">
      <p:transition spd="slow" advTm="7447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355339-36E4-954D-ADCD-349FE058961E}"/>
              </a:ext>
            </a:extLst>
          </p:cNvPr>
          <p:cNvSpPr txBox="1"/>
          <p:nvPr/>
        </p:nvSpPr>
        <p:spPr>
          <a:xfrm>
            <a:off x="4678325" y="2033986"/>
            <a:ext cx="7084554" cy="4429418"/>
          </a:xfrm>
          <a:prstGeom prst="rect">
            <a:avLst/>
          </a:prstGeom>
          <a:noFill/>
        </p:spPr>
        <p:txBody>
          <a:bodyPr wrap="square" lIns="121920" tIns="60960" rIns="121920" bIns="60960" rtlCol="0" anchor="t">
            <a:spAutoFit/>
          </a:bodyPr>
          <a:lstStyle/>
          <a:p>
            <a:r>
              <a:rPr lang="en-US" sz="2400" b="1" u="sng" dirty="0">
                <a:solidFill>
                  <a:srgbClr val="00205B"/>
                </a:solidFill>
              </a:rPr>
              <a:t>Delay of Game</a:t>
            </a:r>
            <a:endParaRPr lang="en-US" sz="2400" b="1" u="sng"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Failure to move 4m away on a free position</a:t>
            </a:r>
            <a:endParaRPr lang="en-US" sz="2400"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Repeated self-starts from beyond 4 meters of the spot of the foul </a:t>
            </a:r>
            <a:endParaRPr lang="en-US" sz="2400"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Repeated self-starts when self-starts are not allowed</a:t>
            </a:r>
            <a:endParaRPr lang="en-US" sz="2400" dirty="0">
              <a:solidFill>
                <a:srgbClr val="00205B"/>
              </a:solidFill>
              <a:cs typeface="Calibri"/>
            </a:endParaRPr>
          </a:p>
          <a:p>
            <a:pPr marL="0" lvl="1">
              <a:spcBef>
                <a:spcPts val="1867"/>
              </a:spcBef>
              <a:buFont typeface="Arial" panose="020B0604020202020204" pitchFamily="34" charset="0"/>
              <a:buChar char="•"/>
            </a:pPr>
            <a:r>
              <a:rPr lang="en-US" sz="2400" dirty="0">
                <a:solidFill>
                  <a:srgbClr val="00205B"/>
                </a:solidFill>
              </a:rPr>
              <a:t> Any type of behavior which in the officials’ opinion amounts to delay</a:t>
            </a:r>
            <a:endParaRPr lang="en-US" sz="2400" dirty="0">
              <a:solidFill>
                <a:srgbClr val="00205B"/>
              </a:solidFill>
              <a:cs typeface="Calibri"/>
            </a:endParaRPr>
          </a:p>
          <a:p>
            <a:pPr lvl="1"/>
            <a:endParaRPr lang="en-US" sz="2400" dirty="0"/>
          </a:p>
        </p:txBody>
      </p:sp>
      <p:sp>
        <p:nvSpPr>
          <p:cNvPr id="7" name="TextBox 6">
            <a:extLst>
              <a:ext uri="{FF2B5EF4-FFF2-40B4-BE49-F238E27FC236}">
                <a16:creationId xmlns:a16="http://schemas.microsoft.com/office/drawing/2014/main" id="{CE7EC48F-AE97-A643-9D4B-08C09632B4A0}"/>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5" name="Rounded Rectangle 4"/>
          <p:cNvSpPr/>
          <p:nvPr/>
        </p:nvSpPr>
        <p:spPr>
          <a:xfrm rot="20653610">
            <a:off x="8674326" y="922389"/>
            <a:ext cx="2376197" cy="118950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t>Green Card!</a:t>
            </a:r>
          </a:p>
        </p:txBody>
      </p:sp>
      <p:pic>
        <p:nvPicPr>
          <p:cNvPr id="8" name="Picture 7">
            <a:extLst>
              <a:ext uri="{FF2B5EF4-FFF2-40B4-BE49-F238E27FC236}">
                <a16:creationId xmlns:a16="http://schemas.microsoft.com/office/drawing/2014/main" id="{F8C4D7BB-3491-4A46-BDCC-96DBD66F2B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578" t="8004" r="36422"/>
          <a:stretch/>
        </p:blipFill>
        <p:spPr>
          <a:xfrm>
            <a:off x="1026713" y="1598036"/>
            <a:ext cx="2607896" cy="4252462"/>
          </a:xfrm>
          <a:prstGeom prst="rect">
            <a:avLst/>
          </a:prstGeom>
        </p:spPr>
      </p:pic>
    </p:spTree>
    <p:custDataLst>
      <p:tags r:id="rId1"/>
    </p:custDataLst>
    <p:extLst>
      <p:ext uri="{BB962C8B-B14F-4D97-AF65-F5344CB8AC3E}">
        <p14:creationId xmlns:p14="http://schemas.microsoft.com/office/powerpoint/2010/main" val="1553567688"/>
      </p:ext>
    </p:extLst>
  </p:cSld>
  <p:clrMapOvr>
    <a:masterClrMapping/>
  </p:clrMapOvr>
  <mc:AlternateContent xmlns:mc="http://schemas.openxmlformats.org/markup-compatibility/2006" xmlns:p14="http://schemas.microsoft.com/office/powerpoint/2010/main">
    <mc:Choice Requires="p14">
      <p:transition spd="slow" p14:dur="2000" advTm="37528"/>
    </mc:Choice>
    <mc:Fallback xmlns="">
      <p:transition spd="slow" advTm="3752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355339-36E4-954D-ADCD-349FE058961E}"/>
              </a:ext>
            </a:extLst>
          </p:cNvPr>
          <p:cNvSpPr txBox="1"/>
          <p:nvPr/>
        </p:nvSpPr>
        <p:spPr>
          <a:xfrm>
            <a:off x="693783" y="573926"/>
            <a:ext cx="10160000" cy="1405449"/>
          </a:xfrm>
          <a:prstGeom prst="rect">
            <a:avLst/>
          </a:prstGeom>
          <a:noFill/>
        </p:spPr>
        <p:txBody>
          <a:bodyPr wrap="square" rtlCol="0">
            <a:spAutoFit/>
          </a:bodyPr>
          <a:lstStyle/>
          <a:p>
            <a:endParaRPr lang="en-US" sz="2400" dirty="0"/>
          </a:p>
          <a:p>
            <a:pPr algn="ctr"/>
            <a:r>
              <a:rPr lang="en-US" sz="3733" b="1" u="sng" dirty="0">
                <a:solidFill>
                  <a:srgbClr val="00205B"/>
                </a:solidFill>
              </a:rPr>
              <a:t>Delay of Game </a:t>
            </a:r>
            <a:r>
              <a:rPr lang="en-US" sz="3733" u="sng" dirty="0">
                <a:solidFill>
                  <a:srgbClr val="00205B"/>
                </a:solidFill>
              </a:rPr>
              <a:t>– Penalty Administration</a:t>
            </a:r>
          </a:p>
          <a:p>
            <a:pPr lvl="1"/>
            <a:endParaRPr lang="en-US" sz="2400" dirty="0"/>
          </a:p>
        </p:txBody>
      </p:sp>
      <p:sp>
        <p:nvSpPr>
          <p:cNvPr id="3" name="TextBox 2">
            <a:extLst>
              <a:ext uri="{FF2B5EF4-FFF2-40B4-BE49-F238E27FC236}">
                <a16:creationId xmlns:a16="http://schemas.microsoft.com/office/drawing/2014/main" id="{ED7034FF-5418-EF43-BA9F-E34AE85B0BD4}"/>
              </a:ext>
            </a:extLst>
          </p:cNvPr>
          <p:cNvSpPr txBox="1"/>
          <p:nvPr/>
        </p:nvSpPr>
        <p:spPr>
          <a:xfrm>
            <a:off x="693783" y="2252201"/>
            <a:ext cx="8641603" cy="3785652"/>
          </a:xfrm>
          <a:prstGeom prst="rect">
            <a:avLst/>
          </a:prstGeom>
          <a:noFill/>
        </p:spPr>
        <p:txBody>
          <a:bodyPr wrap="square" lIns="91440" tIns="45720" rIns="91440" bIns="45720" rtlCol="0" anchor="t">
            <a:spAutoFit/>
          </a:bodyPr>
          <a:lstStyle/>
          <a:p>
            <a:r>
              <a:rPr lang="en-US" sz="2400" dirty="0">
                <a:solidFill>
                  <a:srgbClr val="00205B"/>
                </a:solidFill>
              </a:rPr>
              <a:t>1</a:t>
            </a:r>
            <a:r>
              <a:rPr lang="en-US" sz="2400" baseline="30000" dirty="0">
                <a:solidFill>
                  <a:srgbClr val="00205B"/>
                </a:solidFill>
              </a:rPr>
              <a:t>st</a:t>
            </a:r>
            <a:r>
              <a:rPr lang="en-US" sz="2400" dirty="0">
                <a:solidFill>
                  <a:srgbClr val="00205B"/>
                </a:solidFill>
              </a:rPr>
              <a:t> Violation:   </a:t>
            </a:r>
            <a:r>
              <a:rPr lang="en-US" sz="2400" b="1" dirty="0">
                <a:solidFill>
                  <a:srgbClr val="00B050"/>
                </a:solidFill>
              </a:rPr>
              <a:t>	Green</a:t>
            </a:r>
            <a:r>
              <a:rPr lang="en-US" sz="2400" dirty="0">
                <a:solidFill>
                  <a:srgbClr val="00B050"/>
                </a:solidFill>
              </a:rPr>
              <a:t> </a:t>
            </a:r>
            <a:r>
              <a:rPr lang="en-US" sz="2400" dirty="0">
                <a:solidFill>
                  <a:srgbClr val="00205B"/>
                </a:solidFill>
              </a:rPr>
              <a:t>card to the offending team</a:t>
            </a:r>
          </a:p>
          <a:p>
            <a:r>
              <a:rPr lang="en-US" sz="2400" dirty="0">
                <a:solidFill>
                  <a:srgbClr val="00205B"/>
                </a:solidFill>
              </a:rPr>
              <a:t>		  	Change of possession, if applicable</a:t>
            </a:r>
          </a:p>
          <a:p>
            <a:endParaRPr lang="en-US" sz="2400" dirty="0">
              <a:solidFill>
                <a:srgbClr val="00205B"/>
              </a:solidFill>
            </a:endParaRPr>
          </a:p>
          <a:p>
            <a:r>
              <a:rPr lang="en-US" sz="2400" dirty="0">
                <a:solidFill>
                  <a:srgbClr val="00205B"/>
                </a:solidFill>
              </a:rPr>
              <a:t>2</a:t>
            </a:r>
            <a:r>
              <a:rPr lang="en-US" sz="2400" baseline="30000" dirty="0">
                <a:solidFill>
                  <a:srgbClr val="00205B"/>
                </a:solidFill>
              </a:rPr>
              <a:t>nd</a:t>
            </a:r>
            <a:r>
              <a:rPr lang="en-US" sz="2400" dirty="0">
                <a:solidFill>
                  <a:srgbClr val="00205B"/>
                </a:solidFill>
              </a:rPr>
              <a:t>  Violation: 	</a:t>
            </a:r>
            <a:r>
              <a:rPr lang="en-US" sz="2400" b="1" dirty="0">
                <a:solidFill>
                  <a:srgbClr val="00B050"/>
                </a:solidFill>
              </a:rPr>
              <a:t>Green</a:t>
            </a:r>
            <a:r>
              <a:rPr lang="en-US" sz="2400" b="1" dirty="0">
                <a:solidFill>
                  <a:srgbClr val="00205B"/>
                </a:solidFill>
              </a:rPr>
              <a:t>/</a:t>
            </a:r>
            <a:r>
              <a:rPr lang="en-US" sz="2400" b="1" dirty="0">
                <a:solidFill>
                  <a:srgbClr val="FFFF00"/>
                </a:solidFill>
              </a:rPr>
              <a:t>Yellow</a:t>
            </a:r>
            <a:r>
              <a:rPr lang="en-US" sz="2400" dirty="0">
                <a:solidFill>
                  <a:srgbClr val="00205B"/>
                </a:solidFill>
              </a:rPr>
              <a:t> card to offending player</a:t>
            </a:r>
          </a:p>
          <a:p>
            <a:r>
              <a:rPr lang="en-US" sz="2400" dirty="0">
                <a:solidFill>
                  <a:srgbClr val="00205B"/>
                </a:solidFill>
              </a:rPr>
              <a:t>	      	 	 Player serves 2-minute penalty </a:t>
            </a:r>
          </a:p>
          <a:p>
            <a:pPr lvl="1"/>
            <a:r>
              <a:rPr lang="en-US" sz="2400" dirty="0">
                <a:solidFill>
                  <a:srgbClr val="00205B"/>
                </a:solidFill>
              </a:rPr>
              <a:t>	     		 (doesn’t count in team card count)</a:t>
            </a:r>
          </a:p>
          <a:p>
            <a:pPr lvl="1"/>
            <a:endParaRPr lang="en-US" sz="2400" dirty="0">
              <a:solidFill>
                <a:srgbClr val="00205B"/>
              </a:solidFill>
            </a:endParaRPr>
          </a:p>
          <a:p>
            <a:r>
              <a:rPr lang="en-US" sz="2400" dirty="0">
                <a:solidFill>
                  <a:srgbClr val="00205B"/>
                </a:solidFill>
              </a:rPr>
              <a:t>All Subsequent: 	</a:t>
            </a:r>
            <a:r>
              <a:rPr lang="en-US" sz="2400" b="1" dirty="0">
                <a:solidFill>
                  <a:srgbClr val="FFFF00"/>
                </a:solidFill>
              </a:rPr>
              <a:t>Yellow</a:t>
            </a:r>
            <a:r>
              <a:rPr lang="en-US" sz="2400" dirty="0">
                <a:solidFill>
                  <a:srgbClr val="00205B"/>
                </a:solidFill>
              </a:rPr>
              <a:t> card to offending player - Misconduct</a:t>
            </a:r>
          </a:p>
          <a:p>
            <a:r>
              <a:rPr lang="en-US" sz="2400" dirty="0">
                <a:solidFill>
                  <a:srgbClr val="00205B"/>
                </a:solidFill>
              </a:rPr>
              <a:t>Violations	  	Player serves 2-minute penalty </a:t>
            </a:r>
          </a:p>
          <a:p>
            <a:pPr lvl="1"/>
            <a:r>
              <a:rPr lang="en-US" sz="2400" dirty="0">
                <a:solidFill>
                  <a:srgbClr val="00205B"/>
                </a:solidFill>
              </a:rPr>
              <a:t>		  	(</a:t>
            </a:r>
            <a:r>
              <a:rPr lang="en-US" sz="2400" u="sng" dirty="0">
                <a:solidFill>
                  <a:srgbClr val="00205B"/>
                </a:solidFill>
              </a:rPr>
              <a:t>counts</a:t>
            </a:r>
            <a:r>
              <a:rPr lang="en-US" sz="2400" dirty="0">
                <a:solidFill>
                  <a:srgbClr val="00205B"/>
                </a:solidFill>
              </a:rPr>
              <a:t> in team card count)</a:t>
            </a:r>
          </a:p>
        </p:txBody>
      </p:sp>
      <p:sp>
        <p:nvSpPr>
          <p:cNvPr id="5" name="TextBox 4">
            <a:extLst>
              <a:ext uri="{FF2B5EF4-FFF2-40B4-BE49-F238E27FC236}">
                <a16:creationId xmlns:a16="http://schemas.microsoft.com/office/drawing/2014/main" id="{7021E1F4-020E-F542-B153-F45923A923F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8" name="Rectangle 7">
            <a:extLst>
              <a:ext uri="{FF2B5EF4-FFF2-40B4-BE49-F238E27FC236}">
                <a16:creationId xmlns:a16="http://schemas.microsoft.com/office/drawing/2014/main" id="{AFCFB181-5986-AA47-B5CD-8C728BFA703E}"/>
              </a:ext>
            </a:extLst>
          </p:cNvPr>
          <p:cNvSpPr/>
          <p:nvPr/>
        </p:nvSpPr>
        <p:spPr>
          <a:xfrm>
            <a:off x="9484241" y="2025468"/>
            <a:ext cx="893135" cy="11767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E72357-DC49-D54C-9AAF-417D81F86379}"/>
              </a:ext>
            </a:extLst>
          </p:cNvPr>
          <p:cNvSpPr/>
          <p:nvPr/>
        </p:nvSpPr>
        <p:spPr>
          <a:xfrm>
            <a:off x="10058400" y="3578740"/>
            <a:ext cx="893135" cy="1176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288C3-7F56-2E47-AC82-042F5D309979}"/>
              </a:ext>
            </a:extLst>
          </p:cNvPr>
          <p:cNvSpPr/>
          <p:nvPr/>
        </p:nvSpPr>
        <p:spPr>
          <a:xfrm>
            <a:off x="9037674" y="3592068"/>
            <a:ext cx="893135" cy="11767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051231-57BD-BB40-BC91-6671C3947DD2}"/>
              </a:ext>
            </a:extLst>
          </p:cNvPr>
          <p:cNvSpPr/>
          <p:nvPr/>
        </p:nvSpPr>
        <p:spPr>
          <a:xfrm>
            <a:off x="9473609" y="4905280"/>
            <a:ext cx="893135" cy="1176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64817485"/>
      </p:ext>
    </p:extLst>
  </p:cSld>
  <p:clrMapOvr>
    <a:masterClrMapping/>
  </p:clrMapOvr>
  <mc:AlternateContent xmlns:mc="http://schemas.openxmlformats.org/markup-compatibility/2006" xmlns:p14="http://schemas.microsoft.com/office/powerpoint/2010/main">
    <mc:Choice Requires="p14">
      <p:transition spd="slow" p14:dur="2000" advTm="46950"/>
    </mc:Choice>
    <mc:Fallback xmlns="">
      <p:transition spd="slow" advTm="469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13453B-C13F-4B02-9780-5D8E6FACCF9B}"/>
              </a:ext>
            </a:extLst>
          </p:cNvPr>
          <p:cNvSpPr txBox="1"/>
          <p:nvPr/>
        </p:nvSpPr>
        <p:spPr>
          <a:xfrm>
            <a:off x="473414" y="979656"/>
            <a:ext cx="11245171" cy="549079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spcBef>
                <a:spcPct val="20000"/>
              </a:spcBef>
            </a:pPr>
            <a:r>
              <a:rPr lang="en-US" sz="2400" b="1" u="sng" dirty="0">
                <a:solidFill>
                  <a:srgbClr val="00205B"/>
                </a:solidFill>
                <a:ea typeface="+mn-lt"/>
                <a:cs typeface="+mn-lt"/>
              </a:rPr>
              <a:t>Illegal Substitute</a:t>
            </a:r>
            <a:endParaRPr lang="en-US" sz="2400" dirty="0">
              <a:solidFill>
                <a:srgbClr val="00205B"/>
              </a:solidFill>
            </a:endParaRPr>
          </a:p>
          <a:p>
            <a:pPr algn="ctr">
              <a:spcBef>
                <a:spcPct val="20000"/>
              </a:spcBef>
            </a:pPr>
            <a:endParaRPr lang="en-US" sz="2400" b="1" u="sng" dirty="0">
              <a:solidFill>
                <a:srgbClr val="00205B"/>
              </a:solidFill>
              <a:ea typeface="+mn-lt"/>
              <a:cs typeface="+mn-lt"/>
            </a:endParaRPr>
          </a:p>
          <a:p>
            <a:pPr>
              <a:spcBef>
                <a:spcPct val="20000"/>
              </a:spcBef>
            </a:pPr>
            <a:r>
              <a:rPr lang="en-US" sz="2000" dirty="0">
                <a:solidFill>
                  <a:srgbClr val="00205B"/>
                </a:solidFill>
                <a:ea typeface="+mn-lt"/>
                <a:cs typeface="+mn-lt"/>
              </a:rPr>
              <a:t>Player who enters without going through the sub area</a:t>
            </a:r>
          </a:p>
          <a:p>
            <a:pPr marL="456565" indent="-456565">
              <a:spcBef>
                <a:spcPct val="20000"/>
              </a:spcBef>
              <a:buFont typeface="Arial"/>
              <a:buChar char="•"/>
            </a:pPr>
            <a:endParaRPr lang="en-US" sz="2000" dirty="0">
              <a:solidFill>
                <a:srgbClr val="00205B"/>
              </a:solidFill>
              <a:ea typeface="+mn-lt"/>
              <a:cs typeface="+mn-lt"/>
            </a:endParaRPr>
          </a:p>
          <a:p>
            <a:pPr>
              <a:spcBef>
                <a:spcPct val="20000"/>
              </a:spcBef>
            </a:pPr>
            <a:r>
              <a:rPr lang="en-US" sz="2000" dirty="0">
                <a:solidFill>
                  <a:srgbClr val="00205B"/>
                </a:solidFill>
                <a:ea typeface="+mn-lt"/>
                <a:cs typeface="+mn-lt"/>
              </a:rPr>
              <a:t>Player who enters prior to her teammate leaving the field</a:t>
            </a:r>
          </a:p>
          <a:p>
            <a:pPr marL="456565" indent="-456565">
              <a:spcBef>
                <a:spcPct val="20000"/>
              </a:spcBef>
              <a:buFont typeface="Arial"/>
              <a:buChar char="•"/>
            </a:pPr>
            <a:endParaRPr lang="en-US" sz="2000" dirty="0">
              <a:solidFill>
                <a:srgbClr val="00205B"/>
              </a:solidFill>
              <a:ea typeface="+mn-lt"/>
              <a:cs typeface="+mn-lt"/>
            </a:endParaRPr>
          </a:p>
          <a:p>
            <a:pPr>
              <a:spcBef>
                <a:spcPct val="20000"/>
              </a:spcBef>
            </a:pPr>
            <a:r>
              <a:rPr lang="en-US" sz="2000" dirty="0">
                <a:solidFill>
                  <a:srgbClr val="00205B"/>
                </a:solidFill>
                <a:cs typeface="Calibri"/>
              </a:rPr>
              <a:t>Player not listed or incorrectly listed on the roster or scorebook</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An extra player on the field</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Player who enters after the official's hand is on the sticks for the draw</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Suspended/Ejected player who returns to the game</a:t>
            </a:r>
          </a:p>
          <a:p>
            <a:pPr>
              <a:spcBef>
                <a:spcPct val="20000"/>
              </a:spcBef>
            </a:pPr>
            <a:endParaRPr lang="en-US" sz="2667" dirty="0">
              <a:cs typeface="Calibri"/>
            </a:endParaRPr>
          </a:p>
        </p:txBody>
      </p:sp>
      <p:sp>
        <p:nvSpPr>
          <p:cNvPr id="4" name="TextBox 3">
            <a:extLst>
              <a:ext uri="{FF2B5EF4-FFF2-40B4-BE49-F238E27FC236}">
                <a16:creationId xmlns:a16="http://schemas.microsoft.com/office/drawing/2014/main" id="{07E52C58-3105-8E4F-8667-2947CEA54881}"/>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pic>
        <p:nvPicPr>
          <p:cNvPr id="6" name="Picture 5" descr="A group of girls playing lacrosse&#10;&#10;Description automatically generated">
            <a:extLst>
              <a:ext uri="{FF2B5EF4-FFF2-40B4-BE49-F238E27FC236}">
                <a16:creationId xmlns:a16="http://schemas.microsoft.com/office/drawing/2014/main" id="{7B05AC85-D7EB-8140-BB9A-C56F0ED48AE2}"/>
              </a:ext>
            </a:extLst>
          </p:cNvPr>
          <p:cNvPicPr>
            <a:picLocks noChangeAspect="1"/>
          </p:cNvPicPr>
          <p:nvPr/>
        </p:nvPicPr>
        <p:blipFill>
          <a:blip r:embed="rId3"/>
          <a:stretch>
            <a:fillRect/>
          </a:stretch>
        </p:blipFill>
        <p:spPr>
          <a:xfrm>
            <a:off x="7913030" y="1275906"/>
            <a:ext cx="4150936" cy="3502985"/>
          </a:xfrm>
          <a:prstGeom prst="rect">
            <a:avLst/>
          </a:prstGeom>
        </p:spPr>
      </p:pic>
    </p:spTree>
    <p:extLst>
      <p:ext uri="{BB962C8B-B14F-4D97-AF65-F5344CB8AC3E}">
        <p14:creationId xmlns:p14="http://schemas.microsoft.com/office/powerpoint/2010/main" val="4195413738"/>
      </p:ext>
    </p:extLst>
  </p:cSld>
  <p:clrMapOvr>
    <a:masterClrMapping/>
  </p:clrMapOvr>
  <mc:AlternateContent xmlns:mc="http://schemas.openxmlformats.org/markup-compatibility/2006" xmlns:p14="http://schemas.microsoft.com/office/powerpoint/2010/main">
    <mc:Choice Requires="p14">
      <p:transition spd="slow" p14:dur="2000" advTm="40225"/>
    </mc:Choice>
    <mc:Fallback xmlns="">
      <p:transition spd="slow" advTm="4022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295572" y="1107140"/>
            <a:ext cx="5392737" cy="523875"/>
          </a:xfrm>
        </p:spPr>
        <p:txBody>
          <a:bodyPr vert="horz" lIns="121920" tIns="60960" rIns="121920" bIns="60960" rtlCol="0" anchor="t">
            <a:normAutofit fontScale="85000" lnSpcReduction="20000"/>
          </a:bodyPr>
          <a:lstStyle/>
          <a:p>
            <a:pPr marL="0" indent="0" algn="ctr">
              <a:buNone/>
            </a:pPr>
            <a:r>
              <a:rPr lang="en-US" sz="4300" b="1" u="sng" dirty="0">
                <a:solidFill>
                  <a:srgbClr val="00205B"/>
                </a:solidFill>
                <a:cs typeface="Helvetica"/>
              </a:rPr>
              <a:t>Early Entry on the Draw</a:t>
            </a:r>
          </a:p>
          <a:p>
            <a:pPr marL="0" indent="0">
              <a:buNone/>
            </a:pPr>
            <a:endParaRPr lang="en-US" sz="3200" dirty="0">
              <a:cs typeface="Helvetica"/>
            </a:endParaRPr>
          </a:p>
        </p:txBody>
      </p:sp>
      <p:sp>
        <p:nvSpPr>
          <p:cNvPr id="5" name="TextBox 4">
            <a:extLst>
              <a:ext uri="{FF2B5EF4-FFF2-40B4-BE49-F238E27FC236}">
                <a16:creationId xmlns:a16="http://schemas.microsoft.com/office/drawing/2014/main" id="{E3A7EFCC-7B1A-164F-80E9-41A97AFF03E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3" name="TextBox 2">
            <a:extLst>
              <a:ext uri="{FF2B5EF4-FFF2-40B4-BE49-F238E27FC236}">
                <a16:creationId xmlns:a16="http://schemas.microsoft.com/office/drawing/2014/main" id="{885652B7-5D60-4F49-B3CD-71546EAA22B1}"/>
              </a:ext>
            </a:extLst>
          </p:cNvPr>
          <p:cNvSpPr txBox="1"/>
          <p:nvPr/>
        </p:nvSpPr>
        <p:spPr>
          <a:xfrm>
            <a:off x="447556" y="1885261"/>
            <a:ext cx="5696033" cy="4370427"/>
          </a:xfrm>
          <a:prstGeom prst="rect">
            <a:avLst/>
          </a:prstGeom>
          <a:noFill/>
        </p:spPr>
        <p:txBody>
          <a:bodyPr wrap="square" lIns="91440" tIns="45720" rIns="91440" bIns="45720" rtlCol="0" anchor="t">
            <a:spAutoFit/>
          </a:bodyPr>
          <a:lstStyle/>
          <a:p>
            <a:r>
              <a:rPr lang="en-US" sz="2000" dirty="0">
                <a:solidFill>
                  <a:srgbClr val="00205B"/>
                </a:solidFill>
                <a:cs typeface="Helvetica"/>
              </a:rPr>
              <a:t>Step on/into the center circle or illegally crosse the Restraining Line before the whistle</a:t>
            </a:r>
          </a:p>
          <a:p>
            <a:endParaRPr lang="en-US" sz="2000" dirty="0">
              <a:solidFill>
                <a:srgbClr val="00205B"/>
              </a:solidFill>
              <a:cs typeface="Calibri"/>
            </a:endParaRPr>
          </a:p>
          <a:p>
            <a:endParaRPr lang="en-US" sz="2000" dirty="0">
              <a:solidFill>
                <a:srgbClr val="00205B"/>
              </a:solidFill>
              <a:cs typeface="Calibri"/>
            </a:endParaRPr>
          </a:p>
          <a:p>
            <a:r>
              <a:rPr lang="en-US" sz="2000" dirty="0">
                <a:solidFill>
                  <a:srgbClr val="00205B"/>
                </a:solidFill>
                <a:cs typeface="Helvetica"/>
              </a:rPr>
              <a:t>Cross the Restraining Line before possession is established</a:t>
            </a:r>
          </a:p>
          <a:p>
            <a:pPr>
              <a:buFontTx/>
              <a:buChar char="-"/>
            </a:pPr>
            <a:endParaRPr lang="en-US" sz="2000" dirty="0">
              <a:solidFill>
                <a:srgbClr val="00205B"/>
              </a:solidFill>
              <a:cs typeface="Helvetica"/>
            </a:endParaRPr>
          </a:p>
          <a:p>
            <a:pPr>
              <a:buFontTx/>
              <a:buChar char="-"/>
            </a:pPr>
            <a:endParaRPr lang="en-US" sz="2000" dirty="0">
              <a:solidFill>
                <a:srgbClr val="00205B"/>
              </a:solidFill>
              <a:cs typeface="Helvetica"/>
            </a:endParaRPr>
          </a:p>
          <a:p>
            <a:r>
              <a:rPr lang="en-US" sz="2000" dirty="0">
                <a:solidFill>
                  <a:srgbClr val="00205B"/>
                </a:solidFill>
                <a:cs typeface="Helvetica"/>
              </a:rPr>
              <a:t>Players may not step on or over the restraining lines after the official's hand is in contact with the sticks at the draw until the restraining line is released regardless of the number of players between the restraining lines.</a:t>
            </a:r>
          </a:p>
          <a:p>
            <a:endParaRPr lang="en-US" dirty="0"/>
          </a:p>
        </p:txBody>
      </p:sp>
      <p:pic>
        <p:nvPicPr>
          <p:cNvPr id="13" name="Picture 12" descr="A group of women playing a game&#10;&#10;Description automatically generated">
            <a:extLst>
              <a:ext uri="{FF2B5EF4-FFF2-40B4-BE49-F238E27FC236}">
                <a16:creationId xmlns:a16="http://schemas.microsoft.com/office/drawing/2014/main" id="{EED43C56-6219-3346-A75D-1E64E7AEB43A}"/>
              </a:ext>
            </a:extLst>
          </p:cNvPr>
          <p:cNvPicPr>
            <a:picLocks noChangeAspect="1"/>
          </p:cNvPicPr>
          <p:nvPr/>
        </p:nvPicPr>
        <p:blipFill rotWithShape="1">
          <a:blip r:embed="rId4"/>
          <a:srcRect t="17704" r="26375" b="6605"/>
          <a:stretch/>
        </p:blipFill>
        <p:spPr>
          <a:xfrm>
            <a:off x="6882809" y="2390087"/>
            <a:ext cx="5012510" cy="3360773"/>
          </a:xfrm>
          <a:prstGeom prst="rect">
            <a:avLst/>
          </a:prstGeom>
        </p:spPr>
      </p:pic>
      <p:sp>
        <p:nvSpPr>
          <p:cNvPr id="14" name="Oval 13">
            <a:extLst>
              <a:ext uri="{FF2B5EF4-FFF2-40B4-BE49-F238E27FC236}">
                <a16:creationId xmlns:a16="http://schemas.microsoft.com/office/drawing/2014/main" id="{ABEDC414-92FD-DF4C-83B8-7131A3C5B6CB}"/>
              </a:ext>
            </a:extLst>
          </p:cNvPr>
          <p:cNvSpPr/>
          <p:nvPr/>
        </p:nvSpPr>
        <p:spPr>
          <a:xfrm>
            <a:off x="5964865" y="2849526"/>
            <a:ext cx="2668772" cy="3253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8607218"/>
      </p:ext>
    </p:extLst>
  </p:cSld>
  <p:clrMapOvr>
    <a:masterClrMapping/>
  </p:clrMapOvr>
  <mc:AlternateContent xmlns:mc="http://schemas.openxmlformats.org/markup-compatibility/2006" xmlns:p14="http://schemas.microsoft.com/office/powerpoint/2010/main">
    <mc:Choice Requires="p14">
      <p:transition spd="slow" p14:dur="2000" advTm="40333"/>
    </mc:Choice>
    <mc:Fallback xmlns="">
      <p:transition spd="slow" advTm="4033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4"/>
          <a:srcRect l="16795" t="26812" r="72590" b="58252"/>
          <a:stretch/>
        </p:blipFill>
        <p:spPr>
          <a:xfrm>
            <a:off x="0" y="1550988"/>
            <a:ext cx="5132388" cy="4189412"/>
          </a:xfrm>
          <a:prstGeom prst="rect">
            <a:avLst/>
          </a:prstGeom>
        </p:spPr>
      </p:pic>
      <p:sp>
        <p:nvSpPr>
          <p:cNvPr id="4" name="Content Placeholder 3"/>
          <p:cNvSpPr>
            <a:spLocks noGrp="1"/>
          </p:cNvSpPr>
          <p:nvPr>
            <p:ph sz="half" idx="4294967295"/>
          </p:nvPr>
        </p:nvSpPr>
        <p:spPr>
          <a:xfrm>
            <a:off x="6502400" y="2332038"/>
            <a:ext cx="5689600" cy="3190875"/>
          </a:xfrm>
        </p:spPr>
        <p:txBody>
          <a:bodyPr vert="horz" lIns="121920" tIns="60960" rIns="121920" bIns="60960" rtlCol="0" anchor="t">
            <a:normAutofit fontScale="85000" lnSpcReduction="20000"/>
          </a:bodyPr>
          <a:lstStyle/>
          <a:p>
            <a:pPr marL="0" indent="0">
              <a:buNone/>
            </a:pPr>
            <a:r>
              <a:rPr lang="en-US" sz="3200" dirty="0">
                <a:solidFill>
                  <a:srgbClr val="00205B"/>
                </a:solidFill>
                <a:cs typeface="Helvetica"/>
              </a:rPr>
              <a:t>Possession is awarded to opponent nearest to the spot of the </a:t>
            </a:r>
            <a:r>
              <a:rPr lang="en-US" sz="3200" u="sng" dirty="0">
                <a:solidFill>
                  <a:srgbClr val="00205B"/>
                </a:solidFill>
                <a:cs typeface="Helvetica"/>
              </a:rPr>
              <a:t>ball</a:t>
            </a:r>
          </a:p>
          <a:p>
            <a:pPr marL="0" indent="0">
              <a:buNone/>
            </a:pPr>
            <a:endParaRPr lang="en-US" sz="3200" dirty="0">
              <a:solidFill>
                <a:srgbClr val="00205B"/>
              </a:solidFill>
            </a:endParaRPr>
          </a:p>
          <a:p>
            <a:pPr marL="0" indent="0">
              <a:buNone/>
            </a:pPr>
            <a:r>
              <a:rPr lang="en-US" sz="3200" dirty="0">
                <a:solidFill>
                  <a:srgbClr val="00205B"/>
                </a:solidFill>
              </a:rPr>
              <a:t>Offending players will move 4m away, toward the goal they are defending</a:t>
            </a:r>
            <a:endParaRPr lang="en-US" sz="3200" dirty="0">
              <a:solidFill>
                <a:srgbClr val="00205B"/>
              </a:solidFill>
              <a:cs typeface="Calibri"/>
            </a:endParaRPr>
          </a:p>
          <a:p>
            <a:pPr marL="0" indent="0">
              <a:buNone/>
            </a:pPr>
            <a:endParaRPr lang="en-US" sz="3200" dirty="0">
              <a:solidFill>
                <a:srgbClr val="00205B"/>
              </a:solidFill>
            </a:endParaRPr>
          </a:p>
          <a:p>
            <a:pPr marL="0" indent="0">
              <a:buNone/>
            </a:pPr>
            <a:r>
              <a:rPr lang="en-US" sz="3200" dirty="0">
                <a:solidFill>
                  <a:srgbClr val="00205B"/>
                </a:solidFill>
              </a:rPr>
              <a:t>Self-start is allowed unless the game clock is stopped</a:t>
            </a:r>
            <a:endParaRPr lang="en-US" sz="3200" dirty="0">
              <a:solidFill>
                <a:srgbClr val="00205B"/>
              </a:solidFill>
              <a:cs typeface="Calibri"/>
            </a:endParaRPr>
          </a:p>
        </p:txBody>
      </p:sp>
      <p:sp>
        <p:nvSpPr>
          <p:cNvPr id="10" name="TextBox 9">
            <a:extLst>
              <a:ext uri="{FF2B5EF4-FFF2-40B4-BE49-F238E27FC236}">
                <a16:creationId xmlns:a16="http://schemas.microsoft.com/office/drawing/2014/main" id="{5A10C300-9943-F34C-90EA-918D47FC7C4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5" name="TextBox 4">
            <a:extLst>
              <a:ext uri="{FF2B5EF4-FFF2-40B4-BE49-F238E27FC236}">
                <a16:creationId xmlns:a16="http://schemas.microsoft.com/office/drawing/2014/main" id="{27A25676-6695-5240-A17A-4A793DE8761F}"/>
              </a:ext>
            </a:extLst>
          </p:cNvPr>
          <p:cNvSpPr txBox="1"/>
          <p:nvPr/>
        </p:nvSpPr>
        <p:spPr>
          <a:xfrm>
            <a:off x="5854885" y="673367"/>
            <a:ext cx="6222999" cy="1323439"/>
          </a:xfrm>
          <a:prstGeom prst="rect">
            <a:avLst/>
          </a:prstGeom>
          <a:noFill/>
        </p:spPr>
        <p:txBody>
          <a:bodyPr wrap="square" rtlCol="0">
            <a:spAutoFit/>
          </a:bodyPr>
          <a:lstStyle/>
          <a:p>
            <a:pPr algn="ctr"/>
            <a:r>
              <a:rPr lang="en-US" sz="4000" b="1" dirty="0">
                <a:solidFill>
                  <a:srgbClr val="00205B"/>
                </a:solidFill>
              </a:rPr>
              <a:t>Early Entry – Penalty Administration</a:t>
            </a:r>
          </a:p>
        </p:txBody>
      </p:sp>
      <p:sp>
        <p:nvSpPr>
          <p:cNvPr id="7" name="Oval 6"/>
          <p:cNvSpPr/>
          <p:nvPr/>
        </p:nvSpPr>
        <p:spPr>
          <a:xfrm>
            <a:off x="2460683" y="4526544"/>
            <a:ext cx="769427" cy="780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805B2F23-C40C-918C-5A92-479A05599C2D}"/>
              </a:ext>
            </a:extLst>
          </p:cNvPr>
          <p:cNvSpPr txBox="1"/>
          <p:nvPr/>
        </p:nvSpPr>
        <p:spPr>
          <a:xfrm>
            <a:off x="7143751" y="5740809"/>
            <a:ext cx="4405004" cy="830997"/>
          </a:xfrm>
          <a:prstGeom prst="rect">
            <a:avLst/>
          </a:prstGeom>
          <a:noFill/>
        </p:spPr>
        <p:txBody>
          <a:bodyPr wrap="square" rtlCol="0">
            <a:spAutoFit/>
          </a:bodyPr>
          <a:lstStyle/>
          <a:p>
            <a:pPr algn="ctr"/>
            <a:r>
              <a:rPr lang="en-US" sz="2400" dirty="0">
                <a:solidFill>
                  <a:srgbClr val="00205B"/>
                </a:solidFill>
                <a:highlight>
                  <a:srgbClr val="FFFF00"/>
                </a:highlight>
              </a:rPr>
              <a:t>Note: Early Entry foul is different from Offside foul!</a:t>
            </a:r>
          </a:p>
        </p:txBody>
      </p:sp>
    </p:spTree>
    <p:custDataLst>
      <p:tags r:id="rId1"/>
    </p:custDataLst>
    <p:extLst>
      <p:ext uri="{BB962C8B-B14F-4D97-AF65-F5344CB8AC3E}">
        <p14:creationId xmlns:p14="http://schemas.microsoft.com/office/powerpoint/2010/main" val="1814047465"/>
      </p:ext>
    </p:extLst>
  </p:cSld>
  <p:clrMapOvr>
    <a:masterClrMapping/>
  </p:clrMapOvr>
  <mc:AlternateContent xmlns:mc="http://schemas.openxmlformats.org/markup-compatibility/2006" xmlns:p14="http://schemas.microsoft.com/office/powerpoint/2010/main">
    <mc:Choice Requires="p14">
      <p:transition spd="slow" p14:dur="2000" advTm="38460"/>
    </mc:Choice>
    <mc:Fallback xmlns="">
      <p:transition spd="slow" advTm="384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a:extLst>
              <a:ext uri="{FF2B5EF4-FFF2-40B4-BE49-F238E27FC236}">
                <a16:creationId xmlns:a16="http://schemas.microsoft.com/office/drawing/2014/main" id="{7591DF51-206B-4944-BAF8-467223D90780}"/>
              </a:ext>
            </a:extLst>
          </p:cNvPr>
          <p:cNvPicPr>
            <a:picLocks noChangeAspect="1"/>
          </p:cNvPicPr>
          <p:nvPr/>
        </p:nvPicPr>
        <p:blipFill rotWithShape="1">
          <a:blip r:embed="rId4">
            <a:extLst>
              <a:ext uri="{28A0092B-C50C-407E-A947-70E740481C1C}">
                <a14:useLocalDpi xmlns:a14="http://schemas.microsoft.com/office/drawing/2010/main" val="0"/>
              </a:ext>
            </a:extLst>
          </a:blip>
          <a:srcRect l="11628" t="4651" r="6977" b="-776"/>
          <a:stretch/>
        </p:blipFill>
        <p:spPr>
          <a:xfrm>
            <a:off x="1036510" y="1150938"/>
            <a:ext cx="4653230" cy="4121433"/>
          </a:xfrm>
          <a:prstGeom prst="rect">
            <a:avLst/>
          </a:prstGeom>
        </p:spPr>
      </p:pic>
      <p:pic>
        <p:nvPicPr>
          <p:cNvPr id="6" name="Content Placeholder 5"/>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11628" t="4651" r="6977" b="-776"/>
          <a:stretch/>
        </p:blipFill>
        <p:spPr>
          <a:xfrm>
            <a:off x="0" y="1150938"/>
            <a:ext cx="3860800" cy="3419475"/>
          </a:xfrm>
        </p:spPr>
      </p:pic>
      <p:sp>
        <p:nvSpPr>
          <p:cNvPr id="7" name="Oval 6"/>
          <p:cNvSpPr/>
          <p:nvPr/>
        </p:nvSpPr>
        <p:spPr>
          <a:xfrm>
            <a:off x="4726357" y="2957654"/>
            <a:ext cx="508000"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574800" y="3859213"/>
            <a:ext cx="711200" cy="711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5625" t="933" r="21018" b="14933"/>
          <a:stretch/>
        </p:blipFill>
        <p:spPr>
          <a:xfrm>
            <a:off x="6619425" y="1155247"/>
            <a:ext cx="4536065" cy="4031189"/>
          </a:xfrm>
          <a:prstGeom prst="rect">
            <a:avLst/>
          </a:prstGeom>
        </p:spPr>
      </p:pic>
      <p:sp>
        <p:nvSpPr>
          <p:cNvPr id="10" name="TextBox 9"/>
          <p:cNvSpPr txBox="1"/>
          <p:nvPr/>
        </p:nvSpPr>
        <p:spPr>
          <a:xfrm>
            <a:off x="6619425" y="5439515"/>
            <a:ext cx="4653229" cy="954107"/>
          </a:xfrm>
          <a:prstGeom prst="rect">
            <a:avLst/>
          </a:prstGeom>
          <a:noFill/>
        </p:spPr>
        <p:txBody>
          <a:bodyPr wrap="square" rtlCol="0">
            <a:spAutoFit/>
          </a:bodyPr>
          <a:lstStyle/>
          <a:p>
            <a:pPr algn="ctr"/>
            <a:r>
              <a:rPr lang="en-US" sz="2800" dirty="0">
                <a:solidFill>
                  <a:srgbClr val="00205B"/>
                </a:solidFill>
              </a:rPr>
              <a:t>Failure to properly wear a mouthpiece</a:t>
            </a:r>
          </a:p>
        </p:txBody>
      </p:sp>
      <p:sp>
        <p:nvSpPr>
          <p:cNvPr id="12" name="TextBox 11">
            <a:extLst>
              <a:ext uri="{FF2B5EF4-FFF2-40B4-BE49-F238E27FC236}">
                <a16:creationId xmlns:a16="http://schemas.microsoft.com/office/drawing/2014/main" id="{6F899044-CDAB-3246-A33B-B139F861C4C9}"/>
              </a:ext>
            </a:extLst>
          </p:cNvPr>
          <p:cNvSpPr txBox="1"/>
          <p:nvPr/>
        </p:nvSpPr>
        <p:spPr>
          <a:xfrm>
            <a:off x="59764" y="5407613"/>
            <a:ext cx="6158345" cy="984885"/>
          </a:xfrm>
          <a:prstGeom prst="rect">
            <a:avLst/>
          </a:prstGeom>
          <a:noFill/>
        </p:spPr>
        <p:txBody>
          <a:bodyPr wrap="square" lIns="121920" tIns="60960" rIns="121920" bIns="60960" rtlCol="0" anchor="t">
            <a:spAutoFit/>
          </a:bodyPr>
          <a:lstStyle/>
          <a:p>
            <a:pPr algn="ctr"/>
            <a:r>
              <a:rPr lang="en-US" sz="2800" dirty="0">
                <a:solidFill>
                  <a:srgbClr val="00205B"/>
                </a:solidFill>
              </a:rPr>
              <a:t>Wearing jewelry is illegal.  Hair ties on wrists, however, are legal!</a:t>
            </a:r>
          </a:p>
        </p:txBody>
      </p:sp>
      <p:sp>
        <p:nvSpPr>
          <p:cNvPr id="11" name="TextBox 10">
            <a:extLst>
              <a:ext uri="{FF2B5EF4-FFF2-40B4-BE49-F238E27FC236}">
                <a16:creationId xmlns:a16="http://schemas.microsoft.com/office/drawing/2014/main" id="{2CAA423E-1EC0-E847-930E-774C6058BB0D}"/>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359571089"/>
      </p:ext>
    </p:extLst>
  </p:cSld>
  <p:clrMapOvr>
    <a:masterClrMapping/>
  </p:clrMapOvr>
  <mc:AlternateContent xmlns:mc="http://schemas.openxmlformats.org/markup-compatibility/2006" xmlns:p14="http://schemas.microsoft.com/office/powerpoint/2010/main">
    <mc:Choice Requires="p14">
      <p:transition spd="slow" p14:dur="2000" advTm="69039"/>
    </mc:Choice>
    <mc:Fallback xmlns="">
      <p:transition spd="slow" advTm="6903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2453" t="1695" r="18060" b="49471"/>
          <a:stretch/>
        </p:blipFill>
        <p:spPr>
          <a:xfrm>
            <a:off x="0" y="1414463"/>
            <a:ext cx="5081588" cy="2527300"/>
          </a:xfrm>
        </p:spPr>
      </p:pic>
      <p:pic>
        <p:nvPicPr>
          <p:cNvPr id="6146" name="Picture 2" descr="Image result for girls lacrosse iwlca president's cu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98" t="24373" r="24042" b="30906"/>
          <a:stretch/>
        </p:blipFill>
        <p:spPr bwMode="auto">
          <a:xfrm>
            <a:off x="6294537" y="1458168"/>
            <a:ext cx="5201675" cy="32994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16960" y="4973902"/>
            <a:ext cx="4756827" cy="1415772"/>
          </a:xfrm>
          <a:prstGeom prst="rect">
            <a:avLst/>
          </a:prstGeom>
          <a:noFill/>
        </p:spPr>
        <p:txBody>
          <a:bodyPr wrap="square" lIns="121920" tIns="60960" rIns="121920" bIns="60960" rtlCol="0" anchor="t">
            <a:spAutoFit/>
          </a:bodyPr>
          <a:lstStyle/>
          <a:p>
            <a:pPr algn="ctr"/>
            <a:r>
              <a:rPr lang="en-US" sz="2800" dirty="0">
                <a:solidFill>
                  <a:srgbClr val="00205B"/>
                </a:solidFill>
              </a:rPr>
              <a:t>Take part in the game if </a:t>
            </a:r>
            <a:r>
              <a:rPr lang="en-US" sz="2800" b="1" dirty="0">
                <a:solidFill>
                  <a:srgbClr val="00205B"/>
                </a:solidFill>
              </a:rPr>
              <a:t>uniform</a:t>
            </a:r>
            <a:r>
              <a:rPr lang="en-US" sz="2800" dirty="0">
                <a:solidFill>
                  <a:srgbClr val="00205B"/>
                </a:solidFill>
              </a:rPr>
              <a:t> does not meet specifications</a:t>
            </a:r>
          </a:p>
        </p:txBody>
      </p:sp>
      <p:sp>
        <p:nvSpPr>
          <p:cNvPr id="4" name="TextBox 3">
            <a:extLst>
              <a:ext uri="{FF2B5EF4-FFF2-40B4-BE49-F238E27FC236}">
                <a16:creationId xmlns:a16="http://schemas.microsoft.com/office/drawing/2014/main" id="{DDBCFD6D-8AEE-7D45-8440-609CA8C15075}"/>
              </a:ext>
            </a:extLst>
          </p:cNvPr>
          <p:cNvSpPr txBox="1"/>
          <p:nvPr/>
        </p:nvSpPr>
        <p:spPr>
          <a:xfrm>
            <a:off x="606081" y="5235512"/>
            <a:ext cx="5068959" cy="954107"/>
          </a:xfrm>
          <a:prstGeom prst="rect">
            <a:avLst/>
          </a:prstGeom>
          <a:noFill/>
        </p:spPr>
        <p:txBody>
          <a:bodyPr wrap="square" rtlCol="0">
            <a:spAutoFit/>
          </a:bodyPr>
          <a:lstStyle/>
          <a:p>
            <a:pPr algn="ctr"/>
            <a:r>
              <a:rPr lang="en-US" sz="2800" dirty="0">
                <a:solidFill>
                  <a:srgbClr val="00205B"/>
                </a:solidFill>
              </a:rPr>
              <a:t>Failure to properly wear eye protection </a:t>
            </a:r>
            <a:r>
              <a:rPr lang="en-US" sz="2800" b="1" dirty="0">
                <a:solidFill>
                  <a:srgbClr val="00205B"/>
                </a:solidFill>
              </a:rPr>
              <a:t>(goggles)</a:t>
            </a:r>
          </a:p>
        </p:txBody>
      </p:sp>
      <p:pic>
        <p:nvPicPr>
          <p:cNvPr id="8" name="Content Placeholder 5">
            <a:extLst>
              <a:ext uri="{FF2B5EF4-FFF2-40B4-BE49-F238E27FC236}">
                <a16:creationId xmlns:a16="http://schemas.microsoft.com/office/drawing/2014/main" id="{E8791A40-E0E8-C742-BE22-C70F8933E2A5}"/>
              </a:ext>
            </a:extLst>
          </p:cNvPr>
          <p:cNvPicPr>
            <a:picLocks noChangeAspect="1"/>
          </p:cNvPicPr>
          <p:nvPr/>
        </p:nvPicPr>
        <p:blipFill rotWithShape="1">
          <a:blip r:embed="rId4">
            <a:extLst>
              <a:ext uri="{28A0092B-C50C-407E-A947-70E740481C1C}">
                <a14:useLocalDpi xmlns:a14="http://schemas.microsoft.com/office/drawing/2010/main" val="0"/>
              </a:ext>
            </a:extLst>
          </a:blip>
          <a:srcRect l="16559" t="1695" r="18060" b="34734"/>
          <a:stretch/>
        </p:blipFill>
        <p:spPr>
          <a:xfrm>
            <a:off x="695788" y="1287192"/>
            <a:ext cx="4627844" cy="3641354"/>
          </a:xfrm>
          <a:prstGeom prst="rect">
            <a:avLst/>
          </a:prstGeom>
        </p:spPr>
      </p:pic>
      <p:sp>
        <p:nvSpPr>
          <p:cNvPr id="9" name="TextBox 8">
            <a:extLst>
              <a:ext uri="{FF2B5EF4-FFF2-40B4-BE49-F238E27FC236}">
                <a16:creationId xmlns:a16="http://schemas.microsoft.com/office/drawing/2014/main" id="{DF066E48-AD5A-2043-9E72-111494EEB256}"/>
              </a:ext>
            </a:extLst>
          </p:cNvPr>
          <p:cNvSpPr txBox="1"/>
          <p:nvPr/>
        </p:nvSpPr>
        <p:spPr>
          <a:xfrm>
            <a:off x="323330" y="284837"/>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481492273"/>
      </p:ext>
    </p:extLst>
  </p:cSld>
  <p:clrMapOvr>
    <a:masterClrMapping/>
  </p:clrMapOvr>
  <mc:AlternateContent xmlns:mc="http://schemas.openxmlformats.org/markup-compatibility/2006" xmlns:p14="http://schemas.microsoft.com/office/powerpoint/2010/main">
    <mc:Choice Requires="p14">
      <p:transition spd="slow" p14:dur="2000" advTm="37282"/>
    </mc:Choice>
    <mc:Fallback xmlns="">
      <p:transition spd="slow" advTm="3728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2500" t="7016" r="15000" b="20355"/>
          <a:stretch/>
        </p:blipFill>
        <p:spPr>
          <a:xfrm>
            <a:off x="6096000" y="3231617"/>
            <a:ext cx="5544887" cy="2744440"/>
          </a:xfrm>
          <a:prstGeom prst="rect">
            <a:avLst/>
          </a:prstGeom>
        </p:spPr>
      </p:pic>
      <p:sp>
        <p:nvSpPr>
          <p:cNvPr id="7" name="Oval 6"/>
          <p:cNvSpPr/>
          <p:nvPr/>
        </p:nvSpPr>
        <p:spPr>
          <a:xfrm>
            <a:off x="7608048" y="3429000"/>
            <a:ext cx="1422400" cy="13904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1376144" y="1127368"/>
            <a:ext cx="9439712" cy="1077218"/>
          </a:xfrm>
          <a:prstGeom prst="rect">
            <a:avLst/>
          </a:prstGeom>
          <a:noFill/>
        </p:spPr>
        <p:txBody>
          <a:bodyPr wrap="square" rtlCol="0">
            <a:spAutoFit/>
          </a:bodyPr>
          <a:lstStyle/>
          <a:p>
            <a:pPr algn="ctr"/>
            <a:r>
              <a:rPr lang="en-US" sz="3200" u="sng" dirty="0">
                <a:solidFill>
                  <a:srgbClr val="00205B"/>
                </a:solidFill>
              </a:rPr>
              <a:t>Illegal Crosse</a:t>
            </a:r>
          </a:p>
          <a:p>
            <a:pPr lvl="1" algn="ctr"/>
            <a:r>
              <a:rPr lang="en-US" sz="3200" dirty="0">
                <a:solidFill>
                  <a:srgbClr val="00205B"/>
                </a:solidFill>
              </a:rPr>
              <a:t>Play with a crosse that does not meet specifications</a:t>
            </a:r>
          </a:p>
        </p:txBody>
      </p:sp>
      <p:sp>
        <p:nvSpPr>
          <p:cNvPr id="12" name="TextBox 11">
            <a:extLst>
              <a:ext uri="{FF2B5EF4-FFF2-40B4-BE49-F238E27FC236}">
                <a16:creationId xmlns:a16="http://schemas.microsoft.com/office/drawing/2014/main" id="{346D9404-9F2A-9941-BC1C-528023BDDD7F}"/>
              </a:ext>
            </a:extLst>
          </p:cNvPr>
          <p:cNvSpPr txBox="1"/>
          <p:nvPr/>
        </p:nvSpPr>
        <p:spPr>
          <a:xfrm>
            <a:off x="1255541" y="2511164"/>
            <a:ext cx="3593195" cy="584775"/>
          </a:xfrm>
          <a:prstGeom prst="rect">
            <a:avLst/>
          </a:prstGeom>
          <a:noFill/>
        </p:spPr>
        <p:txBody>
          <a:bodyPr wrap="square" rtlCol="0">
            <a:spAutoFit/>
          </a:bodyPr>
          <a:lstStyle/>
          <a:p>
            <a:pPr algn="ctr"/>
            <a:r>
              <a:rPr lang="en-US" sz="3200" i="1" dirty="0">
                <a:solidFill>
                  <a:srgbClr val="00205B"/>
                </a:solidFill>
              </a:rPr>
              <a:t>Pocket too deep</a:t>
            </a:r>
          </a:p>
        </p:txBody>
      </p:sp>
      <p:sp>
        <p:nvSpPr>
          <p:cNvPr id="15" name="TextBox 14">
            <a:extLst>
              <a:ext uri="{FF2B5EF4-FFF2-40B4-BE49-F238E27FC236}">
                <a16:creationId xmlns:a16="http://schemas.microsoft.com/office/drawing/2014/main" id="{0AF5006F-FC86-DA4A-83AE-7801F8D3C189}"/>
              </a:ext>
            </a:extLst>
          </p:cNvPr>
          <p:cNvSpPr txBox="1"/>
          <p:nvPr/>
        </p:nvSpPr>
        <p:spPr>
          <a:xfrm>
            <a:off x="7071845" y="2508578"/>
            <a:ext cx="3593195" cy="584775"/>
          </a:xfrm>
          <a:prstGeom prst="rect">
            <a:avLst/>
          </a:prstGeom>
          <a:noFill/>
        </p:spPr>
        <p:txBody>
          <a:bodyPr wrap="square" rtlCol="0">
            <a:spAutoFit/>
          </a:bodyPr>
          <a:lstStyle/>
          <a:p>
            <a:pPr algn="ctr"/>
            <a:r>
              <a:rPr lang="en-US" sz="3200" i="1" dirty="0">
                <a:solidFill>
                  <a:srgbClr val="00205B"/>
                </a:solidFill>
              </a:rPr>
              <a:t>Strung illegally</a:t>
            </a:r>
          </a:p>
        </p:txBody>
      </p:sp>
      <p:sp>
        <p:nvSpPr>
          <p:cNvPr id="9" name="TextBox 8">
            <a:extLst>
              <a:ext uri="{FF2B5EF4-FFF2-40B4-BE49-F238E27FC236}">
                <a16:creationId xmlns:a16="http://schemas.microsoft.com/office/drawing/2014/main" id="{21A13FF8-DB54-9F40-A2AD-FF6C1209600A}"/>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pic>
        <p:nvPicPr>
          <p:cNvPr id="4" name="Picture 3" descr="A person holding a lacrosse stick&#10;&#10;Description automatically generated">
            <a:extLst>
              <a:ext uri="{FF2B5EF4-FFF2-40B4-BE49-F238E27FC236}">
                <a16:creationId xmlns:a16="http://schemas.microsoft.com/office/drawing/2014/main" id="{E5B82659-E128-E745-B93D-0FB69B538CAF}"/>
              </a:ext>
            </a:extLst>
          </p:cNvPr>
          <p:cNvPicPr>
            <a:picLocks noChangeAspect="1"/>
          </p:cNvPicPr>
          <p:nvPr/>
        </p:nvPicPr>
        <p:blipFill>
          <a:blip r:embed="rId5"/>
          <a:stretch>
            <a:fillRect/>
          </a:stretch>
        </p:blipFill>
        <p:spPr>
          <a:xfrm>
            <a:off x="993997" y="3178463"/>
            <a:ext cx="4604498" cy="2949904"/>
          </a:xfrm>
          <a:prstGeom prst="rect">
            <a:avLst/>
          </a:prstGeom>
        </p:spPr>
      </p:pic>
    </p:spTree>
    <p:custDataLst>
      <p:tags r:id="rId1"/>
    </p:custDataLst>
    <p:extLst>
      <p:ext uri="{BB962C8B-B14F-4D97-AF65-F5344CB8AC3E}">
        <p14:creationId xmlns:p14="http://schemas.microsoft.com/office/powerpoint/2010/main" val="2596389636"/>
      </p:ext>
    </p:extLst>
  </p:cSld>
  <p:clrMapOvr>
    <a:masterClrMapping/>
  </p:clrMapOvr>
  <mc:AlternateContent xmlns:mc="http://schemas.openxmlformats.org/markup-compatibility/2006" xmlns:p14="http://schemas.microsoft.com/office/powerpoint/2010/main">
    <mc:Choice Requires="p14">
      <p:transition spd="slow" p14:dur="2000" advTm="48149"/>
    </mc:Choice>
    <mc:Fallback xmlns="">
      <p:transition spd="slow" advTm="4814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girls lacrosse goal score"/>
          <p:cNvPicPr/>
          <p:nvPr/>
        </p:nvPicPr>
        <p:blipFill>
          <a:blip r:embed="rId4">
            <a:extLst>
              <a:ext uri="{28A0092B-C50C-407E-A947-70E740481C1C}">
                <a14:useLocalDpi xmlns:a14="http://schemas.microsoft.com/office/drawing/2010/main" val="0"/>
              </a:ext>
            </a:extLst>
          </a:blip>
          <a:srcRect/>
          <a:stretch>
            <a:fillRect/>
          </a:stretch>
        </p:blipFill>
        <p:spPr bwMode="auto">
          <a:xfrm>
            <a:off x="365760" y="1240550"/>
            <a:ext cx="4977205" cy="4653569"/>
          </a:xfrm>
          <a:prstGeom prst="rect">
            <a:avLst/>
          </a:prstGeom>
          <a:noFill/>
          <a:ln>
            <a:noFill/>
          </a:ln>
        </p:spPr>
      </p:pic>
      <p:sp>
        <p:nvSpPr>
          <p:cNvPr id="6" name="Oval 5"/>
          <p:cNvSpPr/>
          <p:nvPr/>
        </p:nvSpPr>
        <p:spPr>
          <a:xfrm>
            <a:off x="750386" y="1470467"/>
            <a:ext cx="4431215" cy="43220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p:cNvCxnSpPr>
            <a:cxnSpLocks/>
          </p:cNvCxnSpPr>
          <p:nvPr/>
        </p:nvCxnSpPr>
        <p:spPr>
          <a:xfrm>
            <a:off x="812800" y="2209800"/>
            <a:ext cx="3657600" cy="2641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66227" y="987242"/>
            <a:ext cx="6293521" cy="4103752"/>
          </a:xfrm>
          <a:prstGeom prst="rect">
            <a:avLst/>
          </a:prstGeom>
          <a:noFill/>
        </p:spPr>
        <p:txBody>
          <a:bodyPr wrap="square" lIns="121920" tIns="60960" rIns="121920" bIns="60960" rtlCol="0" anchor="t">
            <a:spAutoFit/>
          </a:bodyPr>
          <a:lstStyle/>
          <a:p>
            <a:r>
              <a:rPr lang="en-US" sz="3200" dirty="0">
                <a:solidFill>
                  <a:srgbClr val="00205B"/>
                </a:solidFill>
              </a:rPr>
              <a:t>A goal will </a:t>
            </a:r>
            <a:r>
              <a:rPr lang="en-US" sz="3200" u="sng" dirty="0">
                <a:solidFill>
                  <a:srgbClr val="00205B"/>
                </a:solidFill>
              </a:rPr>
              <a:t>NOT</a:t>
            </a:r>
            <a:r>
              <a:rPr lang="en-US" sz="3200" dirty="0">
                <a:solidFill>
                  <a:srgbClr val="00205B"/>
                </a:solidFill>
              </a:rPr>
              <a:t> count if:</a:t>
            </a:r>
          </a:p>
          <a:p>
            <a:endParaRPr lang="en-US" sz="1067" dirty="0">
              <a:solidFill>
                <a:srgbClr val="00205B"/>
              </a:solidFill>
            </a:endParaRPr>
          </a:p>
          <a:p>
            <a:endParaRPr lang="en-US" sz="2400" dirty="0">
              <a:solidFill>
                <a:srgbClr val="00205B"/>
              </a:solidFill>
            </a:endParaRPr>
          </a:p>
          <a:p>
            <a:r>
              <a:rPr lang="en-US" sz="2400" dirty="0">
                <a:solidFill>
                  <a:srgbClr val="00205B"/>
                </a:solidFill>
              </a:rPr>
              <a:t>It is scored with a crosse that does not meet the field crosse specifications.</a:t>
            </a:r>
            <a:endParaRPr lang="en-US" sz="2400" dirty="0">
              <a:solidFill>
                <a:srgbClr val="00205B"/>
              </a:solidFill>
              <a:cs typeface="Calibri"/>
            </a:endParaRPr>
          </a:p>
          <a:p>
            <a:endParaRPr lang="en-US" sz="2400" dirty="0">
              <a:solidFill>
                <a:srgbClr val="00205B"/>
              </a:solidFill>
            </a:endParaRPr>
          </a:p>
          <a:p>
            <a:endParaRPr lang="en-US" sz="2400" dirty="0">
              <a:solidFill>
                <a:srgbClr val="00205B"/>
              </a:solidFill>
            </a:endParaRPr>
          </a:p>
          <a:p>
            <a:r>
              <a:rPr lang="en-US" sz="2400" dirty="0">
                <a:solidFill>
                  <a:srgbClr val="00205B"/>
                </a:solidFill>
              </a:rPr>
              <a:t>The player who shot the goal adjusts the strings/thongs of the crosse after an official inspection of crosse has been requested during the game.</a:t>
            </a:r>
            <a:endParaRPr lang="en-US" sz="2400" dirty="0">
              <a:solidFill>
                <a:srgbClr val="00205B"/>
              </a:solidFill>
              <a:cs typeface="Calibri"/>
            </a:endParaRPr>
          </a:p>
        </p:txBody>
      </p:sp>
      <p:sp>
        <p:nvSpPr>
          <p:cNvPr id="7" name="TextBox 6">
            <a:extLst>
              <a:ext uri="{FF2B5EF4-FFF2-40B4-BE49-F238E27FC236}">
                <a16:creationId xmlns:a16="http://schemas.microsoft.com/office/drawing/2014/main" id="{683038C4-0C79-4A48-B92F-2DEA15BF9A73}"/>
              </a:ext>
            </a:extLst>
          </p:cNvPr>
          <p:cNvSpPr txBox="1"/>
          <p:nvPr/>
        </p:nvSpPr>
        <p:spPr>
          <a:xfrm rot="1949570">
            <a:off x="914401" y="2935084"/>
            <a:ext cx="3454400" cy="995209"/>
          </a:xfrm>
          <a:prstGeom prst="rect">
            <a:avLst/>
          </a:prstGeom>
          <a:noFill/>
        </p:spPr>
        <p:txBody>
          <a:bodyPr wrap="square" rtlCol="0">
            <a:spAutoFit/>
          </a:bodyPr>
          <a:lstStyle/>
          <a:p>
            <a:pPr algn="ctr"/>
            <a:r>
              <a:rPr lang="en-US" sz="5867" b="1">
                <a:solidFill>
                  <a:srgbClr val="FFCC00"/>
                </a:solidFill>
              </a:rPr>
              <a:t>NO GOAL!</a:t>
            </a:r>
          </a:p>
        </p:txBody>
      </p:sp>
      <p:sp>
        <p:nvSpPr>
          <p:cNvPr id="8" name="TextBox 7">
            <a:extLst>
              <a:ext uri="{FF2B5EF4-FFF2-40B4-BE49-F238E27FC236}">
                <a16:creationId xmlns:a16="http://schemas.microsoft.com/office/drawing/2014/main" id="{E7870E7C-55BC-874F-834A-94F798A5F18B}"/>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4279489552"/>
      </p:ext>
    </p:extLst>
  </p:cSld>
  <p:clrMapOvr>
    <a:masterClrMapping/>
  </p:clrMapOvr>
  <mc:AlternateContent xmlns:mc="http://schemas.openxmlformats.org/markup-compatibility/2006" xmlns:p14="http://schemas.microsoft.com/office/powerpoint/2010/main">
    <mc:Choice Requires="p14">
      <p:transition spd="slow" p14:dur="2000" advTm="47932"/>
    </mc:Choice>
    <mc:Fallback xmlns="">
      <p:transition spd="slow" advTm="4793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65213"/>
            <a:ext cx="10972800" cy="996950"/>
          </a:xfrm>
        </p:spPr>
        <p:txBody>
          <a:bodyPr>
            <a:normAutofit/>
          </a:bodyPr>
          <a:lstStyle/>
          <a:p>
            <a:pPr marL="0" indent="0" algn="ctr">
              <a:buNone/>
            </a:pPr>
            <a:r>
              <a:rPr lang="en-US" sz="2667" dirty="0">
                <a:solidFill>
                  <a:srgbClr val="00205B"/>
                </a:solidFill>
              </a:rPr>
              <a:t>Fouls that do not involve body contact or stick to body contact. </a:t>
            </a:r>
          </a:p>
          <a:p>
            <a:pPr marL="0" indent="0" algn="ctr">
              <a:buNone/>
            </a:pPr>
            <a:r>
              <a:rPr lang="en-US" sz="2667" dirty="0">
                <a:solidFill>
                  <a:srgbClr val="00205B"/>
                </a:solidFill>
              </a:rPr>
              <a:t>May be grouped as fouls that involve:</a:t>
            </a:r>
          </a:p>
        </p:txBody>
      </p:sp>
      <p:sp>
        <p:nvSpPr>
          <p:cNvPr id="5" name="Oval 4"/>
          <p:cNvSpPr/>
          <p:nvPr/>
        </p:nvSpPr>
        <p:spPr>
          <a:xfrm>
            <a:off x="1150471" y="2337061"/>
            <a:ext cx="2489200" cy="253036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1289051" y="4916401"/>
            <a:ext cx="1930400" cy="584775"/>
          </a:xfrm>
          <a:prstGeom prst="rect">
            <a:avLst/>
          </a:prstGeom>
          <a:noFill/>
        </p:spPr>
        <p:txBody>
          <a:bodyPr wrap="square" rtlCol="0">
            <a:spAutoFit/>
          </a:bodyPr>
          <a:lstStyle/>
          <a:p>
            <a:pPr algn="ctr"/>
            <a:r>
              <a:rPr lang="en-US" sz="3200" b="1">
                <a:solidFill>
                  <a:srgbClr val="00205B"/>
                </a:solidFill>
              </a:rPr>
              <a:t>Misplays</a:t>
            </a:r>
          </a:p>
        </p:txBody>
      </p:sp>
      <p:sp>
        <p:nvSpPr>
          <p:cNvPr id="9" name="Oval 8"/>
          <p:cNvSpPr/>
          <p:nvPr/>
        </p:nvSpPr>
        <p:spPr>
          <a:xfrm>
            <a:off x="8552329" y="2405039"/>
            <a:ext cx="2326053" cy="239440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4940300" y="2337061"/>
            <a:ext cx="2311400" cy="253036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4102101" y="4922355"/>
            <a:ext cx="3492500" cy="584775"/>
          </a:xfrm>
          <a:prstGeom prst="rect">
            <a:avLst/>
          </a:prstGeom>
          <a:noFill/>
        </p:spPr>
        <p:txBody>
          <a:bodyPr wrap="square" rtlCol="0">
            <a:spAutoFit/>
          </a:bodyPr>
          <a:lstStyle/>
          <a:p>
            <a:pPr algn="ctr"/>
            <a:r>
              <a:rPr lang="en-US" sz="3200" b="1" dirty="0">
                <a:solidFill>
                  <a:srgbClr val="00205B"/>
                </a:solidFill>
              </a:rPr>
              <a:t>Procedural Errors</a:t>
            </a:r>
          </a:p>
        </p:txBody>
      </p:sp>
      <p:sp>
        <p:nvSpPr>
          <p:cNvPr id="11" name="TextBox 10"/>
          <p:cNvSpPr txBox="1"/>
          <p:nvPr/>
        </p:nvSpPr>
        <p:spPr>
          <a:xfrm>
            <a:off x="7759700" y="4951916"/>
            <a:ext cx="3657600" cy="1107996"/>
          </a:xfrm>
          <a:prstGeom prst="rect">
            <a:avLst/>
          </a:prstGeom>
          <a:noFill/>
        </p:spPr>
        <p:txBody>
          <a:bodyPr wrap="square" lIns="121920" tIns="60960" rIns="121920" bIns="60960" rtlCol="0" anchor="t">
            <a:spAutoFit/>
          </a:bodyPr>
          <a:lstStyle/>
          <a:p>
            <a:pPr algn="ctr"/>
            <a:r>
              <a:rPr lang="en-US" sz="3200" b="1" dirty="0">
                <a:solidFill>
                  <a:srgbClr val="00205B"/>
                </a:solidFill>
              </a:rPr>
              <a:t>Illegal Uniforms/</a:t>
            </a:r>
          </a:p>
          <a:p>
            <a:pPr algn="ctr"/>
            <a:r>
              <a:rPr lang="en-US" sz="3200" b="1" dirty="0">
                <a:solidFill>
                  <a:srgbClr val="00205B"/>
                </a:solidFill>
              </a:rPr>
              <a:t>Equipment</a:t>
            </a:r>
            <a:endParaRPr lang="en-US" sz="3200" b="1" dirty="0">
              <a:solidFill>
                <a:srgbClr val="00205B"/>
              </a:solidFill>
              <a:cs typeface="Calibri"/>
            </a:endParaRPr>
          </a:p>
        </p:txBody>
      </p:sp>
      <p:sp>
        <p:nvSpPr>
          <p:cNvPr id="12" name="TextBox 11">
            <a:extLst>
              <a:ext uri="{FF2B5EF4-FFF2-40B4-BE49-F238E27FC236}">
                <a16:creationId xmlns:a16="http://schemas.microsoft.com/office/drawing/2014/main" id="{5CDB1411-BBE8-7B49-80E4-BEF0A34D23AE}"/>
              </a:ext>
            </a:extLst>
          </p:cNvPr>
          <p:cNvSpPr txBox="1"/>
          <p:nvPr/>
        </p:nvSpPr>
        <p:spPr>
          <a:xfrm>
            <a:off x="449744" y="113000"/>
            <a:ext cx="6801956" cy="938719"/>
          </a:xfrm>
          <a:prstGeom prst="rect">
            <a:avLst/>
          </a:prstGeom>
          <a:noFill/>
        </p:spPr>
        <p:txBody>
          <a:bodyPr wrap="square" rtlCol="0">
            <a:spAutoFit/>
          </a:bodyPr>
          <a:lstStyle/>
          <a:p>
            <a:r>
              <a:rPr lang="en-US" sz="5500" b="1" spc="600" dirty="0">
                <a:solidFill>
                  <a:srgbClr val="00205B"/>
                </a:solidFill>
                <a:latin typeface="Alt Gothic Comp ATF" panose="020B0608040502040204" pitchFamily="34" charset="77"/>
              </a:rPr>
              <a:t>Minor Fouls</a:t>
            </a:r>
            <a:endParaRPr lang="en-US" sz="5500" b="1" i="0" spc="600" dirty="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652771853"/>
      </p:ext>
    </p:extLst>
  </p:cSld>
  <p:clrMapOvr>
    <a:masterClrMapping/>
  </p:clrMapOvr>
  <mc:AlternateContent xmlns:mc="http://schemas.openxmlformats.org/markup-compatibility/2006" xmlns:p14="http://schemas.microsoft.com/office/powerpoint/2010/main">
    <mc:Choice Requires="p14">
      <p:transition spd="slow" p14:dur="2000" advTm="25564"/>
    </mc:Choice>
    <mc:Fallback xmlns="">
      <p:transition spd="slow" advTm="2556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96963"/>
            <a:ext cx="7981950" cy="5416550"/>
          </a:xfrm>
          <a:solidFill>
            <a:schemeClr val="accent1">
              <a:lumMod val="20000"/>
              <a:lumOff val="80000"/>
            </a:schemeClr>
          </a:solidFill>
        </p:spPr>
        <p:txBody>
          <a:bodyPr vert="horz" lIns="121920" tIns="60960" rIns="121920" bIns="60960" rtlCol="0" anchor="t">
            <a:noAutofit/>
          </a:bodyPr>
          <a:lstStyle/>
          <a:p>
            <a:pPr marL="0" indent="0">
              <a:spcBef>
                <a:spcPts val="0"/>
              </a:spcBef>
              <a:buNone/>
            </a:pPr>
            <a:r>
              <a:rPr lang="en-US" sz="2400" b="1" u="sng" dirty="0">
                <a:solidFill>
                  <a:srgbClr val="00205B"/>
                </a:solidFill>
                <a:cs typeface="Helvetica"/>
              </a:rPr>
              <a:t>Illegal Re-entry</a:t>
            </a:r>
          </a:p>
          <a:p>
            <a:pPr marL="0" indent="0">
              <a:spcBef>
                <a:spcPts val="0"/>
              </a:spcBef>
              <a:buNone/>
            </a:pPr>
            <a:r>
              <a:rPr lang="en-US" sz="2400" dirty="0">
                <a:solidFill>
                  <a:srgbClr val="00205B"/>
                </a:solidFill>
                <a:cs typeface="Helvetica"/>
              </a:rPr>
              <a:t>Run out of bounds and re-enter to a </a:t>
            </a:r>
          </a:p>
          <a:p>
            <a:pPr marL="0" indent="0">
              <a:spcBef>
                <a:spcPts val="0"/>
              </a:spcBef>
              <a:buNone/>
            </a:pPr>
            <a:r>
              <a:rPr lang="en-US" sz="2400" dirty="0">
                <a:solidFill>
                  <a:srgbClr val="00205B"/>
                </a:solidFill>
                <a:cs typeface="Helvetica"/>
              </a:rPr>
              <a:t>more advantageous position</a:t>
            </a:r>
          </a:p>
          <a:p>
            <a:pPr marL="0" indent="0">
              <a:spcBef>
                <a:spcPts val="0"/>
              </a:spcBef>
              <a:buNone/>
            </a:pPr>
            <a:endParaRPr lang="en-US" sz="2400" dirty="0">
              <a:solidFill>
                <a:srgbClr val="00205B"/>
              </a:solidFill>
              <a:cs typeface="Helvetica"/>
            </a:endParaRPr>
          </a:p>
          <a:p>
            <a:pPr marL="0" indent="0">
              <a:spcBef>
                <a:spcPts val="0"/>
              </a:spcBef>
              <a:buNone/>
            </a:pPr>
            <a:r>
              <a:rPr lang="en-US" sz="2400" b="1" u="sng" dirty="0">
                <a:solidFill>
                  <a:srgbClr val="00205B"/>
                </a:solidFill>
                <a:cs typeface="Helvetica"/>
              </a:rPr>
              <a:t>Illegal Stick Request</a:t>
            </a:r>
          </a:p>
          <a:p>
            <a:pPr marL="0" indent="0">
              <a:spcBef>
                <a:spcPts val="0"/>
              </a:spcBef>
              <a:buNone/>
            </a:pPr>
            <a:r>
              <a:rPr lang="en-US" sz="2400" dirty="0">
                <a:solidFill>
                  <a:srgbClr val="00205B"/>
                </a:solidFill>
              </a:rPr>
              <a:t>Requesting any additional crosse inspections beyond the two permitted per team</a:t>
            </a:r>
            <a:endParaRPr lang="en-US" sz="2400" dirty="0">
              <a:solidFill>
                <a:srgbClr val="00205B"/>
              </a:solidFill>
              <a:cs typeface="Calibri"/>
            </a:endParaRPr>
          </a:p>
          <a:p>
            <a:pPr marL="0" indent="0">
              <a:spcBef>
                <a:spcPts val="0"/>
              </a:spcBef>
              <a:buNone/>
            </a:pPr>
            <a:endParaRPr lang="en-US" sz="2400" dirty="0">
              <a:solidFill>
                <a:srgbClr val="00205B"/>
              </a:solidFill>
              <a:cs typeface="Calibri"/>
            </a:endParaRPr>
          </a:p>
          <a:p>
            <a:pPr marL="0" indent="0">
              <a:spcBef>
                <a:spcPts val="0"/>
              </a:spcBef>
              <a:buNone/>
            </a:pPr>
            <a:r>
              <a:rPr lang="en-US" sz="2400" b="1" u="sng" dirty="0">
                <a:solidFill>
                  <a:srgbClr val="00205B"/>
                </a:solidFill>
                <a:cs typeface="Helvetica"/>
              </a:rPr>
              <a:t>Illegal Substitution</a:t>
            </a:r>
          </a:p>
          <a:p>
            <a:pPr marL="0" indent="0">
              <a:spcBef>
                <a:spcPts val="0"/>
              </a:spcBef>
              <a:buNone/>
            </a:pPr>
            <a:r>
              <a:rPr lang="en-US" sz="2400" dirty="0">
                <a:solidFill>
                  <a:srgbClr val="00205B"/>
                </a:solidFill>
                <a:cs typeface="Helvetica"/>
              </a:rPr>
              <a:t>Substitute illegally</a:t>
            </a:r>
            <a:endParaRPr lang="en-US" sz="2400" dirty="0">
              <a:solidFill>
                <a:srgbClr val="00205B"/>
              </a:solidFill>
            </a:endParaRPr>
          </a:p>
          <a:p>
            <a:pPr marL="608965" lvl="1" indent="0">
              <a:spcBef>
                <a:spcPts val="0"/>
              </a:spcBef>
              <a:buNone/>
            </a:pPr>
            <a:endParaRPr lang="en-US" dirty="0">
              <a:solidFill>
                <a:srgbClr val="00205B"/>
              </a:solidFill>
              <a:cs typeface="Helvetica"/>
            </a:endParaRPr>
          </a:p>
          <a:p>
            <a:pPr marL="0" indent="0">
              <a:spcBef>
                <a:spcPts val="0"/>
              </a:spcBef>
              <a:buNone/>
            </a:pPr>
            <a:r>
              <a:rPr lang="en-US" sz="2400" b="1" u="sng" dirty="0">
                <a:solidFill>
                  <a:srgbClr val="00205B"/>
                </a:solidFill>
                <a:cs typeface="Helvetica"/>
              </a:rPr>
              <a:t>Illegal Time-Out</a:t>
            </a:r>
          </a:p>
          <a:p>
            <a:pPr marL="0" indent="0">
              <a:spcBef>
                <a:spcPts val="0"/>
              </a:spcBef>
              <a:buNone/>
            </a:pPr>
            <a:r>
              <a:rPr lang="en-US" sz="2400" dirty="0">
                <a:solidFill>
                  <a:srgbClr val="00205B"/>
                </a:solidFill>
                <a:cs typeface="Helvetica"/>
              </a:rPr>
              <a:t>A team requesting more than two time-outs</a:t>
            </a:r>
            <a:endParaRPr lang="en-US" sz="2400" dirty="0">
              <a:solidFill>
                <a:srgbClr val="00205B"/>
              </a:solidFill>
            </a:endParaRPr>
          </a:p>
        </p:txBody>
      </p:sp>
      <p:sp>
        <p:nvSpPr>
          <p:cNvPr id="5" name="TextBox 4">
            <a:extLst>
              <a:ext uri="{FF2B5EF4-FFF2-40B4-BE49-F238E27FC236}">
                <a16:creationId xmlns:a16="http://schemas.microsoft.com/office/drawing/2014/main" id="{1294A6EF-84FC-B24D-B4A4-F9C85F9627AC}"/>
              </a:ext>
            </a:extLst>
          </p:cNvPr>
          <p:cNvSpPr txBox="1"/>
          <p:nvPr/>
        </p:nvSpPr>
        <p:spPr>
          <a:xfrm>
            <a:off x="157667" y="158244"/>
            <a:ext cx="766661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Additional Minor Fouls</a:t>
            </a:r>
            <a:endParaRPr lang="en-US" sz="5500" b="1" i="0" spc="600">
              <a:solidFill>
                <a:srgbClr val="00205B"/>
              </a:solidFill>
              <a:latin typeface="Alt Gothic Comp ATF" panose="020B0608040502040204" pitchFamily="34" charset="77"/>
            </a:endParaRPr>
          </a:p>
        </p:txBody>
      </p:sp>
      <p:pic>
        <p:nvPicPr>
          <p:cNvPr id="6" name="Picture 5" descr="A person running on a field with a referee&#10;&#10;Description automatically generated">
            <a:extLst>
              <a:ext uri="{FF2B5EF4-FFF2-40B4-BE49-F238E27FC236}">
                <a16:creationId xmlns:a16="http://schemas.microsoft.com/office/drawing/2014/main" id="{6652617F-1C68-6547-8AB1-23569AFB063D}"/>
              </a:ext>
            </a:extLst>
          </p:cNvPr>
          <p:cNvPicPr>
            <a:picLocks noChangeAspect="1"/>
          </p:cNvPicPr>
          <p:nvPr/>
        </p:nvPicPr>
        <p:blipFill rotWithShape="1">
          <a:blip r:embed="rId3"/>
          <a:srcRect l="59314" r="13978"/>
          <a:stretch/>
        </p:blipFill>
        <p:spPr>
          <a:xfrm>
            <a:off x="9470969" y="1096963"/>
            <a:ext cx="2065358" cy="5095210"/>
          </a:xfrm>
          <a:prstGeom prst="rect">
            <a:avLst/>
          </a:prstGeom>
        </p:spPr>
      </p:pic>
    </p:spTree>
    <p:custDataLst>
      <p:tags r:id="rId1"/>
    </p:custDataLst>
    <p:extLst>
      <p:ext uri="{BB962C8B-B14F-4D97-AF65-F5344CB8AC3E}">
        <p14:creationId xmlns:p14="http://schemas.microsoft.com/office/powerpoint/2010/main" val="349569423"/>
      </p:ext>
    </p:extLst>
  </p:cSld>
  <p:clrMapOvr>
    <a:masterClrMapping/>
  </p:clrMapOvr>
  <mc:AlternateContent xmlns:mc="http://schemas.openxmlformats.org/markup-compatibility/2006" xmlns:p14="http://schemas.microsoft.com/office/powerpoint/2010/main">
    <mc:Choice Requires="p14">
      <p:transition spd="slow" p14:dur="2000" advTm="36603"/>
    </mc:Choice>
    <mc:Fallback xmlns="">
      <p:transition spd="slow" advTm="3660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66" t="8591" r="44718"/>
          <a:stretch/>
        </p:blipFill>
        <p:spPr>
          <a:xfrm>
            <a:off x="414167" y="1054275"/>
            <a:ext cx="4857080" cy="5595685"/>
          </a:xfrm>
          <a:prstGeom prst="rect">
            <a:avLst/>
          </a:prstGeom>
          <a:ln>
            <a:noFill/>
          </a:ln>
          <a:effectLst>
            <a:softEdge rad="112500"/>
          </a:effectLst>
        </p:spPr>
      </p:pic>
      <p:sp>
        <p:nvSpPr>
          <p:cNvPr id="5" name="TextBox 4">
            <a:extLst>
              <a:ext uri="{FF2B5EF4-FFF2-40B4-BE49-F238E27FC236}">
                <a16:creationId xmlns:a16="http://schemas.microsoft.com/office/drawing/2014/main" id="{6A1C6164-817B-3F43-A789-5654D18BED9F}"/>
              </a:ext>
            </a:extLst>
          </p:cNvPr>
          <p:cNvSpPr txBox="1"/>
          <p:nvPr/>
        </p:nvSpPr>
        <p:spPr>
          <a:xfrm>
            <a:off x="5676915" y="1336119"/>
            <a:ext cx="6299200" cy="4185761"/>
          </a:xfrm>
          <a:prstGeom prst="rect">
            <a:avLst/>
          </a:prstGeom>
          <a:noFill/>
        </p:spPr>
        <p:txBody>
          <a:bodyPr wrap="square" lIns="121920" tIns="60960" rIns="121920" bIns="60960" rtlCol="0" anchor="t">
            <a:spAutoFit/>
          </a:bodyPr>
          <a:lstStyle/>
          <a:p>
            <a:pPr algn="ctr"/>
            <a:r>
              <a:rPr lang="en-US" sz="2400" b="1" u="sng" dirty="0">
                <a:solidFill>
                  <a:srgbClr val="00205B"/>
                </a:solidFill>
              </a:rPr>
              <a:t>Outside the CSA</a:t>
            </a:r>
          </a:p>
          <a:p>
            <a:pPr algn="ctr"/>
            <a:endParaRPr lang="en-US" sz="2400" b="1" u="sng" dirty="0">
              <a:solidFill>
                <a:srgbClr val="00205B"/>
              </a:solidFill>
            </a:endParaRPr>
          </a:p>
          <a:p>
            <a:pPr algn="ctr"/>
            <a:r>
              <a:rPr lang="en-US" sz="2400" b="1" u="sng" dirty="0">
                <a:solidFill>
                  <a:srgbClr val="00205B"/>
                </a:solidFill>
              </a:rPr>
              <a:t>Ball</a:t>
            </a:r>
          </a:p>
          <a:p>
            <a:pPr algn="ctr"/>
            <a:r>
              <a:rPr lang="en-US" sz="2400" dirty="0">
                <a:solidFill>
                  <a:srgbClr val="00205B"/>
                </a:solidFill>
              </a:rPr>
              <a:t>  Free position at the spot of the foul</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p>
          <a:p>
            <a:pPr algn="ctr"/>
            <a:r>
              <a:rPr lang="en-US" sz="2400" dirty="0">
                <a:solidFill>
                  <a:srgbClr val="00205B"/>
                </a:solidFill>
              </a:rPr>
              <a:t>  4m away, in the direction from which they approached</a:t>
            </a:r>
          </a:p>
          <a:p>
            <a:pPr algn="ctr"/>
            <a:endParaRPr lang="en-US" sz="2400" dirty="0">
              <a:solidFill>
                <a:srgbClr val="00205B"/>
              </a:solidFill>
              <a:cs typeface="Calibri"/>
            </a:endParaRPr>
          </a:p>
          <a:p>
            <a:pPr algn="ctr"/>
            <a:r>
              <a:rPr lang="en-US" sz="2400" b="1" u="sng" dirty="0">
                <a:solidFill>
                  <a:srgbClr val="00205B"/>
                </a:solidFill>
              </a:rPr>
              <a:t>Others</a:t>
            </a:r>
            <a:r>
              <a:rPr lang="en-US" sz="2400" u="sng" dirty="0">
                <a:solidFill>
                  <a:srgbClr val="00205B"/>
                </a:solidFill>
              </a:rPr>
              <a:t> </a:t>
            </a:r>
          </a:p>
          <a:p>
            <a:pPr algn="ctr"/>
            <a:r>
              <a:rPr lang="en-US" sz="2400" dirty="0">
                <a:solidFill>
                  <a:srgbClr val="00205B"/>
                </a:solidFill>
              </a:rPr>
              <a:t>  4m away</a:t>
            </a:r>
          </a:p>
        </p:txBody>
      </p:sp>
      <p:sp>
        <p:nvSpPr>
          <p:cNvPr id="7" name="TextBox 6">
            <a:extLst>
              <a:ext uri="{FF2B5EF4-FFF2-40B4-BE49-F238E27FC236}">
                <a16:creationId xmlns:a16="http://schemas.microsoft.com/office/drawing/2014/main" id="{2F7E932B-C7DC-5048-9916-9F691CC1F788}"/>
              </a:ext>
            </a:extLst>
          </p:cNvPr>
          <p:cNvSpPr txBox="1"/>
          <p:nvPr/>
        </p:nvSpPr>
        <p:spPr>
          <a:xfrm>
            <a:off x="6697096" y="5770311"/>
            <a:ext cx="3759200" cy="584775"/>
          </a:xfrm>
          <a:prstGeom prst="rect">
            <a:avLst/>
          </a:prstGeom>
          <a:solidFill>
            <a:srgbClr val="0070C0"/>
          </a:solidFill>
        </p:spPr>
        <p:txBody>
          <a:bodyPr wrap="square" rtlCol="0">
            <a:spAutoFit/>
          </a:bodyPr>
          <a:lstStyle/>
          <a:p>
            <a:pPr algn="ctr"/>
            <a:r>
              <a:rPr lang="en-US" sz="3200" b="1">
                <a:solidFill>
                  <a:srgbClr val="FFC000"/>
                </a:solidFill>
              </a:rPr>
              <a:t>Self-start</a:t>
            </a:r>
            <a:r>
              <a:rPr lang="en-US" sz="3200">
                <a:solidFill>
                  <a:srgbClr val="FFC000"/>
                </a:solidFill>
              </a:rPr>
              <a:t> allowed</a:t>
            </a:r>
          </a:p>
        </p:txBody>
      </p:sp>
      <p:sp>
        <p:nvSpPr>
          <p:cNvPr id="8" name="TextBox 7">
            <a:extLst>
              <a:ext uri="{FF2B5EF4-FFF2-40B4-BE49-F238E27FC236}">
                <a16:creationId xmlns:a16="http://schemas.microsoft.com/office/drawing/2014/main" id="{CC235901-3AF7-784C-B5CB-1ADDF11140E1}"/>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Foul Penalty Administration</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1236686523"/>
      </p:ext>
    </p:extLst>
  </p:cSld>
  <p:clrMapOvr>
    <a:masterClrMapping/>
  </p:clrMapOvr>
  <mc:AlternateContent xmlns:mc="http://schemas.openxmlformats.org/markup-compatibility/2006" xmlns:p14="http://schemas.microsoft.com/office/powerpoint/2010/main">
    <mc:Choice Requires="p14">
      <p:transition spd="slow" p14:dur="2000" advTm="27036"/>
    </mc:Choice>
    <mc:Fallback xmlns="">
      <p:transition spd="slow" advTm="2703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405" y="297624"/>
            <a:ext cx="4337723" cy="4426450"/>
          </a:xfrm>
          <a:prstGeom prst="rect">
            <a:avLst/>
          </a:prstGeom>
          <a:ln>
            <a:noFill/>
          </a:ln>
          <a:effectLst>
            <a:softEdge rad="112500"/>
          </a:effectLst>
        </p:spPr>
      </p:pic>
      <p:sp>
        <p:nvSpPr>
          <p:cNvPr id="6" name="TextBox 5">
            <a:extLst>
              <a:ext uri="{FF2B5EF4-FFF2-40B4-BE49-F238E27FC236}">
                <a16:creationId xmlns:a16="http://schemas.microsoft.com/office/drawing/2014/main" id="{9AF7F1E2-E956-1648-907C-F943C5C87DF8}"/>
              </a:ext>
            </a:extLst>
          </p:cNvPr>
          <p:cNvSpPr txBox="1"/>
          <p:nvPr/>
        </p:nvSpPr>
        <p:spPr>
          <a:xfrm>
            <a:off x="-242464" y="1087688"/>
            <a:ext cx="7612829" cy="5252656"/>
          </a:xfrm>
          <a:prstGeom prst="rect">
            <a:avLst/>
          </a:prstGeom>
          <a:noFill/>
        </p:spPr>
        <p:txBody>
          <a:bodyPr wrap="square" lIns="121920" tIns="60960" rIns="121920" bIns="60960" rtlCol="0" anchor="t">
            <a:spAutoFit/>
          </a:bodyPr>
          <a:lstStyle/>
          <a:p>
            <a:pPr algn="ctr"/>
            <a:r>
              <a:rPr lang="en-US" sz="2400" b="1" u="sng" dirty="0">
                <a:solidFill>
                  <a:srgbClr val="00205B"/>
                </a:solidFill>
              </a:rPr>
              <a:t>Inside the CSA – Above GLE</a:t>
            </a:r>
          </a:p>
          <a:p>
            <a:pPr algn="ctr"/>
            <a:endParaRPr lang="en-US" sz="2400" b="1" u="sng" dirty="0">
              <a:solidFill>
                <a:srgbClr val="00205B"/>
              </a:solidFill>
            </a:endParaRPr>
          </a:p>
          <a:p>
            <a:pPr algn="ctr"/>
            <a:r>
              <a:rPr lang="en-US" sz="2400" b="1" u="sng" dirty="0">
                <a:solidFill>
                  <a:srgbClr val="00205B"/>
                </a:solidFill>
              </a:rPr>
              <a:t>Ball</a:t>
            </a:r>
            <a:r>
              <a:rPr lang="en-US" sz="2400" b="1" dirty="0">
                <a:solidFill>
                  <a:srgbClr val="00205B"/>
                </a:solidFill>
              </a:rPr>
              <a:t> </a:t>
            </a:r>
          </a:p>
          <a:p>
            <a:pPr algn="ctr"/>
            <a:r>
              <a:rPr lang="en-US" sz="2400" dirty="0">
                <a:solidFill>
                  <a:srgbClr val="00205B"/>
                </a:solidFill>
              </a:rPr>
              <a:t>  Free position to the attack player on the </a:t>
            </a:r>
          </a:p>
          <a:p>
            <a:pPr algn="ctr"/>
            <a:r>
              <a:rPr lang="en-US" sz="2400" dirty="0">
                <a:solidFill>
                  <a:srgbClr val="00205B"/>
                </a:solidFill>
              </a:rPr>
              <a:t>  12m fan (nearest to spot of foul)</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p>
          <a:p>
            <a:pPr algn="ctr"/>
            <a:r>
              <a:rPr lang="en-US" sz="2400" dirty="0">
                <a:solidFill>
                  <a:srgbClr val="00205B"/>
                </a:solidFill>
              </a:rPr>
              <a:t>  4m away, in the direction from which </a:t>
            </a:r>
          </a:p>
          <a:p>
            <a:pPr algn="ctr"/>
            <a:r>
              <a:rPr lang="en-US" sz="2400" dirty="0">
                <a:solidFill>
                  <a:srgbClr val="00205B"/>
                </a:solidFill>
              </a:rPr>
              <a:t>  they approached (often on the 8m arc in </a:t>
            </a:r>
          </a:p>
          <a:p>
            <a:pPr algn="ctr"/>
            <a:r>
              <a:rPr lang="en-US" sz="2400" dirty="0">
                <a:solidFill>
                  <a:srgbClr val="00205B"/>
                </a:solidFill>
              </a:rPr>
              <a:t>  front of the attack player)</a:t>
            </a:r>
          </a:p>
          <a:p>
            <a:pPr algn="ctr"/>
            <a:endParaRPr lang="en-US" sz="2400" dirty="0">
              <a:solidFill>
                <a:srgbClr val="00205B"/>
              </a:solidFill>
            </a:endParaRPr>
          </a:p>
          <a:p>
            <a:pPr algn="ctr"/>
            <a:r>
              <a:rPr lang="en-US" sz="2400" b="1" u="sng" dirty="0">
                <a:solidFill>
                  <a:srgbClr val="00205B"/>
                </a:solidFill>
              </a:rPr>
              <a:t>Others</a:t>
            </a:r>
            <a:r>
              <a:rPr lang="en-US" sz="2400" dirty="0">
                <a:solidFill>
                  <a:srgbClr val="00205B"/>
                </a:solidFill>
              </a:rPr>
              <a:t> </a:t>
            </a:r>
          </a:p>
          <a:p>
            <a:pPr algn="ctr"/>
            <a:r>
              <a:rPr lang="en-US" sz="2400" dirty="0">
                <a:solidFill>
                  <a:srgbClr val="00205B"/>
                </a:solidFill>
              </a:rPr>
              <a:t>  4m away</a:t>
            </a:r>
          </a:p>
          <a:p>
            <a:pPr lvl="1"/>
            <a:endParaRPr lang="en-US" sz="2133" dirty="0"/>
          </a:p>
        </p:txBody>
      </p:sp>
      <p:sp>
        <p:nvSpPr>
          <p:cNvPr id="7" name="TextBox 6">
            <a:extLst>
              <a:ext uri="{FF2B5EF4-FFF2-40B4-BE49-F238E27FC236}">
                <a16:creationId xmlns:a16="http://schemas.microsoft.com/office/drawing/2014/main" id="{AC4CBE10-17BA-2A41-8C98-17F493D182C5}"/>
              </a:ext>
            </a:extLst>
          </p:cNvPr>
          <p:cNvSpPr txBox="1"/>
          <p:nvPr/>
        </p:nvSpPr>
        <p:spPr>
          <a:xfrm>
            <a:off x="7129928" y="5075672"/>
            <a:ext cx="4698481" cy="1282339"/>
          </a:xfrm>
          <a:prstGeom prst="rect">
            <a:avLst/>
          </a:prstGeom>
          <a:solidFill>
            <a:srgbClr val="0070C0"/>
          </a:solidFill>
        </p:spPr>
        <p:txBody>
          <a:bodyPr wrap="square" rtlCol="0">
            <a:spAutoFit/>
          </a:bodyPr>
          <a:lstStyle/>
          <a:p>
            <a:pPr algn="ctr"/>
            <a:r>
              <a:rPr lang="en-US" sz="2933" b="1" u="sng">
                <a:solidFill>
                  <a:srgbClr val="FFC000"/>
                </a:solidFill>
              </a:rPr>
              <a:t>Whistle Start</a:t>
            </a:r>
          </a:p>
          <a:p>
            <a:pPr algn="ctr"/>
            <a:r>
              <a:rPr lang="en-US" sz="2400">
                <a:solidFill>
                  <a:srgbClr val="FFC000"/>
                </a:solidFill>
              </a:rPr>
              <a:t>Announce “</a:t>
            </a:r>
            <a:r>
              <a:rPr lang="en-US" sz="2400" b="1">
                <a:solidFill>
                  <a:srgbClr val="FFC000"/>
                </a:solidFill>
              </a:rPr>
              <a:t>Indirect;</a:t>
            </a:r>
            <a:r>
              <a:rPr lang="en-US" sz="2400">
                <a:solidFill>
                  <a:srgbClr val="FFC000"/>
                </a:solidFill>
              </a:rPr>
              <a:t>” whistle to restart play</a:t>
            </a:r>
            <a:endParaRPr lang="en-US" sz="2400" b="1" u="sng">
              <a:solidFill>
                <a:srgbClr val="FFC000"/>
              </a:solidFill>
            </a:endParaRPr>
          </a:p>
        </p:txBody>
      </p:sp>
      <p:sp>
        <p:nvSpPr>
          <p:cNvPr id="8" name="TextBox 7">
            <a:extLst>
              <a:ext uri="{FF2B5EF4-FFF2-40B4-BE49-F238E27FC236}">
                <a16:creationId xmlns:a16="http://schemas.microsoft.com/office/drawing/2014/main" id="{AB397541-483E-834E-ABC7-9E46D4F546D9}"/>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Defense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666967017"/>
      </p:ext>
    </p:extLst>
  </p:cSld>
  <p:clrMapOvr>
    <a:masterClrMapping/>
  </p:clrMapOvr>
  <mc:AlternateContent xmlns:mc="http://schemas.openxmlformats.org/markup-compatibility/2006" xmlns:p14="http://schemas.microsoft.com/office/powerpoint/2010/main">
    <mc:Choice Requires="p14">
      <p:transition spd="slow" p14:dur="2000" advTm="38130"/>
    </mc:Choice>
    <mc:Fallback xmlns="">
      <p:transition spd="slow" advTm="3813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drawing of a circle and a circle&#10;&#10;Description automatically generated">
            <a:extLst>
              <a:ext uri="{FF2B5EF4-FFF2-40B4-BE49-F238E27FC236}">
                <a16:creationId xmlns:a16="http://schemas.microsoft.com/office/drawing/2014/main" id="{7468D17A-746F-6546-8A0D-5DC3DE8DADEE}"/>
              </a:ext>
            </a:extLst>
          </p:cNvPr>
          <p:cNvPicPr>
            <a:picLocks noChangeAspect="1"/>
          </p:cNvPicPr>
          <p:nvPr/>
        </p:nvPicPr>
        <p:blipFill>
          <a:blip r:embed="rId4"/>
          <a:stretch>
            <a:fillRect/>
          </a:stretch>
        </p:blipFill>
        <p:spPr>
          <a:xfrm rot="16200000">
            <a:off x="4101023" y="270937"/>
            <a:ext cx="3698148" cy="5976805"/>
          </a:xfrm>
          <a:prstGeom prst="rect">
            <a:avLst/>
          </a:prstGeom>
        </p:spPr>
      </p:pic>
      <p:sp>
        <p:nvSpPr>
          <p:cNvPr id="5" name="TextBox 4"/>
          <p:cNvSpPr txBox="1"/>
          <p:nvPr/>
        </p:nvSpPr>
        <p:spPr>
          <a:xfrm>
            <a:off x="5283014" y="3210495"/>
            <a:ext cx="697836" cy="584775"/>
          </a:xfrm>
          <a:prstGeom prst="rect">
            <a:avLst/>
          </a:prstGeom>
          <a:noFill/>
        </p:spPr>
        <p:txBody>
          <a:bodyPr wrap="square" rtlCol="0">
            <a:spAutoFit/>
          </a:bodyPr>
          <a:lstStyle/>
          <a:p>
            <a:r>
              <a:rPr lang="en-US" sz="2400"/>
              <a:t>  </a:t>
            </a:r>
            <a:r>
              <a:rPr lang="en-US" sz="3200" b="1">
                <a:solidFill>
                  <a:srgbClr val="FF0000"/>
                </a:solidFill>
              </a:rPr>
              <a:t>D</a:t>
            </a:r>
          </a:p>
        </p:txBody>
      </p:sp>
      <p:sp>
        <p:nvSpPr>
          <p:cNvPr id="6" name="TextBox 5"/>
          <p:cNvSpPr txBox="1"/>
          <p:nvPr/>
        </p:nvSpPr>
        <p:spPr>
          <a:xfrm rot="20559619">
            <a:off x="3500814" y="5436876"/>
            <a:ext cx="2939511" cy="523220"/>
          </a:xfrm>
          <a:prstGeom prst="rect">
            <a:avLst/>
          </a:prstGeom>
          <a:solidFill>
            <a:schemeClr val="tx1"/>
          </a:solidFill>
        </p:spPr>
        <p:txBody>
          <a:bodyPr wrap="square" rtlCol="0">
            <a:spAutoFit/>
          </a:bodyPr>
          <a:lstStyle/>
          <a:p>
            <a:r>
              <a:rPr lang="en-US" sz="2800" b="1" dirty="0">
                <a:solidFill>
                  <a:srgbClr val="FFCC00"/>
                </a:solidFill>
              </a:rPr>
              <a:t>Empty Stick Check</a:t>
            </a:r>
          </a:p>
        </p:txBody>
      </p:sp>
      <p:sp>
        <p:nvSpPr>
          <p:cNvPr id="7" name="Title 6">
            <a:extLst>
              <a:ext uri="{FF2B5EF4-FFF2-40B4-BE49-F238E27FC236}">
                <a16:creationId xmlns:a16="http://schemas.microsoft.com/office/drawing/2014/main" id="{B1A45D54-A22E-4545-A0E5-A057B7E1A98C}"/>
              </a:ext>
            </a:extLst>
          </p:cNvPr>
          <p:cNvSpPr txBox="1">
            <a:spLocks noGrp="1"/>
          </p:cNvSpPr>
          <p:nvPr>
            <p:ph type="title"/>
          </p:nvPr>
        </p:nvSpPr>
        <p:spPr>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Defense Foul</a:t>
            </a:r>
            <a:endParaRPr lang="en-US" sz="5500" b="1" i="0" spc="600">
              <a:solidFill>
                <a:srgbClr val="00205B"/>
              </a:solidFill>
              <a:latin typeface="Alt Gothic Comp ATF" panose="020B0608040502040204" pitchFamily="34" charset="77"/>
            </a:endParaRPr>
          </a:p>
        </p:txBody>
      </p:sp>
      <p:grpSp>
        <p:nvGrpSpPr>
          <p:cNvPr id="8" name="Group 7">
            <a:extLst>
              <a:ext uri="{FF2B5EF4-FFF2-40B4-BE49-F238E27FC236}">
                <a16:creationId xmlns:a16="http://schemas.microsoft.com/office/drawing/2014/main" id="{06850C3F-9AA4-A046-ADE5-C0FBA747822A}"/>
              </a:ext>
            </a:extLst>
          </p:cNvPr>
          <p:cNvGrpSpPr/>
          <p:nvPr/>
        </p:nvGrpSpPr>
        <p:grpSpPr>
          <a:xfrm>
            <a:off x="5516966" y="2570285"/>
            <a:ext cx="433132" cy="640210"/>
            <a:chOff x="5371434" y="2890390"/>
            <a:chExt cx="433132" cy="640210"/>
          </a:xfrm>
        </p:grpSpPr>
        <p:sp>
          <p:nvSpPr>
            <p:cNvPr id="4" name="Oval 3"/>
            <p:cNvSpPr/>
            <p:nvPr/>
          </p:nvSpPr>
          <p:spPr>
            <a:xfrm>
              <a:off x="5486400" y="3327400"/>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0E2B152C-8C39-A84D-BEA4-DCBC2C101D32}"/>
                </a:ext>
              </a:extLst>
            </p:cNvPr>
            <p:cNvSpPr/>
            <p:nvPr/>
          </p:nvSpPr>
          <p:spPr>
            <a:xfrm>
              <a:off x="5371434" y="2890390"/>
              <a:ext cx="433132" cy="584775"/>
            </a:xfrm>
            <a:prstGeom prst="rect">
              <a:avLst/>
            </a:prstGeom>
          </p:spPr>
          <p:txBody>
            <a:bodyPr wrap="none">
              <a:spAutoFit/>
            </a:bodyPr>
            <a:lstStyle/>
            <a:p>
              <a:r>
                <a:rPr lang="en-US" sz="3200" b="1">
                  <a:solidFill>
                    <a:srgbClr val="FF0000"/>
                  </a:solidFill>
                </a:rPr>
                <a:t>A</a:t>
              </a:r>
            </a:p>
          </p:txBody>
        </p:sp>
      </p:grpSp>
      <p:sp>
        <p:nvSpPr>
          <p:cNvPr id="10" name="TextBox 9">
            <a:extLst>
              <a:ext uri="{FF2B5EF4-FFF2-40B4-BE49-F238E27FC236}">
                <a16:creationId xmlns:a16="http://schemas.microsoft.com/office/drawing/2014/main" id="{292AA9DD-D405-3C4C-A629-79F45E77D0BD}"/>
              </a:ext>
            </a:extLst>
          </p:cNvPr>
          <p:cNvSpPr txBox="1"/>
          <p:nvPr/>
        </p:nvSpPr>
        <p:spPr>
          <a:xfrm rot="20516106">
            <a:off x="-117541" y="1695296"/>
            <a:ext cx="4435585" cy="954107"/>
          </a:xfrm>
          <a:prstGeom prst="rect">
            <a:avLst/>
          </a:prstGeom>
          <a:solidFill>
            <a:schemeClr val="tx1"/>
          </a:solidFill>
        </p:spPr>
        <p:txBody>
          <a:bodyPr wrap="square" lIns="91440" tIns="45720" rIns="91440" bIns="45720" rtlCol="0" anchor="t">
            <a:spAutoFit/>
          </a:bodyPr>
          <a:lstStyle/>
          <a:p>
            <a:r>
              <a:rPr lang="en-US" sz="2800" b="1" dirty="0">
                <a:solidFill>
                  <a:srgbClr val="FFCC00"/>
                </a:solidFill>
              </a:rPr>
              <a:t>A gets the ball on the 12m fan.  D is 4m away.</a:t>
            </a:r>
          </a:p>
        </p:txBody>
      </p:sp>
      <p:sp>
        <p:nvSpPr>
          <p:cNvPr id="11" name="TextBox 10">
            <a:extLst>
              <a:ext uri="{FF2B5EF4-FFF2-40B4-BE49-F238E27FC236}">
                <a16:creationId xmlns:a16="http://schemas.microsoft.com/office/drawing/2014/main" id="{ED3BCA9B-D4E5-7745-A3AA-DEFAF185FC33}"/>
              </a:ext>
            </a:extLst>
          </p:cNvPr>
          <p:cNvSpPr txBox="1"/>
          <p:nvPr/>
        </p:nvSpPr>
        <p:spPr>
          <a:xfrm>
            <a:off x="9418170" y="3502882"/>
            <a:ext cx="1998309" cy="1815882"/>
          </a:xfrm>
          <a:prstGeom prst="rect">
            <a:avLst/>
          </a:prstGeom>
          <a:noFill/>
        </p:spPr>
        <p:txBody>
          <a:bodyPr wrap="square" rtlCol="0">
            <a:spAutoFit/>
          </a:bodyPr>
          <a:lstStyle/>
          <a:p>
            <a:pPr algn="ctr"/>
            <a:r>
              <a:rPr lang="en-US" sz="2800" b="1" dirty="0">
                <a:solidFill>
                  <a:srgbClr val="EF2F33"/>
                </a:solidFill>
              </a:rPr>
              <a:t>”Indirect”</a:t>
            </a:r>
          </a:p>
          <a:p>
            <a:pPr algn="ctr"/>
            <a:endParaRPr lang="en-US" sz="2800" b="1" dirty="0">
              <a:solidFill>
                <a:srgbClr val="EF2F33"/>
              </a:solidFill>
            </a:endParaRPr>
          </a:p>
          <a:p>
            <a:pPr algn="ctr"/>
            <a:r>
              <a:rPr lang="en-US" sz="2800" b="1" dirty="0">
                <a:solidFill>
                  <a:srgbClr val="EF2F33"/>
                </a:solidFill>
              </a:rPr>
              <a:t>Whistle start</a:t>
            </a:r>
          </a:p>
        </p:txBody>
      </p:sp>
      <p:pic>
        <p:nvPicPr>
          <p:cNvPr id="12" name="Picture 2" descr="Image result for whistle">
            <a:extLst>
              <a:ext uri="{FF2B5EF4-FFF2-40B4-BE49-F238E27FC236}">
                <a16:creationId xmlns:a16="http://schemas.microsoft.com/office/drawing/2014/main" id="{3CE30A03-E6AF-3A4F-A79F-C914E1818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8054327" y="234285"/>
            <a:ext cx="2351959" cy="23519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6582149"/>
      </p:ext>
    </p:extLst>
  </p:cSld>
  <p:clrMapOvr>
    <a:masterClrMapping/>
  </p:clrMapOvr>
  <mc:AlternateContent xmlns:mc="http://schemas.openxmlformats.org/markup-compatibility/2006" xmlns:p14="http://schemas.microsoft.com/office/powerpoint/2010/main">
    <mc:Choice Requires="p14">
      <p:transition spd="slow" p14:dur="2000" advTm="34615"/>
    </mc:Choice>
    <mc:Fallback xmlns="">
      <p:transition spd="slow" advTm="34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0" presetClass="path" presetSubtype="0" accel="50000" decel="50000" fill="hold" nodeType="withEffect">
                                  <p:stCondLst>
                                    <p:cond delay="0"/>
                                  </p:stCondLst>
                                  <p:childTnLst>
                                    <p:animMotion origin="layout" path="M -0.0082 0.00023 L -0.06067 -0.18334 " pathEditMode="relative" rAng="0" ptsTypes="AA">
                                      <p:cBhvr>
                                        <p:cTn id="8" dur="2000" fill="hold"/>
                                        <p:tgtEl>
                                          <p:spTgt spid="8"/>
                                        </p:tgtEl>
                                        <p:attrNameLst>
                                          <p:attrName>ppt_x</p:attrName>
                                          <p:attrName>ppt_y</p:attrName>
                                        </p:attrNameLst>
                                      </p:cBhvr>
                                      <p:rCtr x="-2630" y="-9190"/>
                                    </p:animMotion>
                                  </p:childTnLst>
                                </p:cTn>
                              </p:par>
                              <p:par>
                                <p:cTn id="9" presetID="0" presetClass="path" presetSubtype="0" accel="50000" decel="50000" fill="hold" grpId="0" nodeType="withEffect">
                                  <p:stCondLst>
                                    <p:cond delay="500"/>
                                  </p:stCondLst>
                                  <p:childTnLst>
                                    <p:animMotion origin="layout" path="M -0.00625 -0.03681 L -0.02995 -0.13287 " pathEditMode="relative" rAng="0" ptsTypes="AA">
                                      <p:cBhvr>
                                        <p:cTn id="10" dur="2000" fill="hold"/>
                                        <p:tgtEl>
                                          <p:spTgt spid="5"/>
                                        </p:tgtEl>
                                        <p:attrNameLst>
                                          <p:attrName>ppt_x</p:attrName>
                                          <p:attrName>ppt_y</p:attrName>
                                        </p:attrNameLst>
                                      </p:cBhvr>
                                      <p:rCtr x="-1185" y="-4815"/>
                                    </p:animMotion>
                                  </p:childTnLst>
                                </p:cTn>
                              </p:par>
                            </p:childTnLst>
                          </p:cTn>
                        </p:par>
                        <p:par>
                          <p:cTn id="11" fill="hold">
                            <p:stCondLst>
                              <p:cond delay="2500"/>
                            </p:stCondLst>
                            <p:childTnLst>
                              <p:par>
                                <p:cTn id="12" presetID="1" presetClass="entr" presetSubtype="0" fill="hold" grpId="0" nodeType="afterEffect">
                                  <p:stCondLst>
                                    <p:cond delay="100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grpId="0" nodeType="afterEffect">
                                  <p:stCondLst>
                                    <p:cond delay="200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5500"/>
                            </p:stCondLst>
                            <p:childTnLst>
                              <p:par>
                                <p:cTn id="18" presetID="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5663" r="38239" b="12809"/>
          <a:stretch/>
        </p:blipFill>
        <p:spPr>
          <a:xfrm>
            <a:off x="278168" y="1087688"/>
            <a:ext cx="4789633" cy="4902565"/>
          </a:xfrm>
          <a:prstGeom prst="rect">
            <a:avLst/>
          </a:prstGeom>
          <a:ln>
            <a:noFill/>
          </a:ln>
          <a:effectLst>
            <a:softEdge rad="112500"/>
          </a:effectLst>
        </p:spPr>
      </p:pic>
      <p:sp>
        <p:nvSpPr>
          <p:cNvPr id="6" name="TextBox 5">
            <a:extLst>
              <a:ext uri="{FF2B5EF4-FFF2-40B4-BE49-F238E27FC236}">
                <a16:creationId xmlns:a16="http://schemas.microsoft.com/office/drawing/2014/main" id="{8FEF1C12-EF06-4040-BAA6-6C560475F5F0}"/>
              </a:ext>
            </a:extLst>
          </p:cNvPr>
          <p:cNvSpPr txBox="1"/>
          <p:nvPr/>
        </p:nvSpPr>
        <p:spPr>
          <a:xfrm>
            <a:off x="5512208" y="1365903"/>
            <a:ext cx="6072414" cy="3077766"/>
          </a:xfrm>
          <a:prstGeom prst="rect">
            <a:avLst/>
          </a:prstGeom>
          <a:noFill/>
        </p:spPr>
        <p:txBody>
          <a:bodyPr wrap="square" lIns="121920" tIns="60960" rIns="121920" bIns="60960" rtlCol="0" anchor="t">
            <a:spAutoFit/>
          </a:bodyPr>
          <a:lstStyle/>
          <a:p>
            <a:pPr algn="ctr"/>
            <a:r>
              <a:rPr lang="en-US" sz="2400" b="1" u="sng" dirty="0">
                <a:solidFill>
                  <a:srgbClr val="00205B"/>
                </a:solidFill>
              </a:rPr>
              <a:t>Ball</a:t>
            </a:r>
            <a:endParaRPr lang="en-US" sz="2400" u="sng" dirty="0">
              <a:solidFill>
                <a:srgbClr val="00205B"/>
              </a:solidFill>
            </a:endParaRPr>
          </a:p>
          <a:p>
            <a:pPr algn="ctr"/>
            <a:r>
              <a:rPr lang="en-US" sz="2400" dirty="0">
                <a:solidFill>
                  <a:srgbClr val="00205B"/>
                </a:solidFill>
              </a:rPr>
              <a:t>Free position to the defender at </a:t>
            </a:r>
            <a:endParaRPr lang="en-US" sz="2400" dirty="0">
              <a:solidFill>
                <a:srgbClr val="00205B"/>
              </a:solidFill>
              <a:cs typeface="Calibri"/>
            </a:endParaRPr>
          </a:p>
          <a:p>
            <a:pPr algn="ctr"/>
            <a:r>
              <a:rPr lang="en-US" sz="2400" dirty="0">
                <a:solidFill>
                  <a:srgbClr val="00205B"/>
                </a:solidFill>
              </a:rPr>
              <a:t>the spot of the foul</a:t>
            </a:r>
            <a:endParaRPr lang="en-US" sz="2400" dirty="0">
              <a:solidFill>
                <a:srgbClr val="00205B"/>
              </a:solidFill>
              <a:highlight>
                <a:srgbClr val="FFFF00"/>
              </a:highlight>
              <a:cs typeface="Calibri"/>
            </a:endParaRPr>
          </a:p>
          <a:p>
            <a:pPr algn="ctr"/>
            <a:br>
              <a:rPr lang="en-US" sz="2400" b="1" u="sng" dirty="0">
                <a:solidFill>
                  <a:srgbClr val="00205B"/>
                </a:solidFill>
              </a:rPr>
            </a:br>
            <a:r>
              <a:rPr lang="en-US" sz="2400" b="1" u="sng" dirty="0">
                <a:solidFill>
                  <a:srgbClr val="00205B"/>
                </a:solidFill>
              </a:rPr>
              <a:t>All others</a:t>
            </a:r>
            <a:endParaRPr lang="en-US" sz="2400" b="1" u="sng" dirty="0">
              <a:solidFill>
                <a:srgbClr val="00205B"/>
              </a:solidFill>
              <a:cs typeface="Calibri"/>
            </a:endParaRPr>
          </a:p>
          <a:p>
            <a:pPr algn="ctr"/>
            <a:r>
              <a:rPr lang="en-US" sz="2400" dirty="0">
                <a:solidFill>
                  <a:srgbClr val="00205B"/>
                </a:solidFill>
                <a:cs typeface="Calibri"/>
              </a:rPr>
              <a:t>No player may be within 4 meters of the player awarded the free position, including the offender</a:t>
            </a:r>
          </a:p>
        </p:txBody>
      </p:sp>
      <p:sp>
        <p:nvSpPr>
          <p:cNvPr id="7" name="TextBox 6">
            <a:extLst>
              <a:ext uri="{FF2B5EF4-FFF2-40B4-BE49-F238E27FC236}">
                <a16:creationId xmlns:a16="http://schemas.microsoft.com/office/drawing/2014/main" id="{D2185727-21C9-2F4F-A428-775374FC3071}"/>
              </a:ext>
            </a:extLst>
          </p:cNvPr>
          <p:cNvSpPr txBox="1"/>
          <p:nvPr/>
        </p:nvSpPr>
        <p:spPr>
          <a:xfrm>
            <a:off x="5951943" y="658017"/>
            <a:ext cx="5192945" cy="707886"/>
          </a:xfrm>
          <a:prstGeom prst="rect">
            <a:avLst/>
          </a:prstGeom>
          <a:noFill/>
        </p:spPr>
        <p:txBody>
          <a:bodyPr wrap="square" rtlCol="0">
            <a:spAutoFit/>
          </a:bodyPr>
          <a:lstStyle/>
          <a:p>
            <a:pPr algn="ctr"/>
            <a:r>
              <a:rPr lang="en-US" sz="4000" b="1" u="sng" dirty="0">
                <a:solidFill>
                  <a:srgbClr val="00205B"/>
                </a:solidFill>
              </a:rPr>
              <a:t>Inside the CSA</a:t>
            </a:r>
          </a:p>
        </p:txBody>
      </p:sp>
      <p:sp>
        <p:nvSpPr>
          <p:cNvPr id="9" name="TextBox 8">
            <a:extLst>
              <a:ext uri="{FF2B5EF4-FFF2-40B4-BE49-F238E27FC236}">
                <a16:creationId xmlns:a16="http://schemas.microsoft.com/office/drawing/2014/main" id="{C7B3802C-6671-8949-AB28-1AFB06567B19}"/>
              </a:ext>
            </a:extLst>
          </p:cNvPr>
          <p:cNvSpPr txBox="1"/>
          <p:nvPr/>
        </p:nvSpPr>
        <p:spPr>
          <a:xfrm>
            <a:off x="2234023" y="6090273"/>
            <a:ext cx="7723953" cy="538609"/>
          </a:xfrm>
          <a:prstGeom prst="rect">
            <a:avLst/>
          </a:prstGeom>
          <a:solidFill>
            <a:srgbClr val="0070C0"/>
          </a:solidFill>
        </p:spPr>
        <p:txBody>
          <a:bodyPr wrap="square" lIns="91440" tIns="45720" rIns="91440" bIns="45720" rtlCol="0" anchor="t">
            <a:spAutoFit/>
          </a:bodyPr>
          <a:lstStyle/>
          <a:p>
            <a:pPr algn="ctr"/>
            <a:r>
              <a:rPr lang="en-US" sz="2900" b="1" u="sng">
                <a:solidFill>
                  <a:srgbClr val="FFC000"/>
                </a:solidFill>
              </a:rPr>
              <a:t>Self-Start only when the clock is running</a:t>
            </a:r>
            <a:endParaRPr lang="en-US" sz="2933" b="1" u="sng">
              <a:solidFill>
                <a:srgbClr val="FFC000"/>
              </a:solidFill>
            </a:endParaRPr>
          </a:p>
        </p:txBody>
      </p:sp>
      <p:sp>
        <p:nvSpPr>
          <p:cNvPr id="8" name="TextBox 7">
            <a:extLst>
              <a:ext uri="{FF2B5EF4-FFF2-40B4-BE49-F238E27FC236}">
                <a16:creationId xmlns:a16="http://schemas.microsoft.com/office/drawing/2014/main" id="{5025E1FA-3FF0-B544-B8C5-F02ECE4D4678}"/>
              </a:ext>
            </a:extLst>
          </p:cNvPr>
          <p:cNvSpPr txBox="1"/>
          <p:nvPr/>
        </p:nvSpPr>
        <p:spPr>
          <a:xfrm>
            <a:off x="365759" y="148969"/>
            <a:ext cx="461445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514438259"/>
      </p:ext>
    </p:extLst>
  </p:cSld>
  <p:clrMapOvr>
    <a:masterClrMapping/>
  </p:clrMapOvr>
  <mc:AlternateContent xmlns:mc="http://schemas.openxmlformats.org/markup-compatibility/2006" xmlns:p14="http://schemas.microsoft.com/office/powerpoint/2010/main">
    <mc:Choice Requires="p14">
      <p:transition spd="slow" p14:dur="2000" advTm="50970"/>
    </mc:Choice>
    <mc:Fallback xmlns="">
      <p:transition spd="slow" advTm="5097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drawing of a circular object&#10;&#10;Description automatically generated">
            <a:extLst>
              <a:ext uri="{FF2B5EF4-FFF2-40B4-BE49-F238E27FC236}">
                <a16:creationId xmlns:a16="http://schemas.microsoft.com/office/drawing/2014/main" id="{AC35CDDE-A408-924F-BD76-E3A8E0A6387D}"/>
              </a:ext>
            </a:extLst>
          </p:cNvPr>
          <p:cNvPicPr>
            <a:picLocks noChangeAspect="1"/>
          </p:cNvPicPr>
          <p:nvPr/>
        </p:nvPicPr>
        <p:blipFill>
          <a:blip r:embed="rId4"/>
          <a:stretch>
            <a:fillRect/>
          </a:stretch>
        </p:blipFill>
        <p:spPr>
          <a:xfrm>
            <a:off x="7212380" y="1589322"/>
            <a:ext cx="4864100" cy="3200400"/>
          </a:xfrm>
          <a:prstGeom prst="rect">
            <a:avLst/>
          </a:prstGeom>
        </p:spPr>
      </p:pic>
      <p:sp>
        <p:nvSpPr>
          <p:cNvPr id="3" name="TextBox 2"/>
          <p:cNvSpPr txBox="1"/>
          <p:nvPr/>
        </p:nvSpPr>
        <p:spPr>
          <a:xfrm>
            <a:off x="9187230" y="2268454"/>
            <a:ext cx="914400" cy="1159228"/>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a:p>
            <a:endParaRPr lang="en-US" sz="2133" dirty="0">
              <a:solidFill>
                <a:srgbClr val="FF0000"/>
              </a:solidFill>
            </a:endParaRPr>
          </a:p>
          <a:p>
            <a:r>
              <a:rPr lang="en-US" sz="2400" b="1" dirty="0">
                <a:solidFill>
                  <a:srgbClr val="00B050"/>
                </a:solidFill>
              </a:rPr>
              <a:t>A1</a:t>
            </a:r>
            <a:endParaRPr lang="en-US" sz="2133" b="1" dirty="0">
              <a:solidFill>
                <a:srgbClr val="00B050"/>
              </a:solidFill>
            </a:endParaRPr>
          </a:p>
        </p:txBody>
      </p:sp>
      <p:sp>
        <p:nvSpPr>
          <p:cNvPr id="7" name="Up Arrow 6"/>
          <p:cNvSpPr/>
          <p:nvPr/>
        </p:nvSpPr>
        <p:spPr>
          <a:xfrm>
            <a:off x="11304142" y="1936545"/>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9551564" y="2317203"/>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8m Arc</a:t>
            </a:r>
          </a:p>
        </p:txBody>
      </p:sp>
      <p:sp>
        <p:nvSpPr>
          <p:cNvPr id="5" name="TextBox 4">
            <a:extLst>
              <a:ext uri="{FF2B5EF4-FFF2-40B4-BE49-F238E27FC236}">
                <a16:creationId xmlns:a16="http://schemas.microsoft.com/office/drawing/2014/main" id="{08119BDF-627B-6EBE-13CF-AAEDF5638010}"/>
              </a:ext>
            </a:extLst>
          </p:cNvPr>
          <p:cNvSpPr txBox="1"/>
          <p:nvPr/>
        </p:nvSpPr>
        <p:spPr>
          <a:xfrm>
            <a:off x="7984261" y="4188637"/>
            <a:ext cx="3410869" cy="1200329"/>
          </a:xfrm>
          <a:prstGeom prst="rect">
            <a:avLst/>
          </a:prstGeom>
          <a:noFill/>
        </p:spPr>
        <p:txBody>
          <a:bodyPr wrap="none" rtlCol="0">
            <a:spAutoFit/>
          </a:bodyPr>
          <a:lstStyle/>
          <a:p>
            <a:pPr algn="ctr"/>
            <a:r>
              <a:rPr lang="en-US" b="1" dirty="0">
                <a:solidFill>
                  <a:srgbClr val="00205B"/>
                </a:solidFill>
              </a:rPr>
              <a:t>UNDER 2 MINUTES IN Q2 AND Q4</a:t>
            </a:r>
          </a:p>
          <a:p>
            <a:pPr algn="ctr"/>
            <a:r>
              <a:rPr lang="en-US" b="1" dirty="0">
                <a:solidFill>
                  <a:srgbClr val="00205B"/>
                </a:solidFill>
              </a:rPr>
              <a:t>CLOCK STOPS</a:t>
            </a:r>
          </a:p>
          <a:p>
            <a:pPr algn="ctr"/>
            <a:endParaRPr lang="en-US" b="1" dirty="0">
              <a:solidFill>
                <a:srgbClr val="00205B"/>
              </a:solidFill>
            </a:endParaRPr>
          </a:p>
          <a:p>
            <a:pPr algn="ctr"/>
            <a:r>
              <a:rPr lang="en-US" b="1" dirty="0">
                <a:solidFill>
                  <a:srgbClr val="00205B"/>
                </a:solidFill>
              </a:rPr>
              <a:t>WHISTLE START</a:t>
            </a:r>
          </a:p>
        </p:txBody>
      </p:sp>
      <p:pic>
        <p:nvPicPr>
          <p:cNvPr id="12" name="Picture 11" descr="A black and white drawing of a circular object&#10;&#10;Description automatically generated">
            <a:extLst>
              <a:ext uri="{FF2B5EF4-FFF2-40B4-BE49-F238E27FC236}">
                <a16:creationId xmlns:a16="http://schemas.microsoft.com/office/drawing/2014/main" id="{8AE28444-E41E-4541-AE0B-23A12E70C92C}"/>
              </a:ext>
            </a:extLst>
          </p:cNvPr>
          <p:cNvPicPr>
            <a:picLocks noChangeAspect="1"/>
          </p:cNvPicPr>
          <p:nvPr/>
        </p:nvPicPr>
        <p:blipFill>
          <a:blip r:embed="rId4"/>
          <a:stretch>
            <a:fillRect/>
          </a:stretch>
        </p:blipFill>
        <p:spPr>
          <a:xfrm>
            <a:off x="-75769" y="1646527"/>
            <a:ext cx="4864100" cy="3200400"/>
          </a:xfrm>
          <a:prstGeom prst="rect">
            <a:avLst/>
          </a:prstGeom>
        </p:spPr>
      </p:pic>
      <p:sp>
        <p:nvSpPr>
          <p:cNvPr id="13" name="Oval 12">
            <a:extLst>
              <a:ext uri="{FF2B5EF4-FFF2-40B4-BE49-F238E27FC236}">
                <a16:creationId xmlns:a16="http://schemas.microsoft.com/office/drawing/2014/main" id="{A74F3D16-AE76-524E-A65D-BC284D30F1DD}"/>
              </a:ext>
            </a:extLst>
          </p:cNvPr>
          <p:cNvSpPr/>
          <p:nvPr/>
        </p:nvSpPr>
        <p:spPr>
          <a:xfrm>
            <a:off x="2356282" y="3086582"/>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4" name="TextBox 13">
            <a:extLst>
              <a:ext uri="{FF2B5EF4-FFF2-40B4-BE49-F238E27FC236}">
                <a16:creationId xmlns:a16="http://schemas.microsoft.com/office/drawing/2014/main" id="{19DCCEA8-C10E-3046-A181-B20D5DFC1E62}"/>
              </a:ext>
            </a:extLst>
          </p:cNvPr>
          <p:cNvSpPr txBox="1"/>
          <p:nvPr/>
        </p:nvSpPr>
        <p:spPr>
          <a:xfrm rot="3545727">
            <a:off x="2057368" y="2831229"/>
            <a:ext cx="597827" cy="830997"/>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a:p>
            <a:r>
              <a:rPr lang="en-US" sz="2400" b="1" dirty="0">
                <a:solidFill>
                  <a:srgbClr val="00B050"/>
                </a:solidFill>
              </a:rPr>
              <a:t>A1</a:t>
            </a:r>
            <a:endParaRPr lang="en-US" sz="2133" b="1" dirty="0">
              <a:solidFill>
                <a:srgbClr val="00B050"/>
              </a:solidFill>
            </a:endParaRPr>
          </a:p>
        </p:txBody>
      </p:sp>
      <p:sp>
        <p:nvSpPr>
          <p:cNvPr id="15" name="Up Arrow 14">
            <a:extLst>
              <a:ext uri="{FF2B5EF4-FFF2-40B4-BE49-F238E27FC236}">
                <a16:creationId xmlns:a16="http://schemas.microsoft.com/office/drawing/2014/main" id="{61C8694C-626E-9C47-A797-2D87350C6BD1}"/>
              </a:ext>
            </a:extLst>
          </p:cNvPr>
          <p:cNvSpPr/>
          <p:nvPr/>
        </p:nvSpPr>
        <p:spPr>
          <a:xfrm>
            <a:off x="4072806" y="1982281"/>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53B4F80E-6AC3-5F4D-8932-C8E86416718F}"/>
              </a:ext>
            </a:extLst>
          </p:cNvPr>
          <p:cNvSpPr txBox="1"/>
          <p:nvPr/>
        </p:nvSpPr>
        <p:spPr>
          <a:xfrm>
            <a:off x="547013" y="4477494"/>
            <a:ext cx="3404265" cy="923330"/>
          </a:xfrm>
          <a:prstGeom prst="rect">
            <a:avLst/>
          </a:prstGeom>
          <a:noFill/>
        </p:spPr>
        <p:txBody>
          <a:bodyPr wrap="none" rtlCol="0">
            <a:spAutoFit/>
          </a:bodyPr>
          <a:lstStyle/>
          <a:p>
            <a:pPr algn="ctr"/>
            <a:r>
              <a:rPr lang="en-US" b="1" dirty="0">
                <a:solidFill>
                  <a:srgbClr val="00205B"/>
                </a:solidFill>
              </a:rPr>
              <a:t>ANYTIME THE CLOCK IS RUNNING</a:t>
            </a:r>
          </a:p>
          <a:p>
            <a:pPr algn="ctr"/>
            <a:endParaRPr lang="en-US" b="1" dirty="0">
              <a:solidFill>
                <a:srgbClr val="00205B"/>
              </a:solidFill>
            </a:endParaRPr>
          </a:p>
          <a:p>
            <a:pPr algn="ctr"/>
            <a:r>
              <a:rPr lang="en-US" b="1" dirty="0">
                <a:solidFill>
                  <a:srgbClr val="00205B"/>
                </a:solidFill>
              </a:rPr>
              <a:t>SELF-START</a:t>
            </a:r>
          </a:p>
        </p:txBody>
      </p:sp>
      <p:pic>
        <p:nvPicPr>
          <p:cNvPr id="17" name="Picture 2" descr="Image result for whistle">
            <a:extLst>
              <a:ext uri="{FF2B5EF4-FFF2-40B4-BE49-F238E27FC236}">
                <a16:creationId xmlns:a16="http://schemas.microsoft.com/office/drawing/2014/main" id="{92E2CF80-D73F-0044-90E6-5DE16C11B6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9859754" y="1205403"/>
            <a:ext cx="1732034" cy="1732034"/>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Run with solid fill">
            <a:extLst>
              <a:ext uri="{FF2B5EF4-FFF2-40B4-BE49-F238E27FC236}">
                <a16:creationId xmlns:a16="http://schemas.microsoft.com/office/drawing/2014/main" id="{6CCC349B-D7CE-C74E-A908-04248B042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491762">
            <a:off x="89813" y="1832845"/>
            <a:ext cx="914400" cy="914400"/>
          </a:xfrm>
          <a:prstGeom prst="rect">
            <a:avLst/>
          </a:prstGeom>
        </p:spPr>
      </p:pic>
    </p:spTree>
    <p:custDataLst>
      <p:tags r:id="rId1"/>
    </p:custDataLst>
    <p:extLst>
      <p:ext uri="{BB962C8B-B14F-4D97-AF65-F5344CB8AC3E}">
        <p14:creationId xmlns:p14="http://schemas.microsoft.com/office/powerpoint/2010/main" val="2301907515"/>
      </p:ext>
    </p:extLst>
  </p:cSld>
  <p:clrMapOvr>
    <a:masterClrMapping/>
  </p:clrMapOvr>
  <mc:AlternateContent xmlns:mc="http://schemas.openxmlformats.org/markup-compatibility/2006" xmlns:p14="http://schemas.microsoft.com/office/powerpoint/2010/main">
    <mc:Choice Requires="p14">
      <p:transition spd="slow" p14:dur="2000" advTm="43039"/>
    </mc:Choice>
    <mc:Fallback xmlns="">
      <p:transition spd="slow" advTm="43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drawing of a circular object&#10;&#10;Description automatically generated">
            <a:extLst>
              <a:ext uri="{FF2B5EF4-FFF2-40B4-BE49-F238E27FC236}">
                <a16:creationId xmlns:a16="http://schemas.microsoft.com/office/drawing/2014/main" id="{9E207266-3192-6D48-A716-43E765C5FF23}"/>
              </a:ext>
            </a:extLst>
          </p:cNvPr>
          <p:cNvPicPr>
            <a:picLocks noChangeAspect="1"/>
          </p:cNvPicPr>
          <p:nvPr/>
        </p:nvPicPr>
        <p:blipFill>
          <a:blip r:embed="rId4"/>
          <a:stretch>
            <a:fillRect/>
          </a:stretch>
        </p:blipFill>
        <p:spPr>
          <a:xfrm>
            <a:off x="285677" y="1945517"/>
            <a:ext cx="4864100" cy="3200400"/>
          </a:xfrm>
          <a:prstGeom prst="rect">
            <a:avLst/>
          </a:prstGeom>
        </p:spPr>
      </p:pic>
      <p:sp>
        <p:nvSpPr>
          <p:cNvPr id="9" name="Oval 8"/>
          <p:cNvSpPr/>
          <p:nvPr/>
        </p:nvSpPr>
        <p:spPr>
          <a:xfrm>
            <a:off x="3549915" y="4202490"/>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p:cNvSpPr txBox="1"/>
          <p:nvPr/>
        </p:nvSpPr>
        <p:spPr>
          <a:xfrm rot="19990097">
            <a:off x="3212002" y="3928904"/>
            <a:ext cx="914400" cy="830997"/>
          </a:xfrm>
          <a:prstGeom prst="rect">
            <a:avLst/>
          </a:prstGeom>
          <a:noFill/>
        </p:spPr>
        <p:txBody>
          <a:bodyPr wrap="square" rtlCol="0">
            <a:spAutoFit/>
          </a:bodyPr>
          <a:lstStyle/>
          <a:p>
            <a:r>
              <a:rPr lang="en-US" sz="2400" b="1" dirty="0">
                <a:solidFill>
                  <a:srgbClr val="F31A3A"/>
                </a:solidFill>
              </a:rPr>
              <a:t>D1</a:t>
            </a:r>
            <a:endParaRPr lang="en-US" sz="2400" dirty="0">
              <a:solidFill>
                <a:srgbClr val="00B050"/>
              </a:solidFill>
            </a:endParaRPr>
          </a:p>
          <a:p>
            <a:r>
              <a:rPr lang="en-US" sz="2400" b="1" dirty="0">
                <a:solidFill>
                  <a:srgbClr val="00B050"/>
                </a:solidFill>
              </a:rPr>
              <a:t>A1</a:t>
            </a:r>
          </a:p>
        </p:txBody>
      </p:sp>
      <p:sp>
        <p:nvSpPr>
          <p:cNvPr id="11" name="TextBox 10">
            <a:extLst>
              <a:ext uri="{FF2B5EF4-FFF2-40B4-BE49-F238E27FC236}">
                <a16:creationId xmlns:a16="http://schemas.microsoft.com/office/drawing/2014/main" id="{A5F7C13D-F4B3-564E-85A1-C292E7ABBD50}"/>
              </a:ext>
            </a:extLst>
          </p:cNvPr>
          <p:cNvSpPr txBox="1"/>
          <p:nvPr/>
        </p:nvSpPr>
        <p:spPr>
          <a:xfrm>
            <a:off x="185979" y="307800"/>
            <a:ext cx="850053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CSA Below the GLE</a:t>
            </a:r>
          </a:p>
        </p:txBody>
      </p:sp>
      <p:sp>
        <p:nvSpPr>
          <p:cNvPr id="12" name="Up Arrow 11">
            <a:extLst>
              <a:ext uri="{FF2B5EF4-FFF2-40B4-BE49-F238E27FC236}">
                <a16:creationId xmlns:a16="http://schemas.microsoft.com/office/drawing/2014/main" id="{A5A85B71-4414-B049-8AC7-42ED5477D0EE}"/>
              </a:ext>
            </a:extLst>
          </p:cNvPr>
          <p:cNvSpPr/>
          <p:nvPr/>
        </p:nvSpPr>
        <p:spPr>
          <a:xfrm>
            <a:off x="5914207" y="2301170"/>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347DFA18-4EC5-4D48-80A7-47811FF9952E}"/>
              </a:ext>
            </a:extLst>
          </p:cNvPr>
          <p:cNvSpPr txBox="1"/>
          <p:nvPr/>
        </p:nvSpPr>
        <p:spPr>
          <a:xfrm>
            <a:off x="871336" y="4795250"/>
            <a:ext cx="3404265" cy="923330"/>
          </a:xfrm>
          <a:prstGeom prst="rect">
            <a:avLst/>
          </a:prstGeom>
          <a:noFill/>
        </p:spPr>
        <p:txBody>
          <a:bodyPr wrap="none" rtlCol="0">
            <a:spAutoFit/>
          </a:bodyPr>
          <a:lstStyle/>
          <a:p>
            <a:pPr algn="ctr"/>
            <a:r>
              <a:rPr lang="en-US" b="1" dirty="0">
                <a:solidFill>
                  <a:srgbClr val="00205B"/>
                </a:solidFill>
              </a:rPr>
              <a:t>ANYTIME THE CLOCK IS RUNNING</a:t>
            </a:r>
          </a:p>
          <a:p>
            <a:pPr algn="ctr"/>
            <a:endParaRPr lang="en-US" b="1" dirty="0">
              <a:solidFill>
                <a:srgbClr val="00205B"/>
              </a:solidFill>
            </a:endParaRPr>
          </a:p>
          <a:p>
            <a:pPr algn="ctr"/>
            <a:r>
              <a:rPr lang="en-US" b="1" dirty="0">
                <a:solidFill>
                  <a:srgbClr val="00205B"/>
                </a:solidFill>
              </a:rPr>
              <a:t>SELF-START</a:t>
            </a:r>
          </a:p>
        </p:txBody>
      </p:sp>
      <p:pic>
        <p:nvPicPr>
          <p:cNvPr id="15" name="Picture 14" descr="A black and white drawing of a circular object&#10;&#10;Description automatically generated">
            <a:extLst>
              <a:ext uri="{FF2B5EF4-FFF2-40B4-BE49-F238E27FC236}">
                <a16:creationId xmlns:a16="http://schemas.microsoft.com/office/drawing/2014/main" id="{BEBC88DB-55CF-1146-A4E9-912D2820CD8C}"/>
              </a:ext>
            </a:extLst>
          </p:cNvPr>
          <p:cNvPicPr>
            <a:picLocks noChangeAspect="1"/>
          </p:cNvPicPr>
          <p:nvPr/>
        </p:nvPicPr>
        <p:blipFill>
          <a:blip r:embed="rId4"/>
          <a:stretch>
            <a:fillRect/>
          </a:stretch>
        </p:blipFill>
        <p:spPr>
          <a:xfrm>
            <a:off x="7042431" y="2011152"/>
            <a:ext cx="4864100" cy="3200400"/>
          </a:xfrm>
          <a:prstGeom prst="rect">
            <a:avLst/>
          </a:prstGeom>
        </p:spPr>
      </p:pic>
      <p:sp>
        <p:nvSpPr>
          <p:cNvPr id="16" name="TextBox 15">
            <a:extLst>
              <a:ext uri="{FF2B5EF4-FFF2-40B4-BE49-F238E27FC236}">
                <a16:creationId xmlns:a16="http://schemas.microsoft.com/office/drawing/2014/main" id="{76AE5440-68BA-1C4D-A469-267E6E2D2D50}"/>
              </a:ext>
            </a:extLst>
          </p:cNvPr>
          <p:cNvSpPr txBox="1"/>
          <p:nvPr/>
        </p:nvSpPr>
        <p:spPr>
          <a:xfrm rot="21310470">
            <a:off x="10684246" y="4125792"/>
            <a:ext cx="616010" cy="1569660"/>
          </a:xfrm>
          <a:prstGeom prst="rect">
            <a:avLst/>
          </a:prstGeom>
          <a:noFill/>
        </p:spPr>
        <p:txBody>
          <a:bodyPr wrap="square" rtlCol="0">
            <a:spAutoFit/>
          </a:bodyPr>
          <a:lstStyle/>
          <a:p>
            <a:endParaRPr lang="en-US" sz="2400" dirty="0">
              <a:solidFill>
                <a:srgbClr val="00B050"/>
              </a:solidFill>
            </a:endParaRPr>
          </a:p>
          <a:p>
            <a:r>
              <a:rPr lang="en-US" sz="2400" b="1" dirty="0">
                <a:solidFill>
                  <a:srgbClr val="00B050"/>
                </a:solidFill>
              </a:rPr>
              <a:t>A1</a:t>
            </a:r>
          </a:p>
          <a:p>
            <a:r>
              <a:rPr lang="en-US" sz="2400" b="1" dirty="0">
                <a:solidFill>
                  <a:srgbClr val="F31A3A"/>
                </a:solidFill>
              </a:rPr>
              <a:t>D1</a:t>
            </a:r>
            <a:endParaRPr lang="en-US" sz="2400" dirty="0">
              <a:solidFill>
                <a:srgbClr val="00B050"/>
              </a:solidFill>
            </a:endParaRPr>
          </a:p>
          <a:p>
            <a:endParaRPr lang="en-US" sz="2400" b="1" dirty="0">
              <a:solidFill>
                <a:srgbClr val="00B050"/>
              </a:solidFill>
            </a:endParaRPr>
          </a:p>
        </p:txBody>
      </p:sp>
      <p:sp>
        <p:nvSpPr>
          <p:cNvPr id="17" name="Oval 16">
            <a:extLst>
              <a:ext uri="{FF2B5EF4-FFF2-40B4-BE49-F238E27FC236}">
                <a16:creationId xmlns:a16="http://schemas.microsoft.com/office/drawing/2014/main" id="{C53282DB-1CCF-0E43-B24D-8C9C0DF1D19A}"/>
              </a:ext>
            </a:extLst>
          </p:cNvPr>
          <p:cNvSpPr/>
          <p:nvPr/>
        </p:nvSpPr>
        <p:spPr>
          <a:xfrm>
            <a:off x="10660577" y="4437117"/>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a:extLst>
              <a:ext uri="{FF2B5EF4-FFF2-40B4-BE49-F238E27FC236}">
                <a16:creationId xmlns:a16="http://schemas.microsoft.com/office/drawing/2014/main" id="{9D71273D-3629-5A4B-9BC3-48AD07793826}"/>
              </a:ext>
            </a:extLst>
          </p:cNvPr>
          <p:cNvSpPr txBox="1"/>
          <p:nvPr/>
        </p:nvSpPr>
        <p:spPr>
          <a:xfrm>
            <a:off x="7187540" y="4451090"/>
            <a:ext cx="3410869" cy="1200329"/>
          </a:xfrm>
          <a:prstGeom prst="rect">
            <a:avLst/>
          </a:prstGeom>
          <a:noFill/>
        </p:spPr>
        <p:txBody>
          <a:bodyPr wrap="none" rtlCol="0">
            <a:spAutoFit/>
          </a:bodyPr>
          <a:lstStyle/>
          <a:p>
            <a:pPr algn="ctr"/>
            <a:r>
              <a:rPr lang="en-US" b="1" dirty="0">
                <a:solidFill>
                  <a:srgbClr val="00205B"/>
                </a:solidFill>
              </a:rPr>
              <a:t>UNDER 2 MINUTES IN Q2 AND Q4</a:t>
            </a:r>
          </a:p>
          <a:p>
            <a:pPr algn="ctr"/>
            <a:r>
              <a:rPr lang="en-US" b="1" dirty="0">
                <a:solidFill>
                  <a:srgbClr val="00205B"/>
                </a:solidFill>
              </a:rPr>
              <a:t>CLOCK STOPS</a:t>
            </a:r>
          </a:p>
          <a:p>
            <a:pPr algn="ctr"/>
            <a:endParaRPr lang="en-US" b="1" dirty="0">
              <a:solidFill>
                <a:srgbClr val="00205B"/>
              </a:solidFill>
            </a:endParaRPr>
          </a:p>
          <a:p>
            <a:pPr algn="ctr"/>
            <a:r>
              <a:rPr lang="en-US" b="1" dirty="0">
                <a:solidFill>
                  <a:srgbClr val="00205B"/>
                </a:solidFill>
              </a:rPr>
              <a:t>WHISTLE START</a:t>
            </a:r>
          </a:p>
        </p:txBody>
      </p:sp>
      <p:pic>
        <p:nvPicPr>
          <p:cNvPr id="19" name="Graphic 18" descr="Run with solid fill">
            <a:extLst>
              <a:ext uri="{FF2B5EF4-FFF2-40B4-BE49-F238E27FC236}">
                <a16:creationId xmlns:a16="http://schemas.microsoft.com/office/drawing/2014/main" id="{35CA4C5A-7DDB-2346-8747-4AA9AAFBBE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491762">
            <a:off x="89813" y="1832845"/>
            <a:ext cx="914400" cy="914400"/>
          </a:xfrm>
          <a:prstGeom prst="rect">
            <a:avLst/>
          </a:prstGeom>
        </p:spPr>
      </p:pic>
      <p:pic>
        <p:nvPicPr>
          <p:cNvPr id="20" name="Picture 2" descr="Image result for whistle">
            <a:extLst>
              <a:ext uri="{FF2B5EF4-FFF2-40B4-BE49-F238E27FC236}">
                <a16:creationId xmlns:a16="http://schemas.microsoft.com/office/drawing/2014/main" id="{AB45237F-6088-964A-B842-936A091691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798" flipH="1">
            <a:off x="9859754" y="1205403"/>
            <a:ext cx="1732034" cy="17320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9881840"/>
      </p:ext>
    </p:extLst>
  </p:cSld>
  <p:clrMapOvr>
    <a:masterClrMapping/>
  </p:clrMapOvr>
  <mc:AlternateContent xmlns:mc="http://schemas.openxmlformats.org/markup-compatibility/2006" xmlns:p14="http://schemas.microsoft.com/office/powerpoint/2010/main">
    <mc:Choice Requires="p14">
      <p:transition spd="slow" p14:dur="2000" advTm="35530"/>
    </mc:Choice>
    <mc:Fallback xmlns="">
      <p:transition spd="slow" advTm="3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5663" r="38239" b="12809"/>
          <a:stretch/>
        </p:blipFill>
        <p:spPr>
          <a:xfrm>
            <a:off x="278168" y="1087688"/>
            <a:ext cx="4789633" cy="4902565"/>
          </a:xfrm>
          <a:prstGeom prst="rect">
            <a:avLst/>
          </a:prstGeom>
          <a:ln>
            <a:noFill/>
          </a:ln>
          <a:effectLst>
            <a:softEdge rad="112500"/>
          </a:effectLst>
        </p:spPr>
      </p:pic>
      <p:sp>
        <p:nvSpPr>
          <p:cNvPr id="6" name="TextBox 5">
            <a:extLst>
              <a:ext uri="{FF2B5EF4-FFF2-40B4-BE49-F238E27FC236}">
                <a16:creationId xmlns:a16="http://schemas.microsoft.com/office/drawing/2014/main" id="{8FEF1C12-EF06-4040-BAA6-6C560475F5F0}"/>
              </a:ext>
            </a:extLst>
          </p:cNvPr>
          <p:cNvSpPr txBox="1"/>
          <p:nvPr/>
        </p:nvSpPr>
        <p:spPr>
          <a:xfrm>
            <a:off x="5523581" y="1752590"/>
            <a:ext cx="6072414" cy="4185761"/>
          </a:xfrm>
          <a:prstGeom prst="rect">
            <a:avLst/>
          </a:prstGeom>
          <a:noFill/>
        </p:spPr>
        <p:txBody>
          <a:bodyPr wrap="square" lIns="121920" tIns="60960" rIns="121920" bIns="60960" rtlCol="0" anchor="t">
            <a:spAutoFit/>
          </a:bodyPr>
          <a:lstStyle/>
          <a:p>
            <a:pPr algn="ctr"/>
            <a:r>
              <a:rPr lang="en-US" sz="2400" b="1" u="sng" dirty="0">
                <a:solidFill>
                  <a:srgbClr val="00205B"/>
                </a:solidFill>
              </a:rPr>
              <a:t>Ball</a:t>
            </a:r>
            <a:endParaRPr lang="en-US" sz="2400" u="sng" dirty="0">
              <a:solidFill>
                <a:srgbClr val="00205B"/>
              </a:solidFill>
            </a:endParaRPr>
          </a:p>
          <a:p>
            <a:pPr algn="ctr"/>
            <a:r>
              <a:rPr lang="en-US" sz="2400" dirty="0">
                <a:solidFill>
                  <a:srgbClr val="00205B"/>
                </a:solidFill>
              </a:rPr>
              <a:t>Free position to the defender at </a:t>
            </a:r>
            <a:endParaRPr lang="en-US" sz="2400" dirty="0">
              <a:solidFill>
                <a:srgbClr val="00205B"/>
              </a:solidFill>
              <a:cs typeface="Calibri"/>
            </a:endParaRPr>
          </a:p>
          <a:p>
            <a:pPr algn="ctr"/>
            <a:r>
              <a:rPr lang="en-US" sz="2400" dirty="0">
                <a:solidFill>
                  <a:srgbClr val="00205B"/>
                </a:solidFill>
              </a:rPr>
              <a:t>the spot of the foul (at least 8m </a:t>
            </a:r>
            <a:endParaRPr lang="en-US" sz="2400" dirty="0">
              <a:solidFill>
                <a:srgbClr val="00205B"/>
              </a:solidFill>
              <a:cs typeface="Calibri" panose="020F0502020204030204"/>
            </a:endParaRPr>
          </a:p>
          <a:p>
            <a:pPr algn="ctr"/>
            <a:r>
              <a:rPr lang="en-US" sz="2400" dirty="0">
                <a:solidFill>
                  <a:srgbClr val="00205B"/>
                </a:solidFill>
              </a:rPr>
              <a:t>away from the goal circle), whistle start</a:t>
            </a:r>
          </a:p>
          <a:p>
            <a:pPr algn="ctr"/>
            <a:endParaRPr lang="en-US" sz="2400" dirty="0">
              <a:solidFill>
                <a:srgbClr val="00205B"/>
              </a:solidFill>
              <a:cs typeface="Calibri" panose="020F0502020204030204"/>
            </a:endParaRPr>
          </a:p>
          <a:p>
            <a:pPr algn="ctr"/>
            <a:r>
              <a:rPr lang="en-US" sz="2400" b="1" u="sng" dirty="0">
                <a:solidFill>
                  <a:srgbClr val="00205B"/>
                </a:solidFill>
              </a:rPr>
              <a:t>Offender </a:t>
            </a:r>
          </a:p>
          <a:p>
            <a:pPr algn="ctr"/>
            <a:r>
              <a:rPr lang="en-US" sz="2400" dirty="0">
                <a:solidFill>
                  <a:srgbClr val="00205B"/>
                </a:solidFill>
              </a:rPr>
              <a:t>4m away, in the direction from </a:t>
            </a:r>
            <a:endParaRPr lang="en-US" sz="2400" dirty="0">
              <a:solidFill>
                <a:srgbClr val="00205B"/>
              </a:solidFill>
              <a:cs typeface="Calibri"/>
            </a:endParaRPr>
          </a:p>
          <a:p>
            <a:pPr algn="ctr"/>
            <a:r>
              <a:rPr lang="en-US" sz="2400" dirty="0">
                <a:solidFill>
                  <a:srgbClr val="00205B"/>
                </a:solidFill>
              </a:rPr>
              <a:t>which they approached </a:t>
            </a:r>
          </a:p>
          <a:p>
            <a:pPr algn="ctr"/>
            <a:endParaRPr lang="en-US" sz="2400" dirty="0">
              <a:solidFill>
                <a:srgbClr val="00205B"/>
              </a:solidFill>
              <a:cs typeface="Calibri"/>
            </a:endParaRPr>
          </a:p>
          <a:p>
            <a:pPr algn="ctr"/>
            <a:r>
              <a:rPr lang="en-US" sz="2400" b="1" u="sng" dirty="0">
                <a:solidFill>
                  <a:srgbClr val="00205B"/>
                </a:solidFill>
              </a:rPr>
              <a:t>Others</a:t>
            </a:r>
            <a:r>
              <a:rPr lang="en-US" sz="2400" u="sng" dirty="0">
                <a:solidFill>
                  <a:srgbClr val="00205B"/>
                </a:solidFill>
              </a:rPr>
              <a:t> </a:t>
            </a:r>
          </a:p>
          <a:p>
            <a:pPr algn="ctr"/>
            <a:r>
              <a:rPr lang="en-US" sz="2400" dirty="0">
                <a:solidFill>
                  <a:srgbClr val="00205B"/>
                </a:solidFill>
              </a:rPr>
              <a:t>4m away</a:t>
            </a:r>
            <a:endParaRPr lang="en-US" sz="2400" dirty="0">
              <a:solidFill>
                <a:srgbClr val="00205B"/>
              </a:solidFill>
              <a:cs typeface="Calibri"/>
            </a:endParaRPr>
          </a:p>
        </p:txBody>
      </p:sp>
      <p:sp>
        <p:nvSpPr>
          <p:cNvPr id="7" name="TextBox 6">
            <a:extLst>
              <a:ext uri="{FF2B5EF4-FFF2-40B4-BE49-F238E27FC236}">
                <a16:creationId xmlns:a16="http://schemas.microsoft.com/office/drawing/2014/main" id="{D2185727-21C9-2F4F-A428-775374FC3071}"/>
              </a:ext>
            </a:extLst>
          </p:cNvPr>
          <p:cNvSpPr txBox="1"/>
          <p:nvPr/>
        </p:nvSpPr>
        <p:spPr>
          <a:xfrm>
            <a:off x="5315047" y="430554"/>
            <a:ext cx="6728317" cy="1323439"/>
          </a:xfrm>
          <a:prstGeom prst="rect">
            <a:avLst/>
          </a:prstGeom>
          <a:noFill/>
        </p:spPr>
        <p:txBody>
          <a:bodyPr wrap="square" lIns="91440" tIns="45720" rIns="91440" bIns="45720" rtlCol="0" anchor="t">
            <a:spAutoFit/>
          </a:bodyPr>
          <a:lstStyle/>
          <a:p>
            <a:pPr algn="ctr"/>
            <a:r>
              <a:rPr lang="en-US" sz="4000" b="1" u="sng" dirty="0">
                <a:solidFill>
                  <a:srgbClr val="00205B"/>
                </a:solidFill>
              </a:rPr>
              <a:t>Inside the CSA, Above GLE</a:t>
            </a:r>
            <a:br>
              <a:rPr lang="en-US" sz="4000" b="1" u="sng" dirty="0">
                <a:solidFill>
                  <a:srgbClr val="00205B"/>
                </a:solidFill>
              </a:rPr>
            </a:br>
            <a:r>
              <a:rPr lang="en-US" sz="4000" b="1" u="sng" dirty="0">
                <a:solidFill>
                  <a:srgbClr val="00205B"/>
                </a:solidFill>
              </a:rPr>
              <a:t>(stopped clock)</a:t>
            </a:r>
            <a:endParaRPr lang="en-US" sz="4000" b="1" u="sng" dirty="0">
              <a:solidFill>
                <a:srgbClr val="00205B"/>
              </a:solidFill>
              <a:cs typeface="Calibri"/>
            </a:endParaRPr>
          </a:p>
        </p:txBody>
      </p:sp>
      <p:sp>
        <p:nvSpPr>
          <p:cNvPr id="8" name="TextBox 7">
            <a:extLst>
              <a:ext uri="{FF2B5EF4-FFF2-40B4-BE49-F238E27FC236}">
                <a16:creationId xmlns:a16="http://schemas.microsoft.com/office/drawing/2014/main" id="{5025E1FA-3FF0-B544-B8C5-F02ECE4D4678}"/>
              </a:ext>
            </a:extLst>
          </p:cNvPr>
          <p:cNvSpPr txBox="1"/>
          <p:nvPr/>
        </p:nvSpPr>
        <p:spPr>
          <a:xfrm>
            <a:off x="365759" y="148969"/>
            <a:ext cx="461445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513336899"/>
      </p:ext>
    </p:extLst>
  </p:cSld>
  <p:clrMapOvr>
    <a:masterClrMapping/>
  </p:clrMapOvr>
  <mc:AlternateContent xmlns:mc="http://schemas.openxmlformats.org/markup-compatibility/2006" xmlns:p14="http://schemas.microsoft.com/office/powerpoint/2010/main">
    <mc:Choice Requires="p14">
      <p:transition spd="slow" p14:dur="2000" advTm="33167"/>
    </mc:Choice>
    <mc:Fallback xmlns="">
      <p:transition spd="slow" advTm="3316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drawing of a circular object&#10;&#10;Description automatically generated">
            <a:extLst>
              <a:ext uri="{FF2B5EF4-FFF2-40B4-BE49-F238E27FC236}">
                <a16:creationId xmlns:a16="http://schemas.microsoft.com/office/drawing/2014/main" id="{40628D61-52B9-0946-B45B-7B5E25017EC6}"/>
              </a:ext>
            </a:extLst>
          </p:cNvPr>
          <p:cNvPicPr>
            <a:picLocks noChangeAspect="1"/>
          </p:cNvPicPr>
          <p:nvPr/>
        </p:nvPicPr>
        <p:blipFill>
          <a:blip r:embed="rId4"/>
          <a:stretch>
            <a:fillRect/>
          </a:stretch>
        </p:blipFill>
        <p:spPr>
          <a:xfrm>
            <a:off x="1687426" y="846660"/>
            <a:ext cx="7889012" cy="6011340"/>
          </a:xfrm>
          <a:prstGeom prst="rect">
            <a:avLst/>
          </a:prstGeom>
        </p:spPr>
      </p:pic>
      <p:sp>
        <p:nvSpPr>
          <p:cNvPr id="6" name="TextBox 5"/>
          <p:cNvSpPr txBox="1"/>
          <p:nvPr/>
        </p:nvSpPr>
        <p:spPr>
          <a:xfrm rot="20559619">
            <a:off x="1460998" y="2845899"/>
            <a:ext cx="2939511" cy="523220"/>
          </a:xfrm>
          <a:prstGeom prst="rect">
            <a:avLst/>
          </a:prstGeom>
          <a:solidFill>
            <a:schemeClr val="tx1"/>
          </a:solidFill>
        </p:spPr>
        <p:txBody>
          <a:bodyPr wrap="square" rtlCol="0">
            <a:spAutoFit/>
          </a:bodyPr>
          <a:lstStyle/>
          <a:p>
            <a:pPr algn="ctr"/>
            <a:r>
              <a:rPr lang="en-US" sz="2800" b="1">
                <a:solidFill>
                  <a:srgbClr val="FFCC00"/>
                </a:solidFill>
              </a:rPr>
              <a:t>Cover by Attack</a:t>
            </a:r>
          </a:p>
        </p:txBody>
      </p:sp>
      <p:sp>
        <p:nvSpPr>
          <p:cNvPr id="7" name="Title 6">
            <a:extLst>
              <a:ext uri="{FF2B5EF4-FFF2-40B4-BE49-F238E27FC236}">
                <a16:creationId xmlns:a16="http://schemas.microsoft.com/office/drawing/2014/main" id="{B1A45D54-A22E-4545-A0E5-A057B7E1A98C}"/>
              </a:ext>
            </a:extLst>
          </p:cNvPr>
          <p:cNvSpPr txBox="1">
            <a:spLocks noGrp="1"/>
          </p:cNvSpPr>
          <p:nvPr>
            <p:ph type="title"/>
          </p:nvPr>
        </p:nvSpPr>
        <p:spPr>
          <a:prstGeom prst="rect">
            <a:avLst/>
          </a:prstGeom>
          <a:noFill/>
        </p:spPr>
        <p:txBody>
          <a:bodyPr wrap="square" lIns="91440" tIns="45720" rIns="91440" bIns="45720" rtlCol="0" anchor="t">
            <a:spAutoFit/>
          </a:bodyPr>
          <a:lstStyle/>
          <a:p>
            <a:r>
              <a:rPr lang="en-US" sz="5500" b="1" spc="600" dirty="0">
                <a:solidFill>
                  <a:srgbClr val="00205B"/>
                </a:solidFill>
                <a:latin typeface="Alt Gothic Comp ATF"/>
              </a:rPr>
              <a:t>Minor Attack Foul Above GLE</a:t>
            </a:r>
            <a:endParaRPr lang="en-US" sz="5500" b="1" i="0" spc="600" dirty="0">
              <a:solidFill>
                <a:srgbClr val="00205B"/>
              </a:solidFill>
              <a:latin typeface="Alt Gothic Comp ATF" panose="020B0608040502040204" pitchFamily="34" charset="77"/>
            </a:endParaRPr>
          </a:p>
        </p:txBody>
      </p:sp>
      <p:grpSp>
        <p:nvGrpSpPr>
          <p:cNvPr id="9" name="Group 8">
            <a:extLst>
              <a:ext uri="{FF2B5EF4-FFF2-40B4-BE49-F238E27FC236}">
                <a16:creationId xmlns:a16="http://schemas.microsoft.com/office/drawing/2014/main" id="{80C53DEA-BE16-1B4A-A0BE-3446A6C860A2}"/>
              </a:ext>
            </a:extLst>
          </p:cNvPr>
          <p:cNvGrpSpPr/>
          <p:nvPr/>
        </p:nvGrpSpPr>
        <p:grpSpPr>
          <a:xfrm>
            <a:off x="5283014" y="3164425"/>
            <a:ext cx="697836" cy="630845"/>
            <a:chOff x="5283014" y="3164425"/>
            <a:chExt cx="697836" cy="630845"/>
          </a:xfrm>
        </p:grpSpPr>
        <p:sp>
          <p:nvSpPr>
            <p:cNvPr id="5" name="TextBox 4"/>
            <p:cNvSpPr txBox="1"/>
            <p:nvPr/>
          </p:nvSpPr>
          <p:spPr>
            <a:xfrm>
              <a:off x="5283014" y="3210495"/>
              <a:ext cx="697836" cy="584775"/>
            </a:xfrm>
            <a:prstGeom prst="rect">
              <a:avLst/>
            </a:prstGeom>
            <a:noFill/>
          </p:spPr>
          <p:txBody>
            <a:bodyPr wrap="square" rtlCol="0">
              <a:spAutoFit/>
            </a:bodyPr>
            <a:lstStyle/>
            <a:p>
              <a:r>
                <a:rPr lang="en-US" sz="2400"/>
                <a:t>  </a:t>
              </a:r>
              <a:r>
                <a:rPr lang="en-US" sz="3200" b="1">
                  <a:solidFill>
                    <a:srgbClr val="FF0000"/>
                  </a:solidFill>
                </a:rPr>
                <a:t>D</a:t>
              </a:r>
            </a:p>
          </p:txBody>
        </p:sp>
        <p:sp>
          <p:nvSpPr>
            <p:cNvPr id="4" name="Oval 3"/>
            <p:cNvSpPr/>
            <p:nvPr/>
          </p:nvSpPr>
          <p:spPr>
            <a:xfrm>
              <a:off x="5631932" y="3164425"/>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Rectangle 2">
            <a:extLst>
              <a:ext uri="{FF2B5EF4-FFF2-40B4-BE49-F238E27FC236}">
                <a16:creationId xmlns:a16="http://schemas.microsoft.com/office/drawing/2014/main" id="{0E2B152C-8C39-A84D-BEA4-DCBC2C101D32}"/>
              </a:ext>
            </a:extLst>
          </p:cNvPr>
          <p:cNvSpPr/>
          <p:nvPr/>
        </p:nvSpPr>
        <p:spPr>
          <a:xfrm>
            <a:off x="5516966" y="2570285"/>
            <a:ext cx="433132" cy="584775"/>
          </a:xfrm>
          <a:prstGeom prst="rect">
            <a:avLst/>
          </a:prstGeom>
        </p:spPr>
        <p:txBody>
          <a:bodyPr wrap="none">
            <a:spAutoFit/>
          </a:bodyPr>
          <a:lstStyle/>
          <a:p>
            <a:r>
              <a:rPr lang="en-US" sz="3200" b="1">
                <a:solidFill>
                  <a:srgbClr val="FF0000"/>
                </a:solidFill>
              </a:rPr>
              <a:t>A</a:t>
            </a:r>
          </a:p>
        </p:txBody>
      </p:sp>
      <p:sp>
        <p:nvSpPr>
          <p:cNvPr id="10" name="TextBox 9">
            <a:extLst>
              <a:ext uri="{FF2B5EF4-FFF2-40B4-BE49-F238E27FC236}">
                <a16:creationId xmlns:a16="http://schemas.microsoft.com/office/drawing/2014/main" id="{292AA9DD-D405-3C4C-A629-79F45E77D0BD}"/>
              </a:ext>
            </a:extLst>
          </p:cNvPr>
          <p:cNvSpPr txBox="1"/>
          <p:nvPr/>
        </p:nvSpPr>
        <p:spPr>
          <a:xfrm rot="20516106">
            <a:off x="361550" y="1726032"/>
            <a:ext cx="4435585" cy="954107"/>
          </a:xfrm>
          <a:prstGeom prst="rect">
            <a:avLst/>
          </a:prstGeom>
          <a:solidFill>
            <a:schemeClr val="tx1"/>
          </a:solidFill>
        </p:spPr>
        <p:txBody>
          <a:bodyPr wrap="square" lIns="91440" tIns="45720" rIns="91440" bIns="45720" rtlCol="0" anchor="t">
            <a:spAutoFit/>
          </a:bodyPr>
          <a:lstStyle/>
          <a:p>
            <a:pPr algn="ctr"/>
            <a:r>
              <a:rPr lang="en-US" sz="2800" b="1">
                <a:solidFill>
                  <a:srgbClr val="FFCC00"/>
                </a:solidFill>
              </a:rPr>
              <a:t>D gets the ball no closer than 8m from the goal circle</a:t>
            </a:r>
          </a:p>
        </p:txBody>
      </p:sp>
      <p:pic>
        <p:nvPicPr>
          <p:cNvPr id="12" name="Picture 2" descr="Image result for whistle">
            <a:extLst>
              <a:ext uri="{FF2B5EF4-FFF2-40B4-BE49-F238E27FC236}">
                <a16:creationId xmlns:a16="http://schemas.microsoft.com/office/drawing/2014/main" id="{3CE30A03-E6AF-3A4F-A79F-C914E1818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8726124" y="1324677"/>
            <a:ext cx="2351959" cy="23519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3558460"/>
      </p:ext>
    </p:extLst>
  </p:cSld>
  <p:clrMapOvr>
    <a:masterClrMapping/>
  </p:clrMapOvr>
  <mc:AlternateContent xmlns:mc="http://schemas.openxmlformats.org/markup-compatibility/2006" xmlns:p14="http://schemas.microsoft.com/office/powerpoint/2010/main">
    <mc:Choice Requires="p14">
      <p:transition spd="slow" p14:dur="2000" advTm="22149"/>
    </mc:Choice>
    <mc:Fallback xmlns="">
      <p:transition spd="slow" advTm="2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500"/>
                            </p:stCondLst>
                            <p:childTnLst>
                              <p:par>
                                <p:cTn id="11" presetID="0" presetClass="path" presetSubtype="0" accel="50000" decel="50000" fill="hold" nodeType="afterEffect">
                                  <p:stCondLst>
                                    <p:cond delay="0"/>
                                  </p:stCondLst>
                                  <p:childTnLst>
                                    <p:animMotion origin="layout" path="M 0.00013 0.00162 L -0.01185 -0.10949 " pathEditMode="relative" ptsTypes="AA">
                                      <p:cBhvr>
                                        <p:cTn id="12" dur="2000" fill="hold"/>
                                        <p:tgtEl>
                                          <p:spTgt spid="9"/>
                                        </p:tgtEl>
                                        <p:attrNameLst>
                                          <p:attrName>ppt_x</p:attrName>
                                          <p:attrName>ppt_y</p:attrName>
                                        </p:attrNameLst>
                                      </p:cBhvr>
                                    </p:animMotion>
                                  </p:childTnLst>
                                </p:cTn>
                              </p:par>
                            </p:childTnLst>
                          </p:cTn>
                        </p:par>
                        <p:par>
                          <p:cTn id="13" fill="hold">
                            <p:stCondLst>
                              <p:cond delay="3500"/>
                            </p:stCondLst>
                            <p:childTnLst>
                              <p:par>
                                <p:cTn id="14" presetID="0" presetClass="path" presetSubtype="0" accel="50000" decel="50000" fill="hold" grpId="0" nodeType="afterEffect">
                                  <p:stCondLst>
                                    <p:cond delay="500"/>
                                  </p:stCondLst>
                                  <p:childTnLst>
                                    <p:animMotion origin="layout" path="M -2.29167E-6 -1.11111E-6 L -0.02565 -0.1625 " pathEditMode="relative" rAng="0" ptsTypes="AA">
                                      <p:cBhvr>
                                        <p:cTn id="15" dur="2000" fill="hold"/>
                                        <p:tgtEl>
                                          <p:spTgt spid="3"/>
                                        </p:tgtEl>
                                        <p:attrNameLst>
                                          <p:attrName>ppt_x</p:attrName>
                                          <p:attrName>ppt_y</p:attrName>
                                        </p:attrNameLst>
                                      </p:cBhvr>
                                      <p:rCtr x="-1289" y="-8125"/>
                                    </p:animMotion>
                                  </p:childTnLst>
                                </p:cTn>
                              </p:par>
                              <p:par>
                                <p:cTn id="16" presetID="1" presetClass="entr" presetSubtype="0" fill="hold" nodeType="withEffect">
                                  <p:stCondLst>
                                    <p:cond delay="200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9550" t="19099" r="19995"/>
          <a:stretch/>
        </p:blipFill>
        <p:spPr>
          <a:xfrm>
            <a:off x="7057205" y="665958"/>
            <a:ext cx="4769036" cy="5526082"/>
          </a:xfrm>
          <a:prstGeom prst="rect">
            <a:avLst/>
          </a:prstGeom>
          <a:ln>
            <a:noFill/>
          </a:ln>
          <a:effectLst>
            <a:softEdge rad="112500"/>
          </a:effectLst>
        </p:spPr>
      </p:pic>
      <p:sp>
        <p:nvSpPr>
          <p:cNvPr id="5" name="TextBox 4">
            <a:extLst>
              <a:ext uri="{FF2B5EF4-FFF2-40B4-BE49-F238E27FC236}">
                <a16:creationId xmlns:a16="http://schemas.microsoft.com/office/drawing/2014/main" id="{812F0DBB-5B48-714E-ADAB-55BDC32A9370}"/>
              </a:ext>
            </a:extLst>
          </p:cNvPr>
          <p:cNvSpPr txBox="1"/>
          <p:nvPr/>
        </p:nvSpPr>
        <p:spPr>
          <a:xfrm>
            <a:off x="365759" y="1089898"/>
            <a:ext cx="6400800" cy="5109091"/>
          </a:xfrm>
          <a:prstGeom prst="rect">
            <a:avLst/>
          </a:prstGeom>
          <a:noFill/>
        </p:spPr>
        <p:txBody>
          <a:bodyPr wrap="square" lIns="121920" tIns="60960" rIns="121920" bIns="60960" rtlCol="0" anchor="t">
            <a:spAutoFit/>
          </a:bodyPr>
          <a:lstStyle/>
          <a:p>
            <a:pPr algn="ctr"/>
            <a:r>
              <a:rPr lang="en-US" sz="2800" u="sng" dirty="0">
                <a:solidFill>
                  <a:srgbClr val="00205B"/>
                </a:solidFill>
              </a:rPr>
              <a:t>Inside the CSA, Below GLE</a:t>
            </a:r>
            <a:br>
              <a:rPr lang="en-US" sz="2800" u="sng" dirty="0">
                <a:solidFill>
                  <a:srgbClr val="00205B"/>
                </a:solidFill>
              </a:rPr>
            </a:br>
            <a:r>
              <a:rPr lang="en-US" sz="2800" u="sng" dirty="0">
                <a:solidFill>
                  <a:srgbClr val="00205B"/>
                </a:solidFill>
                <a:cs typeface="Calibri"/>
              </a:rPr>
              <a:t>(stopped clock)</a:t>
            </a:r>
          </a:p>
          <a:p>
            <a:pPr algn="ctr"/>
            <a:endParaRPr lang="en-US" sz="2800" dirty="0">
              <a:solidFill>
                <a:srgbClr val="00205B"/>
              </a:solidFill>
            </a:endParaRPr>
          </a:p>
          <a:p>
            <a:pPr algn="ctr"/>
            <a:r>
              <a:rPr lang="en-US" sz="2400" b="1" u="sng" dirty="0">
                <a:solidFill>
                  <a:srgbClr val="00205B"/>
                </a:solidFill>
              </a:rPr>
              <a:t>Ball </a:t>
            </a:r>
            <a:endParaRPr lang="en-US" sz="2400" b="1" u="sng" dirty="0">
              <a:solidFill>
                <a:srgbClr val="00205B"/>
              </a:solidFill>
              <a:cs typeface="Calibri"/>
            </a:endParaRPr>
          </a:p>
          <a:p>
            <a:pPr algn="ctr"/>
            <a:r>
              <a:rPr lang="en-US" sz="2400" dirty="0">
                <a:solidFill>
                  <a:srgbClr val="00205B"/>
                </a:solidFill>
              </a:rPr>
              <a:t>Free position to the defender on the nearest dot, whistle start</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endParaRPr lang="en-US" sz="2400" dirty="0">
              <a:solidFill>
                <a:srgbClr val="00205B"/>
              </a:solidFill>
              <a:cs typeface="Calibri"/>
            </a:endParaRPr>
          </a:p>
          <a:p>
            <a:pPr algn="ctr"/>
            <a:r>
              <a:rPr lang="en-US" sz="2400" dirty="0">
                <a:solidFill>
                  <a:srgbClr val="00205B"/>
                </a:solidFill>
              </a:rPr>
              <a:t>4m away, in the direction from </a:t>
            </a:r>
            <a:endParaRPr lang="en-US" sz="2400" dirty="0">
              <a:solidFill>
                <a:srgbClr val="00205B"/>
              </a:solidFill>
              <a:cs typeface="Calibri"/>
            </a:endParaRPr>
          </a:p>
          <a:p>
            <a:pPr algn="ctr"/>
            <a:r>
              <a:rPr lang="en-US" sz="2400" dirty="0">
                <a:solidFill>
                  <a:srgbClr val="00205B"/>
                </a:solidFill>
              </a:rPr>
              <a:t>which they approached</a:t>
            </a:r>
          </a:p>
          <a:p>
            <a:pPr algn="ctr"/>
            <a:endParaRPr lang="en-US" sz="2400" dirty="0">
              <a:solidFill>
                <a:srgbClr val="00205B"/>
              </a:solidFill>
              <a:cs typeface="Calibri"/>
            </a:endParaRPr>
          </a:p>
          <a:p>
            <a:pPr algn="ctr"/>
            <a:r>
              <a:rPr lang="en-US" sz="2400" b="1" u="sng" dirty="0">
                <a:solidFill>
                  <a:srgbClr val="00205B"/>
                </a:solidFill>
              </a:rPr>
              <a:t>Others</a:t>
            </a:r>
            <a:r>
              <a:rPr lang="en-US" sz="2400" dirty="0">
                <a:solidFill>
                  <a:srgbClr val="00205B"/>
                </a:solidFill>
              </a:rPr>
              <a:t>  </a:t>
            </a:r>
            <a:endParaRPr lang="en-US" sz="2400" dirty="0">
              <a:solidFill>
                <a:srgbClr val="00205B"/>
              </a:solidFill>
              <a:cs typeface="Calibri"/>
            </a:endParaRPr>
          </a:p>
          <a:p>
            <a:pPr algn="ctr"/>
            <a:r>
              <a:rPr lang="en-US" sz="2400" dirty="0">
                <a:solidFill>
                  <a:srgbClr val="00205B"/>
                </a:solidFill>
              </a:rPr>
              <a:t>4m away</a:t>
            </a:r>
            <a:endParaRPr lang="en-US" sz="2400" dirty="0">
              <a:solidFill>
                <a:srgbClr val="00205B"/>
              </a:solidFill>
              <a:cs typeface="Calibri"/>
            </a:endParaRPr>
          </a:p>
        </p:txBody>
      </p:sp>
      <p:sp>
        <p:nvSpPr>
          <p:cNvPr id="8" name="TextBox 7">
            <a:extLst>
              <a:ext uri="{FF2B5EF4-FFF2-40B4-BE49-F238E27FC236}">
                <a16:creationId xmlns:a16="http://schemas.microsoft.com/office/drawing/2014/main" id="{1FE3C5FB-553A-CE43-BEB6-1D751A139B21}"/>
              </a:ext>
            </a:extLst>
          </p:cNvPr>
          <p:cNvSpPr txBox="1"/>
          <p:nvPr/>
        </p:nvSpPr>
        <p:spPr>
          <a:xfrm>
            <a:off x="365759" y="19659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1110361056"/>
      </p:ext>
    </p:extLst>
  </p:cSld>
  <p:clrMapOvr>
    <a:masterClrMapping/>
  </p:clrMapOvr>
  <mc:AlternateContent xmlns:mc="http://schemas.openxmlformats.org/markup-compatibility/2006" xmlns:p14="http://schemas.microsoft.com/office/powerpoint/2010/main">
    <mc:Choice Requires="p14">
      <p:transition spd="slow" p14:dur="2000" advTm="27712"/>
    </mc:Choice>
    <mc:Fallback xmlns="">
      <p:transition spd="slow" advTm="2771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981A-4897-074F-BFE2-FD63CD4FD70B}"/>
              </a:ext>
            </a:extLst>
          </p:cNvPr>
          <p:cNvSpPr>
            <a:spLocks noGrp="1"/>
          </p:cNvSpPr>
          <p:nvPr>
            <p:ph type="title"/>
          </p:nvPr>
        </p:nvSpPr>
        <p:spPr>
          <a:xfrm>
            <a:off x="228600" y="328613"/>
            <a:ext cx="10515600" cy="758825"/>
          </a:xfrm>
        </p:spPr>
        <p:txBody>
          <a:bodyPr/>
          <a:lstStyle/>
          <a:p>
            <a:r>
              <a:rPr lang="en-US" dirty="0"/>
              <a:t>Misplays</a:t>
            </a:r>
            <a:br>
              <a:rPr lang="en-US" dirty="0"/>
            </a:br>
            <a:endParaRPr lang="en-US" dirty="0"/>
          </a:p>
        </p:txBody>
      </p:sp>
      <p:sp>
        <p:nvSpPr>
          <p:cNvPr id="3" name="Content Placeholder 2"/>
          <p:cNvSpPr>
            <a:spLocks noGrp="1"/>
          </p:cNvSpPr>
          <p:nvPr>
            <p:ph idx="4294967295"/>
          </p:nvPr>
        </p:nvSpPr>
        <p:spPr>
          <a:xfrm>
            <a:off x="0" y="1087438"/>
            <a:ext cx="10972800" cy="2319337"/>
          </a:xfrm>
        </p:spPr>
        <p:txBody>
          <a:bodyPr>
            <a:normAutofit/>
          </a:bodyPr>
          <a:lstStyle/>
          <a:p>
            <a:pPr marL="0" indent="0" algn="ctr">
              <a:buNone/>
            </a:pPr>
            <a:r>
              <a:rPr lang="en-US" sz="3733" u="sng" dirty="0">
                <a:solidFill>
                  <a:srgbClr val="00205B"/>
                </a:solidFill>
              </a:rPr>
              <a:t>Body Ball </a:t>
            </a:r>
            <a:endParaRPr lang="en-US" sz="2933" dirty="0">
              <a:solidFill>
                <a:srgbClr val="00205B"/>
              </a:solidFill>
            </a:endParaRPr>
          </a:p>
          <a:p>
            <a:pPr marL="0" indent="0" algn="ctr">
              <a:buNone/>
            </a:pPr>
            <a:r>
              <a:rPr lang="en-US" sz="3200" dirty="0">
                <a:solidFill>
                  <a:srgbClr val="00205B"/>
                </a:solidFill>
              </a:rPr>
              <a:t>Using any part of the body to </a:t>
            </a:r>
            <a:r>
              <a:rPr lang="en-US" sz="3200" i="1" u="sng" dirty="0">
                <a:solidFill>
                  <a:srgbClr val="00205B"/>
                </a:solidFill>
              </a:rPr>
              <a:t>deliberately</a:t>
            </a:r>
            <a:r>
              <a:rPr lang="en-US" sz="3200" dirty="0">
                <a:solidFill>
                  <a:srgbClr val="00205B"/>
                </a:solidFill>
              </a:rPr>
              <a:t> impede, accelerate, or change the direction of the ball.</a:t>
            </a:r>
          </a:p>
          <a:p>
            <a:pPr marL="0" indent="0">
              <a:buNone/>
            </a:pPr>
            <a:endParaRPr lang="en-US" sz="2667" dirty="0"/>
          </a:p>
          <a:p>
            <a:pPr lvl="1"/>
            <a:endParaRPr lang="en-US" dirty="0"/>
          </a:p>
        </p:txBody>
      </p:sp>
      <p:sp>
        <p:nvSpPr>
          <p:cNvPr id="5" name="TextBox 4">
            <a:extLst>
              <a:ext uri="{FF2B5EF4-FFF2-40B4-BE49-F238E27FC236}">
                <a16:creationId xmlns:a16="http://schemas.microsoft.com/office/drawing/2014/main" id="{71A79736-A7D4-9846-A08C-BD3FF3420A17}"/>
              </a:ext>
            </a:extLst>
          </p:cNvPr>
          <p:cNvSpPr txBox="1"/>
          <p:nvPr/>
        </p:nvSpPr>
        <p:spPr>
          <a:xfrm>
            <a:off x="1979508" y="3120992"/>
            <a:ext cx="10972800" cy="3077766"/>
          </a:xfrm>
          <a:prstGeom prst="rect">
            <a:avLst/>
          </a:prstGeom>
          <a:noFill/>
        </p:spPr>
        <p:txBody>
          <a:bodyPr wrap="square" lIns="121920" tIns="60960" rIns="121920" bIns="60960" rtlCol="0" anchor="t">
            <a:spAutoFit/>
          </a:bodyPr>
          <a:lstStyle/>
          <a:p>
            <a:pPr lvl="1"/>
            <a:r>
              <a:rPr lang="en-US" sz="2400" b="1" dirty="0">
                <a:solidFill>
                  <a:srgbClr val="00B050"/>
                </a:solidFill>
              </a:rPr>
              <a:t>Legal</a:t>
            </a:r>
            <a:r>
              <a:rPr lang="en-US" sz="2400" dirty="0"/>
              <a:t> – </a:t>
            </a:r>
            <a:r>
              <a:rPr lang="en-US" sz="2400" dirty="0">
                <a:solidFill>
                  <a:srgbClr val="00205B"/>
                </a:solidFill>
              </a:rPr>
              <a:t>Kicking the ball (non-shooting attempt)</a:t>
            </a:r>
          </a:p>
          <a:p>
            <a:pPr lvl="1"/>
            <a:endParaRPr lang="en-US" sz="2400" dirty="0"/>
          </a:p>
          <a:p>
            <a:pPr lvl="1"/>
            <a:r>
              <a:rPr lang="en-US" sz="2400" b="1" dirty="0">
                <a:solidFill>
                  <a:srgbClr val="FF0000"/>
                </a:solidFill>
              </a:rPr>
              <a:t>Illegal</a:t>
            </a:r>
            <a:r>
              <a:rPr lang="en-US" sz="2400" dirty="0"/>
              <a:t> – </a:t>
            </a:r>
            <a:r>
              <a:rPr lang="en-US" sz="2400" dirty="0">
                <a:solidFill>
                  <a:srgbClr val="00205B"/>
                </a:solidFill>
              </a:rPr>
              <a:t>Using a body to STOP the ball from going out of bounds</a:t>
            </a:r>
          </a:p>
          <a:p>
            <a:pPr lvl="1"/>
            <a:endParaRPr lang="en-US" sz="2400" dirty="0"/>
          </a:p>
          <a:p>
            <a:pPr lvl="1"/>
            <a:r>
              <a:rPr lang="en-US" sz="2400" b="1" dirty="0">
                <a:solidFill>
                  <a:srgbClr val="FF0000"/>
                </a:solidFill>
              </a:rPr>
              <a:t>Illegal</a:t>
            </a:r>
            <a:r>
              <a:rPr lang="en-US" sz="2400" dirty="0"/>
              <a:t> – </a:t>
            </a:r>
            <a:r>
              <a:rPr lang="en-US" sz="2400" dirty="0">
                <a:solidFill>
                  <a:srgbClr val="00205B"/>
                </a:solidFill>
              </a:rPr>
              <a:t>catching the ball with the hand</a:t>
            </a:r>
          </a:p>
          <a:p>
            <a:pPr lvl="1"/>
            <a:endParaRPr lang="en-US" sz="2400" dirty="0">
              <a:cs typeface="Calibri"/>
            </a:endParaRPr>
          </a:p>
          <a:p>
            <a:pPr lvl="1"/>
            <a:r>
              <a:rPr lang="en-US" sz="2400" b="1" dirty="0">
                <a:solidFill>
                  <a:srgbClr val="FF0000"/>
                </a:solidFill>
              </a:rPr>
              <a:t>Illegal</a:t>
            </a:r>
            <a:r>
              <a:rPr lang="en-US" sz="2400" dirty="0"/>
              <a:t> – </a:t>
            </a:r>
            <a:r>
              <a:rPr lang="en-US" sz="2400" dirty="0">
                <a:solidFill>
                  <a:srgbClr val="00205B"/>
                </a:solidFill>
              </a:rPr>
              <a:t>stopping the ball with a chest trap (as in soccer)</a:t>
            </a:r>
          </a:p>
          <a:p>
            <a:endParaRPr lang="en-US" sz="2400" dirty="0"/>
          </a:p>
        </p:txBody>
      </p:sp>
    </p:spTree>
    <p:custDataLst>
      <p:tags r:id="rId1"/>
    </p:custDataLst>
    <p:extLst>
      <p:ext uri="{BB962C8B-B14F-4D97-AF65-F5344CB8AC3E}">
        <p14:creationId xmlns:p14="http://schemas.microsoft.com/office/powerpoint/2010/main" val="1159182991"/>
      </p:ext>
    </p:extLst>
  </p:cSld>
  <p:clrMapOvr>
    <a:masterClrMapping/>
  </p:clrMapOvr>
  <mc:AlternateContent xmlns:mc="http://schemas.openxmlformats.org/markup-compatibility/2006" xmlns:p14="http://schemas.microsoft.com/office/powerpoint/2010/main">
    <mc:Choice Requires="p14">
      <p:transition spd="slow" p14:dur="2000" advTm="30681"/>
    </mc:Choice>
    <mc:Fallback xmlns="">
      <p:transition spd="slow" advTm="3068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white drawing of a circular object&#10;&#10;Description automatically generated">
            <a:extLst>
              <a:ext uri="{FF2B5EF4-FFF2-40B4-BE49-F238E27FC236}">
                <a16:creationId xmlns:a16="http://schemas.microsoft.com/office/drawing/2014/main" id="{A390F120-208F-3243-AFD3-4EF1DD198A52}"/>
              </a:ext>
            </a:extLst>
          </p:cNvPr>
          <p:cNvPicPr>
            <a:picLocks noChangeAspect="1"/>
          </p:cNvPicPr>
          <p:nvPr/>
        </p:nvPicPr>
        <p:blipFill>
          <a:blip r:embed="rId4"/>
          <a:stretch>
            <a:fillRect/>
          </a:stretch>
        </p:blipFill>
        <p:spPr>
          <a:xfrm>
            <a:off x="1627991" y="0"/>
            <a:ext cx="7889012" cy="6011340"/>
          </a:xfrm>
          <a:prstGeom prst="rect">
            <a:avLst/>
          </a:prstGeom>
        </p:spPr>
      </p:pic>
      <p:grpSp>
        <p:nvGrpSpPr>
          <p:cNvPr id="2" name="Group 1">
            <a:extLst>
              <a:ext uri="{FF2B5EF4-FFF2-40B4-BE49-F238E27FC236}">
                <a16:creationId xmlns:a16="http://schemas.microsoft.com/office/drawing/2014/main" id="{9B11097C-C674-BC40-B8A8-78EBB5103ED6}"/>
              </a:ext>
            </a:extLst>
          </p:cNvPr>
          <p:cNvGrpSpPr/>
          <p:nvPr/>
        </p:nvGrpSpPr>
        <p:grpSpPr>
          <a:xfrm>
            <a:off x="6859627" y="5530760"/>
            <a:ext cx="441363" cy="563265"/>
            <a:chOff x="6859627" y="5530760"/>
            <a:chExt cx="441363" cy="563265"/>
          </a:xfrm>
        </p:grpSpPr>
        <p:sp>
          <p:nvSpPr>
            <p:cNvPr id="4" name="Oval 3"/>
            <p:cNvSpPr/>
            <p:nvPr/>
          </p:nvSpPr>
          <p:spPr>
            <a:xfrm>
              <a:off x="7097790" y="5530760"/>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6859627" y="5632360"/>
              <a:ext cx="339763" cy="461665"/>
            </a:xfrm>
            <a:prstGeom prst="rect">
              <a:avLst/>
            </a:prstGeom>
            <a:noFill/>
          </p:spPr>
          <p:txBody>
            <a:bodyPr wrap="square" rtlCol="0">
              <a:spAutoFit/>
            </a:bodyPr>
            <a:lstStyle/>
            <a:p>
              <a:r>
                <a:rPr lang="en-US" sz="2400" b="1">
                  <a:solidFill>
                    <a:srgbClr val="FF0000"/>
                  </a:solidFill>
                </a:rPr>
                <a:t>X</a:t>
              </a:r>
            </a:p>
          </p:txBody>
        </p:sp>
      </p:grpSp>
      <p:sp>
        <p:nvSpPr>
          <p:cNvPr id="6" name="TextBox 5"/>
          <p:cNvSpPr txBox="1"/>
          <p:nvPr/>
        </p:nvSpPr>
        <p:spPr>
          <a:xfrm rot="19764062">
            <a:off x="8464435" y="5122123"/>
            <a:ext cx="3791412" cy="615553"/>
          </a:xfrm>
          <a:prstGeom prst="rect">
            <a:avLst/>
          </a:prstGeom>
          <a:solidFill>
            <a:schemeClr val="tx1"/>
          </a:solidFill>
        </p:spPr>
        <p:txBody>
          <a:bodyPr wrap="square" lIns="121920" tIns="60960" rIns="121920" bIns="60960" rtlCol="0" anchor="t">
            <a:spAutoFit/>
          </a:bodyPr>
          <a:lstStyle/>
          <a:p>
            <a:pPr algn="ctr"/>
            <a:r>
              <a:rPr lang="en-US" sz="3200" b="1" dirty="0">
                <a:solidFill>
                  <a:srgbClr val="FFCC00"/>
                </a:solidFill>
              </a:rPr>
              <a:t>Cover by Player O</a:t>
            </a:r>
            <a:endParaRPr lang="en-US" sz="3200" b="1" dirty="0">
              <a:solidFill>
                <a:srgbClr val="FFCC00"/>
              </a:solidFill>
              <a:cs typeface="Calibri"/>
            </a:endParaRPr>
          </a:p>
        </p:txBody>
      </p:sp>
      <p:sp>
        <p:nvSpPr>
          <p:cNvPr id="7" name="TextBox 6">
            <a:extLst>
              <a:ext uri="{FF2B5EF4-FFF2-40B4-BE49-F238E27FC236}">
                <a16:creationId xmlns:a16="http://schemas.microsoft.com/office/drawing/2014/main" id="{0D0EF4CE-FD5A-FE48-9C1E-9B5160F9540C}"/>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Foul Below the GLE</a:t>
            </a:r>
            <a:endParaRPr lang="en-US" sz="5500" b="1" i="0" spc="600">
              <a:solidFill>
                <a:srgbClr val="00205B"/>
              </a:solidFill>
              <a:latin typeface="Alt Gothic Comp ATF" panose="020B0608040502040204" pitchFamily="34" charset="77"/>
            </a:endParaRPr>
          </a:p>
        </p:txBody>
      </p:sp>
      <p:sp>
        <p:nvSpPr>
          <p:cNvPr id="8" name="TextBox 7">
            <a:extLst>
              <a:ext uri="{FF2B5EF4-FFF2-40B4-BE49-F238E27FC236}">
                <a16:creationId xmlns:a16="http://schemas.microsoft.com/office/drawing/2014/main" id="{63F78AF9-3414-BE4A-9589-159B37D85A7B}"/>
              </a:ext>
            </a:extLst>
          </p:cNvPr>
          <p:cNvSpPr txBox="1"/>
          <p:nvPr/>
        </p:nvSpPr>
        <p:spPr>
          <a:xfrm>
            <a:off x="7300990" y="5454833"/>
            <a:ext cx="506215" cy="461665"/>
          </a:xfrm>
          <a:prstGeom prst="rect">
            <a:avLst/>
          </a:prstGeom>
          <a:noFill/>
        </p:spPr>
        <p:txBody>
          <a:bodyPr wrap="square" rtlCol="0">
            <a:spAutoFit/>
          </a:bodyPr>
          <a:lstStyle/>
          <a:p>
            <a:r>
              <a:rPr lang="en-US" sz="2400" b="1">
                <a:solidFill>
                  <a:srgbClr val="FF0000"/>
                </a:solidFill>
              </a:rPr>
              <a:t>O</a:t>
            </a:r>
          </a:p>
        </p:txBody>
      </p:sp>
      <p:sp>
        <p:nvSpPr>
          <p:cNvPr id="10" name="TextBox 9">
            <a:extLst>
              <a:ext uri="{FF2B5EF4-FFF2-40B4-BE49-F238E27FC236}">
                <a16:creationId xmlns:a16="http://schemas.microsoft.com/office/drawing/2014/main" id="{A241A644-D9CE-4E44-B58D-73E75B684E92}"/>
              </a:ext>
            </a:extLst>
          </p:cNvPr>
          <p:cNvSpPr txBox="1"/>
          <p:nvPr/>
        </p:nvSpPr>
        <p:spPr>
          <a:xfrm rot="19764062">
            <a:off x="699709" y="4090777"/>
            <a:ext cx="3527928" cy="1569660"/>
          </a:xfrm>
          <a:prstGeom prst="rect">
            <a:avLst/>
          </a:prstGeom>
          <a:solidFill>
            <a:schemeClr val="tx1"/>
          </a:solidFill>
        </p:spPr>
        <p:txBody>
          <a:bodyPr wrap="square" lIns="91440" tIns="45720" rIns="91440" bIns="45720" rtlCol="0" anchor="t">
            <a:spAutoFit/>
          </a:bodyPr>
          <a:lstStyle/>
          <a:p>
            <a:pPr algn="ctr"/>
            <a:r>
              <a:rPr lang="en-US" sz="3200" b="1" dirty="0">
                <a:solidFill>
                  <a:srgbClr val="FFCC00"/>
                </a:solidFill>
              </a:rPr>
              <a:t>X gets the ball on the closest dot – if time is out</a:t>
            </a:r>
          </a:p>
        </p:txBody>
      </p:sp>
      <p:pic>
        <p:nvPicPr>
          <p:cNvPr id="11" name="Picture 2" descr="Image result for whistle">
            <a:extLst>
              <a:ext uri="{FF2B5EF4-FFF2-40B4-BE49-F238E27FC236}">
                <a16:creationId xmlns:a16="http://schemas.microsoft.com/office/drawing/2014/main" id="{04C059D3-06F9-464E-AD04-34B9C6CEC6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9587414" y="309644"/>
            <a:ext cx="2490715" cy="24907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845588"/>
      </p:ext>
    </p:extLst>
  </p:cSld>
  <p:clrMapOvr>
    <a:masterClrMapping/>
  </p:clrMapOvr>
  <mc:AlternateContent xmlns:mc="http://schemas.openxmlformats.org/markup-compatibility/2006" xmlns:p14="http://schemas.microsoft.com/office/powerpoint/2010/main">
    <mc:Choice Requires="p14">
      <p:transition spd="slow" p14:dur="2000" advTm="34154"/>
    </mc:Choice>
    <mc:Fallback xmlns="">
      <p:transition spd="slow" advTm="341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500"/>
                            </p:stCondLst>
                            <p:childTnLst>
                              <p:par>
                                <p:cTn id="10" presetID="0" presetClass="path" presetSubtype="0" accel="50000" decel="50000" fill="hold" nodeType="afterEffect">
                                  <p:stCondLst>
                                    <p:cond delay="500"/>
                                  </p:stCondLst>
                                  <p:childTnLst>
                                    <p:animMotion origin="layout" path="M -0.00417 -0.00023 L 0.0431 -0.11527 " pathEditMode="relative" ptsTypes="AA">
                                      <p:cBhvr>
                                        <p:cTn id="11" dur="2000" fill="hold"/>
                                        <p:tgtEl>
                                          <p:spTgt spid="2"/>
                                        </p:tgtEl>
                                        <p:attrNameLst>
                                          <p:attrName>ppt_x</p:attrName>
                                          <p:attrName>ppt_y</p:attrName>
                                        </p:attrNameLst>
                                      </p:cBhvr>
                                    </p:animMotion>
                                  </p:childTnLst>
                                </p:cTn>
                              </p:par>
                            </p:childTnLst>
                          </p:cTn>
                        </p:par>
                        <p:par>
                          <p:cTn id="12" fill="hold">
                            <p:stCondLst>
                              <p:cond delay="3000"/>
                            </p:stCondLst>
                            <p:childTnLst>
                              <p:par>
                                <p:cTn id="13" presetID="0" presetClass="path" presetSubtype="0" accel="50000" decel="50000" fill="hold" grpId="0" nodeType="afterEffect">
                                  <p:stCondLst>
                                    <p:cond delay="0"/>
                                  </p:stCondLst>
                                  <p:childTnLst>
                                    <p:animMotion origin="layout" path="M 0 0 L 0.08971 -0.10625 " pathEditMode="relative" ptsTypes="AA">
                                      <p:cBhvr>
                                        <p:cTn id="14" dur="2000" fill="hold"/>
                                        <p:tgtEl>
                                          <p:spTgt spid="8"/>
                                        </p:tgtEl>
                                        <p:attrNameLst>
                                          <p:attrName>ppt_x</p:attrName>
                                          <p:attrName>ppt_y</p:attrName>
                                        </p:attrNameLst>
                                      </p:cBhvr>
                                    </p:animMotion>
                                  </p:childTnLst>
                                </p:cTn>
                              </p:par>
                              <p:par>
                                <p:cTn id="15" presetID="1" presetClass="entr" presetSubtype="0" fill="hold" nodeType="withEffect">
                                  <p:stCondLst>
                                    <p:cond delay="20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657350"/>
            <a:ext cx="5727700" cy="3543300"/>
          </a:xfrm>
          <a:solidFill>
            <a:schemeClr val="accent1">
              <a:lumMod val="20000"/>
              <a:lumOff val="80000"/>
            </a:schemeClr>
          </a:solidFill>
        </p:spPr>
        <p:txBody>
          <a:bodyPr vert="horz" lIns="121920" tIns="60960" rIns="121920" bIns="60960" rtlCol="0" anchor="t">
            <a:normAutofit lnSpcReduction="10000"/>
          </a:bodyPr>
          <a:lstStyle/>
          <a:p>
            <a:pPr marL="0" indent="0" algn="ctr">
              <a:buNone/>
            </a:pPr>
            <a:r>
              <a:rPr lang="en-US" sz="4000" b="1" u="sng" dirty="0">
                <a:solidFill>
                  <a:srgbClr val="00205B"/>
                </a:solidFill>
              </a:rPr>
              <a:t>Cover</a:t>
            </a:r>
            <a:r>
              <a:rPr lang="en-US" sz="4000" u="sng" dirty="0">
                <a:solidFill>
                  <a:srgbClr val="00205B"/>
                </a:solidFill>
              </a:rPr>
              <a:t> </a:t>
            </a:r>
          </a:p>
          <a:p>
            <a:pPr marL="0" indent="0" algn="ctr">
              <a:buNone/>
            </a:pPr>
            <a:endParaRPr lang="en-US" sz="3200" dirty="0">
              <a:solidFill>
                <a:srgbClr val="00205B"/>
              </a:solidFill>
            </a:endParaRPr>
          </a:p>
          <a:p>
            <a:pPr marL="0" indent="0">
              <a:buNone/>
            </a:pPr>
            <a:r>
              <a:rPr lang="en-US" sz="3200" dirty="0">
                <a:solidFill>
                  <a:srgbClr val="00205B"/>
                </a:solidFill>
                <a:latin typeface="Montserrat"/>
                <a:cs typeface="Helvetica"/>
              </a:rPr>
              <a:t>Guarding a ground ball by covering it with the foot, body or crosse, preventing an opponent from playing the ball. </a:t>
            </a:r>
            <a:endParaRPr lang="en-US" sz="3200" dirty="0">
              <a:solidFill>
                <a:srgbClr val="00205B"/>
              </a:solidFill>
              <a:cs typeface="Calibri" panose="020F0502020204030204"/>
            </a:endParaRPr>
          </a:p>
        </p:txBody>
      </p:sp>
      <p:pic>
        <p:nvPicPr>
          <p:cNvPr id="6" name="Content Placeholder 5"/>
          <p:cNvPicPr>
            <a:picLocks noGrp="1" noChangeAspect="1"/>
          </p:cNvPicPr>
          <p:nvPr>
            <p:ph sz="half" idx="4294967295"/>
          </p:nvPr>
        </p:nvPicPr>
        <p:blipFill rotWithShape="1">
          <a:blip r:embed="rId4"/>
          <a:srcRect l="13208" t="293" r="16982" b="12463"/>
          <a:stretch/>
        </p:blipFill>
        <p:spPr>
          <a:xfrm>
            <a:off x="6807200" y="373063"/>
            <a:ext cx="5384800" cy="6111875"/>
          </a:xfrm>
          <a:prstGeom prst="rect">
            <a:avLst/>
          </a:prstGeom>
        </p:spPr>
      </p:pic>
      <p:sp>
        <p:nvSpPr>
          <p:cNvPr id="5" name="TextBox 4">
            <a:extLst>
              <a:ext uri="{FF2B5EF4-FFF2-40B4-BE49-F238E27FC236}">
                <a16:creationId xmlns:a16="http://schemas.microsoft.com/office/drawing/2014/main" id="{6776AB31-8052-4144-A22A-1F84C6433C36}"/>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201810817"/>
      </p:ext>
    </p:extLst>
  </p:cSld>
  <p:clrMapOvr>
    <a:masterClrMapping/>
  </p:clrMapOvr>
  <mc:AlternateContent xmlns:mc="http://schemas.openxmlformats.org/markup-compatibility/2006" xmlns:p14="http://schemas.microsoft.com/office/powerpoint/2010/main">
    <mc:Choice Requires="p14">
      <p:transition spd="slow" p14:dur="2000" advTm="35180"/>
    </mc:Choice>
    <mc:Fallback xmlns="">
      <p:transition spd="slow" advTm="3518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tretch/>
        </p:blipFill>
        <p:spPr>
          <a:xfrm>
            <a:off x="0" y="1581150"/>
            <a:ext cx="3462338" cy="2955925"/>
          </a:xfrm>
        </p:spPr>
      </p:pic>
      <p:sp>
        <p:nvSpPr>
          <p:cNvPr id="4" name="TextBox 3">
            <a:extLst>
              <a:ext uri="{FF2B5EF4-FFF2-40B4-BE49-F238E27FC236}">
                <a16:creationId xmlns:a16="http://schemas.microsoft.com/office/drawing/2014/main" id="{6893F4E2-B171-B145-9B23-C5D4B66E5BF6}"/>
              </a:ext>
            </a:extLst>
          </p:cNvPr>
          <p:cNvSpPr txBox="1"/>
          <p:nvPr/>
        </p:nvSpPr>
        <p:spPr>
          <a:xfrm>
            <a:off x="5542263" y="166568"/>
            <a:ext cx="6374802" cy="6278642"/>
          </a:xfrm>
          <a:prstGeom prst="rect">
            <a:avLst/>
          </a:prstGeom>
          <a:noFill/>
        </p:spPr>
        <p:txBody>
          <a:bodyPr wrap="square" lIns="121920" tIns="60960" rIns="121920" bIns="60960" rtlCol="0" anchor="t">
            <a:spAutoFit/>
          </a:bodyPr>
          <a:lstStyle/>
          <a:p>
            <a:pPr algn="ctr"/>
            <a:r>
              <a:rPr lang="en-US" sz="4000" b="1" u="sng" dirty="0">
                <a:solidFill>
                  <a:srgbClr val="00205B"/>
                </a:solidFill>
              </a:rPr>
              <a:t>Empty Stick Check </a:t>
            </a:r>
          </a:p>
          <a:p>
            <a:endParaRPr lang="en-US" sz="2400" dirty="0">
              <a:solidFill>
                <a:srgbClr val="00205B"/>
              </a:solidFill>
            </a:endParaRPr>
          </a:p>
          <a:p>
            <a:r>
              <a:rPr lang="en-US" sz="2800" dirty="0">
                <a:solidFill>
                  <a:srgbClr val="00205B"/>
                </a:solidFill>
              </a:rPr>
              <a:t>Check or impede an opponent’s crosse when the crosse is not in contact with the ball.</a:t>
            </a:r>
          </a:p>
          <a:p>
            <a:endParaRPr lang="en-US" sz="2800" b="1" dirty="0">
              <a:solidFill>
                <a:srgbClr val="00205B"/>
              </a:solidFill>
            </a:endParaRPr>
          </a:p>
          <a:p>
            <a:endParaRPr lang="en-US" sz="2800" b="1" dirty="0">
              <a:solidFill>
                <a:srgbClr val="00205B"/>
              </a:solidFill>
            </a:endParaRPr>
          </a:p>
          <a:p>
            <a:r>
              <a:rPr lang="en-US" sz="2800" b="1" dirty="0">
                <a:solidFill>
                  <a:srgbClr val="00B050"/>
                </a:solidFill>
              </a:rPr>
              <a:t>Legal</a:t>
            </a:r>
            <a:r>
              <a:rPr lang="en-US" sz="2800" dirty="0">
                <a:solidFill>
                  <a:srgbClr val="00205B"/>
                </a:solidFill>
              </a:rPr>
              <a:t> – incidental contact (frequently occurring off the draw or ground balls)</a:t>
            </a:r>
            <a:endParaRPr lang="en-US" sz="2800" dirty="0">
              <a:solidFill>
                <a:srgbClr val="00205B"/>
              </a:solidFill>
              <a:cs typeface="Calibri"/>
            </a:endParaRPr>
          </a:p>
          <a:p>
            <a:endParaRPr lang="en-US" sz="2800" b="1" dirty="0">
              <a:solidFill>
                <a:srgbClr val="00205B"/>
              </a:solidFill>
            </a:endParaRPr>
          </a:p>
          <a:p>
            <a:endParaRPr lang="en-US" sz="2800" b="1" dirty="0">
              <a:solidFill>
                <a:srgbClr val="00205B"/>
              </a:solidFill>
            </a:endParaRPr>
          </a:p>
          <a:p>
            <a:r>
              <a:rPr lang="en-US" sz="2800" b="1" dirty="0">
                <a:solidFill>
                  <a:srgbClr val="FF0000"/>
                </a:solidFill>
              </a:rPr>
              <a:t>Illegal</a:t>
            </a:r>
            <a:r>
              <a:rPr lang="en-US" sz="2800" dirty="0">
                <a:solidFill>
                  <a:srgbClr val="00205B"/>
                </a:solidFill>
              </a:rPr>
              <a:t> – knock an opponent’s stick away from the ball as they are trying to catch/scoop it</a:t>
            </a:r>
          </a:p>
        </p:txBody>
      </p:sp>
      <p:pic>
        <p:nvPicPr>
          <p:cNvPr id="5" name="Content Placeholder 5">
            <a:extLst>
              <a:ext uri="{FF2B5EF4-FFF2-40B4-BE49-F238E27FC236}">
                <a16:creationId xmlns:a16="http://schemas.microsoft.com/office/drawing/2014/main" id="{F214FB26-9D8B-F447-AD31-6B80D3C8EA09}"/>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701749" y="1730176"/>
            <a:ext cx="4495553" cy="3839951"/>
          </a:xfrm>
          <a:prstGeom prst="rect">
            <a:avLst/>
          </a:prstGeom>
        </p:spPr>
      </p:pic>
      <p:sp>
        <p:nvSpPr>
          <p:cNvPr id="7" name="TextBox 6">
            <a:extLst>
              <a:ext uri="{FF2B5EF4-FFF2-40B4-BE49-F238E27FC236}">
                <a16:creationId xmlns:a16="http://schemas.microsoft.com/office/drawing/2014/main" id="{52D826EC-B8C6-4B4E-8AD7-89121D4ABDC5}"/>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495084163"/>
      </p:ext>
    </p:extLst>
  </p:cSld>
  <p:clrMapOvr>
    <a:masterClrMapping/>
  </p:clrMapOvr>
  <mc:AlternateContent xmlns:mc="http://schemas.openxmlformats.org/markup-compatibility/2006" xmlns:p14="http://schemas.microsoft.com/office/powerpoint/2010/main">
    <mc:Choice Requires="p14">
      <p:transition spd="slow" p14:dur="2000" advTm="30778"/>
    </mc:Choice>
    <mc:Fallback xmlns="">
      <p:transition spd="slow" advTm="307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media.startribune.com/images/ows_149758751740784.jpg"/>
          <p:cNvPicPr>
            <a:picLocks noGrp="1" noChangeAspect="1" noChangeArrowheads="1"/>
          </p:cNvPicPr>
          <p:nvPr>
            <p:ph sz="half" idx="4294967295"/>
          </p:nvPr>
        </p:nvPicPr>
        <p:blipFill rotWithShape="1">
          <a:blip r:embed="rId4" cstate="print">
            <a:extLst>
              <a:ext uri="{28A0092B-C50C-407E-A947-70E740481C1C}">
                <a14:useLocalDpi xmlns:a14="http://schemas.microsoft.com/office/drawing/2010/main" val="0"/>
              </a:ext>
            </a:extLst>
          </a:blip>
          <a:srcRect r="3078" b="7441"/>
          <a:stretch/>
        </p:blipFill>
        <p:spPr bwMode="auto">
          <a:xfrm>
            <a:off x="6246813" y="1133475"/>
            <a:ext cx="5945187"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F664ED-3A12-4C4B-AA13-ED152084924D}"/>
              </a:ext>
            </a:extLst>
          </p:cNvPr>
          <p:cNvSpPr txBox="1"/>
          <p:nvPr/>
        </p:nvSpPr>
        <p:spPr>
          <a:xfrm>
            <a:off x="406400" y="1357122"/>
            <a:ext cx="5283200" cy="3662541"/>
          </a:xfrm>
          <a:prstGeom prst="rect">
            <a:avLst/>
          </a:prstGeom>
          <a:noFill/>
        </p:spPr>
        <p:txBody>
          <a:bodyPr wrap="square" lIns="91440" tIns="45720" rIns="91440" bIns="45720" rtlCol="0" anchor="t">
            <a:spAutoFit/>
          </a:bodyPr>
          <a:lstStyle/>
          <a:p>
            <a:pPr algn="ctr"/>
            <a:r>
              <a:rPr lang="en-US" sz="4000" b="1" u="sng" dirty="0">
                <a:solidFill>
                  <a:srgbClr val="00205B"/>
                </a:solidFill>
              </a:rPr>
              <a:t>Warding</a:t>
            </a:r>
            <a:r>
              <a:rPr lang="en-US" sz="4000" b="1" dirty="0">
                <a:solidFill>
                  <a:srgbClr val="00205B"/>
                </a:solidFill>
              </a:rPr>
              <a:t> </a:t>
            </a:r>
          </a:p>
          <a:p>
            <a:pPr algn="ctr"/>
            <a:endParaRPr lang="en-US" sz="2400" dirty="0">
              <a:solidFill>
                <a:srgbClr val="00205B"/>
              </a:solidFill>
            </a:endParaRPr>
          </a:p>
          <a:p>
            <a:pPr algn="ctr"/>
            <a:r>
              <a:rPr lang="en-US" sz="2400" dirty="0">
                <a:solidFill>
                  <a:srgbClr val="00205B"/>
                </a:solidFill>
              </a:rPr>
              <a:t>Guard the crosse with an arm.</a:t>
            </a:r>
          </a:p>
          <a:p>
            <a:pPr algn="ctr"/>
            <a:endParaRPr lang="en-US" sz="2400" dirty="0">
              <a:solidFill>
                <a:srgbClr val="00205B"/>
              </a:solidFill>
            </a:endParaRPr>
          </a:p>
          <a:p>
            <a:r>
              <a:rPr lang="en-US" sz="2400" dirty="0">
                <a:solidFill>
                  <a:srgbClr val="00205B"/>
                </a:solidFill>
              </a:rPr>
              <a:t>If one hand is removed from the crosse, it may not be used to ward off an opponent with or without contact.  Elbows may not be used to protect the crosse.  </a:t>
            </a:r>
            <a:endParaRPr lang="en-US" sz="2400" dirty="0">
              <a:solidFill>
                <a:srgbClr val="00205B"/>
              </a:solidFill>
              <a:cs typeface="Calibri" panose="020F0502020204030204"/>
            </a:endParaRPr>
          </a:p>
        </p:txBody>
      </p:sp>
      <p:sp>
        <p:nvSpPr>
          <p:cNvPr id="5" name="TextBox 4">
            <a:extLst>
              <a:ext uri="{FF2B5EF4-FFF2-40B4-BE49-F238E27FC236}">
                <a16:creationId xmlns:a16="http://schemas.microsoft.com/office/drawing/2014/main" id="{50D822FA-39E7-2E41-A9F6-1C98EC6B83EA}"/>
              </a:ext>
            </a:extLst>
          </p:cNvPr>
          <p:cNvSpPr txBox="1"/>
          <p:nvPr/>
        </p:nvSpPr>
        <p:spPr>
          <a:xfrm>
            <a:off x="365760" y="148969"/>
            <a:ext cx="28077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119220387"/>
      </p:ext>
    </p:extLst>
  </p:cSld>
  <p:clrMapOvr>
    <a:masterClrMapping/>
  </p:clrMapOvr>
  <mc:AlternateContent xmlns:mc="http://schemas.openxmlformats.org/markup-compatibility/2006" xmlns:p14="http://schemas.microsoft.com/office/powerpoint/2010/main">
    <mc:Choice Requires="p14">
      <p:transition spd="slow" p14:dur="2000" advTm="33048"/>
    </mc:Choice>
    <mc:Fallback xmlns="">
      <p:transition spd="slow" advTm="3304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6724650" y="1412875"/>
            <a:ext cx="5467350" cy="4048125"/>
          </a:xfrm>
        </p:spPr>
        <p:txBody>
          <a:bodyPr vert="horz" lIns="121920" tIns="60960" rIns="121920" bIns="60960" rtlCol="0" anchor="t">
            <a:normAutofit/>
          </a:bodyPr>
          <a:lstStyle/>
          <a:p>
            <a:pPr marL="0" indent="0">
              <a:buNone/>
            </a:pPr>
            <a:r>
              <a:rPr lang="en-US" sz="4000" b="1" u="sng" dirty="0">
                <a:solidFill>
                  <a:srgbClr val="00205B"/>
                </a:solidFill>
                <a:latin typeface="+mn-lt"/>
              </a:rPr>
              <a:t>Play from Out of Bounds</a:t>
            </a:r>
            <a:endParaRPr lang="en-US" dirty="0">
              <a:solidFill>
                <a:srgbClr val="00205B"/>
              </a:solidFill>
            </a:endParaRPr>
          </a:p>
          <a:p>
            <a:pPr marL="0" indent="0" algn="ctr">
              <a:buNone/>
            </a:pPr>
            <a:endParaRPr lang="en-US" sz="3200" dirty="0">
              <a:solidFill>
                <a:srgbClr val="00205B"/>
              </a:solidFill>
            </a:endParaRPr>
          </a:p>
          <a:p>
            <a:pPr marL="0" indent="0">
              <a:buNone/>
            </a:pPr>
            <a:r>
              <a:rPr lang="en-US" sz="3200" dirty="0">
                <a:solidFill>
                  <a:srgbClr val="00205B"/>
                </a:solidFill>
                <a:cs typeface="Helvetica"/>
              </a:rPr>
              <a:t>A player may not take an active part in the game when their feet are out of bounds.</a:t>
            </a:r>
          </a:p>
        </p:txBody>
      </p:sp>
      <p:pic>
        <p:nvPicPr>
          <p:cNvPr id="4099"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6072" t="34730" r="40973" b="28943"/>
          <a:stretch/>
        </p:blipFill>
        <p:spPr bwMode="auto">
          <a:xfrm>
            <a:off x="516965" y="1319972"/>
            <a:ext cx="5635250" cy="5009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93047" y="778756"/>
            <a:ext cx="1117600" cy="1569660"/>
          </a:xfrm>
          <a:prstGeom prst="rect">
            <a:avLst/>
          </a:prstGeom>
          <a:noFill/>
        </p:spPr>
        <p:txBody>
          <a:bodyPr wrap="square" rtlCol="0">
            <a:spAutoFit/>
          </a:bodyPr>
          <a:lstStyle/>
          <a:p>
            <a:r>
              <a:rPr lang="en-US" sz="2400" b="1">
                <a:solidFill>
                  <a:srgbClr val="FF0000"/>
                </a:solidFill>
              </a:rPr>
              <a:t>  </a:t>
            </a:r>
            <a:r>
              <a:rPr lang="en-US" sz="3200" b="1">
                <a:solidFill>
                  <a:srgbClr val="FF0000"/>
                </a:solidFill>
              </a:rPr>
              <a:t>A</a:t>
            </a:r>
            <a:r>
              <a:rPr lang="en-US" sz="3200" b="1" baseline="-25000">
                <a:solidFill>
                  <a:srgbClr val="FF0000"/>
                </a:solidFill>
              </a:rPr>
              <a:t>2</a:t>
            </a:r>
            <a:endParaRPr lang="en-US" sz="3200" b="1">
              <a:solidFill>
                <a:srgbClr val="FF0000"/>
              </a:solidFill>
            </a:endParaRPr>
          </a:p>
          <a:p>
            <a:endParaRPr lang="en-US" sz="3200" b="1">
              <a:solidFill>
                <a:srgbClr val="FF0000"/>
              </a:solidFill>
            </a:endParaRPr>
          </a:p>
          <a:p>
            <a:r>
              <a:rPr lang="en-US" sz="3200" b="1">
                <a:solidFill>
                  <a:srgbClr val="FF0000"/>
                </a:solidFill>
              </a:rPr>
              <a:t>A</a:t>
            </a:r>
            <a:r>
              <a:rPr lang="en-US" sz="3200" b="1" baseline="-25000">
                <a:solidFill>
                  <a:srgbClr val="FF0000"/>
                </a:solidFill>
              </a:rPr>
              <a:t>1</a:t>
            </a:r>
            <a:r>
              <a:rPr lang="en-US" sz="3200" b="1">
                <a:solidFill>
                  <a:srgbClr val="FF0000"/>
                </a:solidFill>
              </a:rPr>
              <a:t> D</a:t>
            </a:r>
            <a:r>
              <a:rPr lang="en-US" sz="3200" b="1" baseline="-25000">
                <a:solidFill>
                  <a:srgbClr val="FF0000"/>
                </a:solidFill>
              </a:rPr>
              <a:t>1</a:t>
            </a:r>
            <a:endParaRPr lang="en-US" sz="3200" b="1">
              <a:solidFill>
                <a:srgbClr val="FF0000"/>
              </a:solidFill>
            </a:endParaRPr>
          </a:p>
        </p:txBody>
      </p:sp>
      <p:cxnSp>
        <p:nvCxnSpPr>
          <p:cNvPr id="8" name="Straight Arrow Connector 7">
            <a:extLst>
              <a:ext uri="{FF2B5EF4-FFF2-40B4-BE49-F238E27FC236}">
                <a16:creationId xmlns:a16="http://schemas.microsoft.com/office/drawing/2014/main" id="{B34D1B8E-2DE3-0247-8678-AF6C5FA7CBD5}"/>
              </a:ext>
            </a:extLst>
          </p:cNvPr>
          <p:cNvCxnSpPr>
            <a:cxnSpLocks/>
          </p:cNvCxnSpPr>
          <p:nvPr/>
        </p:nvCxnSpPr>
        <p:spPr>
          <a:xfrm flipH="1" flipV="1">
            <a:off x="4101414" y="1461986"/>
            <a:ext cx="1354664" cy="670153"/>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3A96D1-BED7-B44B-875D-B6B91DBE64BE}"/>
              </a:ext>
            </a:extLst>
          </p:cNvPr>
          <p:cNvSpPr txBox="1"/>
          <p:nvPr/>
        </p:nvSpPr>
        <p:spPr>
          <a:xfrm>
            <a:off x="365760" y="148969"/>
            <a:ext cx="278981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
        <p:nvSpPr>
          <p:cNvPr id="6" name="Oval 5"/>
          <p:cNvSpPr/>
          <p:nvPr/>
        </p:nvSpPr>
        <p:spPr>
          <a:xfrm>
            <a:off x="3508035" y="1461986"/>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2860871879"/>
      </p:ext>
    </p:extLst>
  </p:cSld>
  <p:clrMapOvr>
    <a:masterClrMapping/>
  </p:clrMapOvr>
  <mc:AlternateContent xmlns:mc="http://schemas.openxmlformats.org/markup-compatibility/2006" xmlns:p14="http://schemas.microsoft.com/office/powerpoint/2010/main">
    <mc:Choice Requires="p14">
      <p:transition spd="slow" p14:dur="2000" advTm="57478"/>
    </mc:Choice>
    <mc:Fallback xmlns="">
      <p:transition spd="slow" advTm="574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6426200" y="1709738"/>
            <a:ext cx="5765800" cy="3446462"/>
          </a:xfrm>
        </p:spPr>
        <p:txBody>
          <a:bodyPr vert="horz" lIns="121920" tIns="60960" rIns="121920" bIns="60960" rtlCol="0" anchor="t">
            <a:normAutofit/>
          </a:bodyPr>
          <a:lstStyle/>
          <a:p>
            <a:pPr marL="0" indent="0" algn="ctr">
              <a:buNone/>
            </a:pPr>
            <a:r>
              <a:rPr lang="en-US" sz="4000" b="1" u="sng" dirty="0">
                <a:solidFill>
                  <a:srgbClr val="00205B"/>
                </a:solidFill>
                <a:latin typeface="+mn-lt"/>
              </a:rPr>
              <a:t>Restart from Out of Bounds</a:t>
            </a:r>
            <a:endParaRPr lang="en-US" dirty="0">
              <a:solidFill>
                <a:srgbClr val="00205B"/>
              </a:solidFill>
              <a:cs typeface="Calibri" panose="020F0502020204030204"/>
            </a:endParaRPr>
          </a:p>
          <a:p>
            <a:pPr marL="0" indent="0" algn="ctr">
              <a:buNone/>
            </a:pPr>
            <a:endParaRPr lang="en-US" sz="3200" dirty="0">
              <a:solidFill>
                <a:srgbClr val="00205B"/>
              </a:solidFill>
            </a:endParaRPr>
          </a:p>
          <a:p>
            <a:pPr marL="0" indent="0">
              <a:buNone/>
            </a:pPr>
            <a:r>
              <a:rPr lang="en-US" sz="3200" dirty="0">
                <a:solidFill>
                  <a:srgbClr val="00205B"/>
                </a:solidFill>
                <a:cs typeface="Helvetica"/>
              </a:rPr>
              <a:t>A player may not commence play with a pass from out of bounds.</a:t>
            </a:r>
          </a:p>
        </p:txBody>
      </p:sp>
      <p:pic>
        <p:nvPicPr>
          <p:cNvPr id="4099"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6072" t="34730" r="40973" b="28943"/>
          <a:stretch/>
        </p:blipFill>
        <p:spPr bwMode="auto">
          <a:xfrm>
            <a:off x="365760" y="1493419"/>
            <a:ext cx="5424209" cy="48215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73251" y="851417"/>
            <a:ext cx="773953" cy="584775"/>
          </a:xfrm>
          <a:prstGeom prst="rect">
            <a:avLst/>
          </a:prstGeom>
          <a:noFill/>
        </p:spPr>
        <p:txBody>
          <a:bodyPr wrap="square" rtlCol="0">
            <a:spAutoFit/>
          </a:bodyPr>
          <a:lstStyle/>
          <a:p>
            <a:r>
              <a:rPr lang="en-US" sz="2400" b="1">
                <a:solidFill>
                  <a:srgbClr val="FF0000"/>
                </a:solidFill>
              </a:rPr>
              <a:t>  </a:t>
            </a:r>
            <a:r>
              <a:rPr lang="en-US" sz="3200" b="1">
                <a:solidFill>
                  <a:srgbClr val="FF0000"/>
                </a:solidFill>
              </a:rPr>
              <a:t>A</a:t>
            </a:r>
            <a:r>
              <a:rPr lang="en-US" sz="3200" b="1" baseline="-25000">
                <a:solidFill>
                  <a:srgbClr val="FF0000"/>
                </a:solidFill>
              </a:rPr>
              <a:t>2</a:t>
            </a:r>
            <a:r>
              <a:rPr lang="en-US" sz="3200" b="1">
                <a:solidFill>
                  <a:srgbClr val="FF0000"/>
                </a:solidFill>
              </a:rPr>
              <a:t> </a:t>
            </a:r>
          </a:p>
        </p:txBody>
      </p:sp>
      <p:cxnSp>
        <p:nvCxnSpPr>
          <p:cNvPr id="8" name="Straight Arrow Connector 7">
            <a:extLst>
              <a:ext uri="{FF2B5EF4-FFF2-40B4-BE49-F238E27FC236}">
                <a16:creationId xmlns:a16="http://schemas.microsoft.com/office/drawing/2014/main" id="{B34D1B8E-2DE3-0247-8678-AF6C5FA7CBD5}"/>
              </a:ext>
            </a:extLst>
          </p:cNvPr>
          <p:cNvCxnSpPr>
            <a:cxnSpLocks/>
          </p:cNvCxnSpPr>
          <p:nvPr/>
        </p:nvCxnSpPr>
        <p:spPr>
          <a:xfrm flipH="1">
            <a:off x="3424518" y="1493419"/>
            <a:ext cx="452488" cy="1005378"/>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7508DD-10D8-D94E-B43F-0AA025970660}"/>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
        <p:nvSpPr>
          <p:cNvPr id="6" name="Oval 5"/>
          <p:cNvSpPr/>
          <p:nvPr/>
        </p:nvSpPr>
        <p:spPr>
          <a:xfrm>
            <a:off x="3940489" y="972375"/>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7662146-8442-F941-A4CF-266159046334}"/>
              </a:ext>
            </a:extLst>
          </p:cNvPr>
          <p:cNvSpPr txBox="1"/>
          <p:nvPr/>
        </p:nvSpPr>
        <p:spPr>
          <a:xfrm>
            <a:off x="2908053" y="2498797"/>
            <a:ext cx="645459" cy="584775"/>
          </a:xfrm>
          <a:prstGeom prst="rect">
            <a:avLst/>
          </a:prstGeom>
          <a:noFill/>
        </p:spPr>
        <p:txBody>
          <a:bodyPr wrap="square" rtlCol="0">
            <a:spAutoFit/>
          </a:bodyPr>
          <a:lstStyle/>
          <a:p>
            <a:r>
              <a:rPr lang="en-US" sz="3200" b="1">
                <a:solidFill>
                  <a:srgbClr val="FF0000"/>
                </a:solidFill>
              </a:rPr>
              <a:t>A</a:t>
            </a:r>
            <a:r>
              <a:rPr lang="en-US" sz="3200" b="1" baseline="-25000">
                <a:solidFill>
                  <a:srgbClr val="FF0000"/>
                </a:solidFill>
              </a:rPr>
              <a:t>1</a:t>
            </a:r>
            <a:endParaRPr lang="en-US" sz="3200"/>
          </a:p>
        </p:txBody>
      </p:sp>
    </p:spTree>
    <p:custDataLst>
      <p:tags r:id="rId1"/>
    </p:custDataLst>
    <p:extLst>
      <p:ext uri="{BB962C8B-B14F-4D97-AF65-F5344CB8AC3E}">
        <p14:creationId xmlns:p14="http://schemas.microsoft.com/office/powerpoint/2010/main" val="2399951064"/>
      </p:ext>
    </p:extLst>
  </p:cSld>
  <p:clrMapOvr>
    <a:masterClrMapping/>
  </p:clrMapOvr>
  <mc:AlternateContent xmlns:mc="http://schemas.openxmlformats.org/markup-compatibility/2006" xmlns:p14="http://schemas.microsoft.com/office/powerpoint/2010/main">
    <mc:Choice Requires="p14">
      <p:transition spd="slow" p14:dur="2000" advTm="25397"/>
    </mc:Choice>
    <mc:Fallback xmlns="">
      <p:transition spd="slow" advTm="2539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EA6520-3FA8-4547-BD9D-0ED0ACBD90C7}"/>
              </a:ext>
            </a:extLst>
          </p:cNvPr>
          <p:cNvSpPr txBox="1"/>
          <p:nvPr/>
        </p:nvSpPr>
        <p:spPr>
          <a:xfrm>
            <a:off x="1117600" y="1192458"/>
            <a:ext cx="9956800" cy="4965527"/>
          </a:xfrm>
          <a:prstGeom prst="rect">
            <a:avLst/>
          </a:prstGeom>
          <a:noFill/>
        </p:spPr>
        <p:txBody>
          <a:bodyPr wrap="square" lIns="121920" tIns="60960" rIns="121920" bIns="60960" rtlCol="0" anchor="t">
            <a:spAutoFit/>
          </a:bodyPr>
          <a:lstStyle/>
          <a:p>
            <a:r>
              <a:rPr lang="en-US" sz="4000" b="1" u="sng" dirty="0">
                <a:solidFill>
                  <a:srgbClr val="00205B"/>
                </a:solidFill>
              </a:rPr>
              <a:t>Hand Ball</a:t>
            </a:r>
          </a:p>
          <a:p>
            <a:r>
              <a:rPr lang="en-US" sz="3200" dirty="0">
                <a:solidFill>
                  <a:srgbClr val="00205B"/>
                </a:solidFill>
              </a:rPr>
              <a:t>Touch the ball with the hand</a:t>
            </a:r>
          </a:p>
          <a:p>
            <a:pPr lvl="1"/>
            <a:r>
              <a:rPr lang="en-US" sz="3200" b="1" dirty="0">
                <a:solidFill>
                  <a:srgbClr val="00B050"/>
                </a:solidFill>
              </a:rPr>
              <a:t>Legal</a:t>
            </a:r>
            <a:r>
              <a:rPr lang="en-US" sz="3200" dirty="0">
                <a:solidFill>
                  <a:srgbClr val="00205B"/>
                </a:solidFill>
              </a:rPr>
              <a:t> – goalkeeper or deputy within the goal circle</a:t>
            </a:r>
          </a:p>
          <a:p>
            <a:pPr lvl="1"/>
            <a:r>
              <a:rPr lang="en-US" sz="3200" b="1" dirty="0">
                <a:solidFill>
                  <a:srgbClr val="FF0000"/>
                </a:solidFill>
              </a:rPr>
              <a:t>Illegal</a:t>
            </a:r>
            <a:r>
              <a:rPr lang="en-US" sz="3200" dirty="0">
                <a:solidFill>
                  <a:srgbClr val="00205B"/>
                </a:solidFill>
              </a:rPr>
              <a:t> – any field player</a:t>
            </a:r>
          </a:p>
          <a:p>
            <a:pPr lvl="1"/>
            <a:endParaRPr lang="en-US" sz="1067" dirty="0">
              <a:solidFill>
                <a:srgbClr val="00205B"/>
              </a:solidFill>
            </a:endParaRPr>
          </a:p>
          <a:p>
            <a:pPr lvl="1"/>
            <a:endParaRPr lang="en-US" sz="4000" b="1" dirty="0">
              <a:solidFill>
                <a:srgbClr val="00205B"/>
              </a:solidFill>
            </a:endParaRPr>
          </a:p>
          <a:p>
            <a:r>
              <a:rPr lang="en-US" sz="4000" b="1" u="sng" dirty="0">
                <a:solidFill>
                  <a:srgbClr val="00205B"/>
                </a:solidFill>
              </a:rPr>
              <a:t>Squeeze the Head of the Crosse </a:t>
            </a:r>
            <a:endParaRPr lang="en-US" sz="3200" dirty="0">
              <a:solidFill>
                <a:srgbClr val="00205B"/>
              </a:solidFill>
            </a:endParaRPr>
          </a:p>
          <a:p>
            <a:r>
              <a:rPr lang="en-US" sz="3200" dirty="0">
                <a:solidFill>
                  <a:srgbClr val="00205B"/>
                </a:solidFill>
              </a:rPr>
              <a:t>Use the hand or body to keep the ball in the crosse</a:t>
            </a:r>
          </a:p>
          <a:p>
            <a:endParaRPr lang="en-US" sz="3200" dirty="0">
              <a:cs typeface="Calibri"/>
            </a:endParaRPr>
          </a:p>
          <a:p>
            <a:endParaRPr lang="en-US" sz="2400" dirty="0"/>
          </a:p>
        </p:txBody>
      </p:sp>
      <p:sp>
        <p:nvSpPr>
          <p:cNvPr id="6" name="TextBox 5">
            <a:extLst>
              <a:ext uri="{FF2B5EF4-FFF2-40B4-BE49-F238E27FC236}">
                <a16:creationId xmlns:a16="http://schemas.microsoft.com/office/drawing/2014/main" id="{83AB714E-EBD1-3240-9392-4F228B7AA3CD}"/>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1825695505"/>
      </p:ext>
    </p:extLst>
  </p:cSld>
  <p:clrMapOvr>
    <a:masterClrMapping/>
  </p:clrMapOvr>
  <mc:AlternateContent xmlns:mc="http://schemas.openxmlformats.org/markup-compatibility/2006" xmlns:p14="http://schemas.microsoft.com/office/powerpoint/2010/main">
    <mc:Choice Requires="p14">
      <p:transition spd="slow" p14:dur="2000" advTm="29226"/>
    </mc:Choice>
    <mc:Fallback xmlns="">
      <p:transition spd="slow" advTm="2922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5"/>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5.3"/>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7"/>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099ff6c4-95a7-4a5a-8baf-c3dd760826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47B4E2-50BD-4C3A-9842-CAEEA5667916}"/>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165E185A-0405-4A20-BECF-0E4BABEC212F}">
  <ds:schemaRefs>
    <ds:schemaRef ds:uri="http://schemas.microsoft.com/office/2006/documentManagement/types"/>
    <ds:schemaRef ds:uri="e388dfff-96bd-44b0-9abc-e874b4608d57"/>
    <ds:schemaRef ds:uri="c6218dcc-f06c-44ff-a9bf-2cb8a2baea82"/>
    <ds:schemaRef ds:uri="http://schemas.microsoft.com/office/infopath/2007/PartnerControls"/>
    <ds:schemaRef ds:uri="http://www.w3.org/XML/1998/namespace"/>
    <ds:schemaRef ds:uri="http://schemas.microsoft.com/office/2006/metadata/properties"/>
    <ds:schemaRef ds:uri="http://purl.org/dc/term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172</TotalTime>
  <Words>2755</Words>
  <Application>Microsoft Macintosh PowerPoint</Application>
  <PresentationFormat>Widescreen</PresentationFormat>
  <Paragraphs>367</Paragraphs>
  <Slides>30</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Obvia Wide</vt:lpstr>
      <vt:lpstr>Calibri Light</vt:lpstr>
      <vt:lpstr>Alt Gothic Comp ATF</vt:lpstr>
      <vt:lpstr>Montserrat</vt:lpstr>
      <vt:lpstr>Calibri</vt:lpstr>
      <vt:lpstr>Arial</vt:lpstr>
      <vt:lpstr>Obvia</vt:lpstr>
      <vt:lpstr>Womens ODP Template - 2023 (1)</vt:lpstr>
      <vt:lpstr>PowerPoint Presentation</vt:lpstr>
      <vt:lpstr>PowerPoint Presentation</vt:lpstr>
      <vt:lpstr>Misplays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Minor Defense Foul</vt:lpstr>
      <vt:lpstr>PowerPoint Presentation</vt:lpstr>
      <vt:lpstr>PowerPoint Presentation</vt:lpstr>
      <vt:lpstr>PowerPoint Presentation</vt:lpstr>
      <vt:lpstr>PowerPoint Presentation</vt:lpstr>
      <vt:lpstr>Minor Attack Foul Above GLE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146</cp:revision>
  <dcterms:created xsi:type="dcterms:W3CDTF">2021-08-11T16:38:25Z</dcterms:created>
  <dcterms:modified xsi:type="dcterms:W3CDTF">2023-10-25T15:53:16Z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