
<file path=[Content_Types].xml><?xml version="1.0" encoding="utf-8"?>
<Types xmlns="http://schemas.openxmlformats.org/package/2006/content-types">
  <Default Extension="fntdata" ContentType="application/x-fontdata"/>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autoCompressPictures="0">
  <p:sldMasterIdLst>
    <p:sldMasterId id="2147483648" r:id="rId4"/>
    <p:sldMasterId id="2147483661" r:id="rId5"/>
    <p:sldMasterId id="2147483667" r:id="rId6"/>
    <p:sldMasterId id="2147483694" r:id="rId7"/>
  </p:sldMasterIdLst>
  <p:notesMasterIdLst>
    <p:notesMasterId r:id="rId37"/>
  </p:notesMasterIdLst>
  <p:handoutMasterIdLst>
    <p:handoutMasterId r:id="rId38"/>
  </p:handoutMasterIdLst>
  <p:sldIdLst>
    <p:sldId id="413" r:id="rId8"/>
    <p:sldId id="386" r:id="rId9"/>
    <p:sldId id="290" r:id="rId10"/>
    <p:sldId id="387" r:id="rId11"/>
    <p:sldId id="388" r:id="rId12"/>
    <p:sldId id="391" r:id="rId13"/>
    <p:sldId id="390" r:id="rId14"/>
    <p:sldId id="392" r:id="rId15"/>
    <p:sldId id="393" r:id="rId16"/>
    <p:sldId id="394" r:id="rId17"/>
    <p:sldId id="395" r:id="rId18"/>
    <p:sldId id="396" r:id="rId19"/>
    <p:sldId id="397" r:id="rId20"/>
    <p:sldId id="398" r:id="rId21"/>
    <p:sldId id="399" r:id="rId22"/>
    <p:sldId id="401" r:id="rId23"/>
    <p:sldId id="400" r:id="rId24"/>
    <p:sldId id="402" r:id="rId25"/>
    <p:sldId id="403" r:id="rId26"/>
    <p:sldId id="404" r:id="rId27"/>
    <p:sldId id="405" r:id="rId28"/>
    <p:sldId id="406" r:id="rId29"/>
    <p:sldId id="407" r:id="rId30"/>
    <p:sldId id="408" r:id="rId31"/>
    <p:sldId id="410" r:id="rId32"/>
    <p:sldId id="411" r:id="rId33"/>
    <p:sldId id="409" r:id="rId34"/>
    <p:sldId id="412" r:id="rId35"/>
    <p:sldId id="263" r:id="rId36"/>
  </p:sldIdLst>
  <p:sldSz cx="12192000" cy="6858000"/>
  <p:notesSz cx="7315200" cy="9601200"/>
  <p:embeddedFontLst>
    <p:embeddedFont>
      <p:font typeface="Acumin Pro" panose="020B0504020202020204" pitchFamily="34" charset="77"/>
      <p:regular r:id="rId39"/>
      <p:bold r:id="rId40"/>
      <p:italic r:id="rId41"/>
      <p:boldItalic r:id="rId42"/>
    </p:embeddedFont>
    <p:embeddedFont>
      <p:font typeface="Acumin Pro Condensed" panose="020B0506020202020204" pitchFamily="34" charset="77"/>
      <p:regular r:id="rId43"/>
      <p:bold r:id="rId44"/>
      <p:italic r:id="rId45"/>
      <p:boldItalic r:id="rId46"/>
    </p:embeddedFont>
    <p:embeddedFont>
      <p:font typeface="Alt Gothic Comp ATF" panose="020B0608040502040204" pitchFamily="34" charset="77"/>
      <p:regular r:id="rId47"/>
      <p:bold r:id="rId48"/>
      <p:italic r:id="rId49"/>
      <p:boldItalic r:id="rId50"/>
    </p:embeddedFont>
    <p:embeddedFont>
      <p:font typeface="Azeri Sans" pitchFamily="2" charset="77"/>
      <p:regular r:id="rId51"/>
      <p:bold r:id="rId52"/>
      <p:italic r:id="rId53"/>
      <p:boldItalic r:id="rId54"/>
    </p:embeddedFont>
    <p:embeddedFont>
      <p:font typeface="Gobold Lowplus" panose="02000500000000000000" pitchFamily="2" charset="0"/>
      <p:regular r:id="rId55"/>
    </p:embeddedFont>
    <p:embeddedFont>
      <p:font typeface="Obvia Wide Medium" panose="02000503040000020004" pitchFamily="2" charset="77"/>
      <p:regular r:id="rId56"/>
      <p:bold r:id="rId57"/>
      <p:italic r:id="rId58"/>
      <p:bold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97999B"/>
    <a:srgbClr val="53565A"/>
    <a:srgbClr val="C810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1530CA-CDCE-13A1-B21F-AE9292434AD4}" v="35" dt="2024-10-02T17:18:45.168"/>
    <p1510:client id="{886116DA-76E4-1246-A3DD-B68C773292DB}" v="372" dt="2024-10-02T17:29:39.8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68163" autoAdjust="0"/>
  </p:normalViewPr>
  <p:slideViewPr>
    <p:cSldViewPr snapToGrid="0">
      <p:cViewPr varScale="1">
        <p:scale>
          <a:sx n="85" d="100"/>
          <a:sy n="85" d="100"/>
        </p:scale>
        <p:origin x="952"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02"/>
    </p:cViewPr>
  </p:sorterViewPr>
  <p:notesViewPr>
    <p:cSldViewPr snapToGrid="0">
      <p:cViewPr>
        <p:scale>
          <a:sx n="80" d="100"/>
          <a:sy n="80" d="100"/>
        </p:scale>
        <p:origin x="3030" y="18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microsoft.com/office/2016/11/relationships/changesInfo" Target="changesInfos/changesInfo1.xml"/><Relationship Id="rId8" Type="http://schemas.openxmlformats.org/officeDocument/2006/relationships/slide" Target="slides/slide1.xml"/><Relationship Id="rId51" Type="http://schemas.openxmlformats.org/officeDocument/2006/relationships/font" Target="fonts/font13.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handoutMaster" Target="handoutMasters/handoutMaster1.xml"/><Relationship Id="rId46" Type="http://schemas.openxmlformats.org/officeDocument/2006/relationships/font" Target="fonts/font8.fntdata"/><Relationship Id="rId59" Type="http://schemas.openxmlformats.org/officeDocument/2006/relationships/font" Target="fonts/font21.fntdata"/><Relationship Id="rId20" Type="http://schemas.openxmlformats.org/officeDocument/2006/relationships/slide" Target="slides/slide13.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11.fntdata"/><Relationship Id="rId57" Type="http://schemas.openxmlformats.org/officeDocument/2006/relationships/font" Target="fonts/font19.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rnett, Mark" userId="91f522f4-8cfb-470b-a7eb-676bb996cb23" providerId="ADAL" clId="{886116DA-76E4-1246-A3DD-B68C773292DB}"/>
    <pc:docChg chg="custSel modSld">
      <pc:chgData name="Burnett, Mark" userId="91f522f4-8cfb-470b-a7eb-676bb996cb23" providerId="ADAL" clId="{886116DA-76E4-1246-A3DD-B68C773292DB}" dt="2024-10-02T17:29:39.858" v="378" actId="732"/>
      <pc:docMkLst>
        <pc:docMk/>
      </pc:docMkLst>
      <pc:sldChg chg="addSp delSp modSp mod">
        <pc:chgData name="Burnett, Mark" userId="91f522f4-8cfb-470b-a7eb-676bb996cb23" providerId="ADAL" clId="{886116DA-76E4-1246-A3DD-B68C773292DB}" dt="2024-10-02T17:29:39.858" v="378" actId="732"/>
        <pc:sldMkLst>
          <pc:docMk/>
          <pc:sldMk cId="1863710081" sldId="411"/>
        </pc:sldMkLst>
        <pc:spChg chg="add del mod">
          <ac:chgData name="Burnett, Mark" userId="91f522f4-8cfb-470b-a7eb-676bb996cb23" providerId="ADAL" clId="{886116DA-76E4-1246-A3DD-B68C773292DB}" dt="2024-10-02T17:28:58.140" v="377" actId="478"/>
          <ac:spMkLst>
            <pc:docMk/>
            <pc:sldMk cId="1863710081" sldId="411"/>
            <ac:spMk id="5" creationId="{0B8AD0CA-D1E5-549A-C6F5-CFB1F9687D68}"/>
          </ac:spMkLst>
        </pc:spChg>
        <pc:picChg chg="add mod">
          <ac:chgData name="Burnett, Mark" userId="91f522f4-8cfb-470b-a7eb-676bb996cb23" providerId="ADAL" clId="{886116DA-76E4-1246-A3DD-B68C773292DB}" dt="2024-10-02T17:29:39.858" v="378" actId="732"/>
          <ac:picMkLst>
            <pc:docMk/>
            <pc:sldMk cId="1863710081" sldId="411"/>
            <ac:picMk id="2" creationId="{C105AF5E-B667-7C9C-E1CC-15F339615AF8}"/>
          </ac:picMkLst>
        </pc:picChg>
        <pc:picChg chg="del mod">
          <ac:chgData name="Burnett, Mark" userId="91f522f4-8cfb-470b-a7eb-676bb996cb23" providerId="ADAL" clId="{886116DA-76E4-1246-A3DD-B68C773292DB}" dt="2024-10-02T17:25:02.045" v="366" actId="478"/>
          <ac:picMkLst>
            <pc:docMk/>
            <pc:sldMk cId="1863710081" sldId="411"/>
            <ac:picMk id="7170" creationId="{17C486CA-3050-5F85-0226-60FD40D03D63}"/>
          </ac:picMkLst>
        </pc:pic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66C67C-929C-35B4-54E4-7829D0C790B2}"/>
              </a:ext>
            </a:extLst>
          </p:cNvPr>
          <p:cNvPicPr>
            <a:picLocks noChangeAspect="1"/>
          </p:cNvPicPr>
          <p:nvPr/>
        </p:nvPicPr>
        <p:blipFill>
          <a:blip r:embed="rId2"/>
          <a:stretch>
            <a:fillRect/>
          </a:stretch>
        </p:blipFill>
        <p:spPr>
          <a:xfrm>
            <a:off x="-1" y="0"/>
            <a:ext cx="7315199" cy="608647"/>
          </a:xfrm>
          <a:prstGeom prst="rect">
            <a:avLst/>
          </a:prstGeom>
        </p:spPr>
      </p:pic>
      <p:sp>
        <p:nvSpPr>
          <p:cNvPr id="7" name="Footer Placeholder 5">
            <a:extLst>
              <a:ext uri="{FF2B5EF4-FFF2-40B4-BE49-F238E27FC236}">
                <a16:creationId xmlns:a16="http://schemas.microsoft.com/office/drawing/2014/main" id="{AFEDA31B-4251-CAE5-0358-99BBB5AF53B8}"/>
              </a:ext>
            </a:extLst>
          </p:cNvPr>
          <p:cNvSpPr>
            <a:spLocks noGrp="1"/>
          </p:cNvSpPr>
          <p:nvPr>
            <p:ph type="ftr" sz="quarter" idx="2"/>
          </p:nvPr>
        </p:nvSpPr>
        <p:spPr>
          <a:xfrm>
            <a:off x="0" y="9142413"/>
            <a:ext cx="7315198"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8" name="TextBox 7">
            <a:extLst>
              <a:ext uri="{FF2B5EF4-FFF2-40B4-BE49-F238E27FC236}">
                <a16:creationId xmlns:a16="http://schemas.microsoft.com/office/drawing/2014/main" id="{6C146568-47D2-599E-C55E-B597035765EC}"/>
              </a:ext>
            </a:extLst>
          </p:cNvPr>
          <p:cNvSpPr txBox="1"/>
          <p:nvPr/>
        </p:nvSpPr>
        <p:spPr>
          <a:xfrm>
            <a:off x="-1" y="608647"/>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Student Notes</a:t>
            </a:r>
          </a:p>
        </p:txBody>
      </p:sp>
    </p:spTree>
    <p:extLst>
      <p:ext uri="{BB962C8B-B14F-4D97-AF65-F5344CB8AC3E}">
        <p14:creationId xmlns:p14="http://schemas.microsoft.com/office/powerpoint/2010/main" val="3652389567"/>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2641" y="1984619"/>
            <a:ext cx="4949914" cy="2784668"/>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731518" y="4831913"/>
            <a:ext cx="5852160" cy="3988076"/>
          </a:xfrm>
          <a:prstGeom prst="rect">
            <a:avLst/>
          </a:prstGeom>
        </p:spPr>
        <p:txBody>
          <a:bodyPr vert="horz" lIns="96653" tIns="48327" rIns="96653" bIns="48327"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8EE0A2C4-23D5-971F-80F9-C4B372C0F958}"/>
              </a:ext>
            </a:extLst>
          </p:cNvPr>
          <p:cNvPicPr>
            <a:picLocks noChangeAspect="1"/>
          </p:cNvPicPr>
          <p:nvPr/>
        </p:nvPicPr>
        <p:blipFill>
          <a:blip r:embed="rId2"/>
          <a:stretch>
            <a:fillRect/>
          </a:stretch>
        </p:blipFill>
        <p:spPr>
          <a:xfrm>
            <a:off x="-1" y="0"/>
            <a:ext cx="7315199" cy="608647"/>
          </a:xfrm>
          <a:prstGeom prst="rect">
            <a:avLst/>
          </a:prstGeom>
        </p:spPr>
      </p:pic>
      <p:sp>
        <p:nvSpPr>
          <p:cNvPr id="10" name="Footer Placeholder 5">
            <a:extLst>
              <a:ext uri="{FF2B5EF4-FFF2-40B4-BE49-F238E27FC236}">
                <a16:creationId xmlns:a16="http://schemas.microsoft.com/office/drawing/2014/main" id="{16D825C0-81D6-38FD-E480-57369FB5050E}"/>
              </a:ext>
            </a:extLst>
          </p:cNvPr>
          <p:cNvSpPr>
            <a:spLocks noGrp="1"/>
          </p:cNvSpPr>
          <p:nvPr>
            <p:ph type="ftr" sz="quarter" idx="4"/>
          </p:nvPr>
        </p:nvSpPr>
        <p:spPr>
          <a:xfrm>
            <a:off x="0" y="9142413"/>
            <a:ext cx="7315200" cy="458787"/>
          </a:xfrm>
          <a:prstGeom prst="rect">
            <a:avLst/>
          </a:prstGeom>
        </p:spPr>
        <p:txBody>
          <a:bodyPr vert="horz" lIns="91440" tIns="45720" rIns="91440" bIns="45720" rtlCol="0" anchor="b"/>
          <a:lstStyle>
            <a:lvl1pPr algn="ctr">
              <a:defRPr sz="1200">
                <a:solidFill>
                  <a:srgbClr val="00205B"/>
                </a:solidFill>
                <a:latin typeface="Obvia" panose="02000503040000020004" pitchFamily="50" charset="0"/>
              </a:defRPr>
            </a:lvl1p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
        <p:nvSpPr>
          <p:cNvPr id="11" name="TextBox 10">
            <a:extLst>
              <a:ext uri="{FF2B5EF4-FFF2-40B4-BE49-F238E27FC236}">
                <a16:creationId xmlns:a16="http://schemas.microsoft.com/office/drawing/2014/main" id="{591D824E-09F2-CC06-71A0-65592BEDC464}"/>
              </a:ext>
            </a:extLst>
          </p:cNvPr>
          <p:cNvSpPr txBox="1"/>
          <p:nvPr/>
        </p:nvSpPr>
        <p:spPr>
          <a:xfrm>
            <a:off x="-1" y="608648"/>
            <a:ext cx="7315201" cy="307777"/>
          </a:xfrm>
          <a:prstGeom prst="rect">
            <a:avLst/>
          </a:prstGeom>
          <a:noFill/>
        </p:spPr>
        <p:txBody>
          <a:bodyPr wrap="square" rtlCol="0">
            <a:spAutoFit/>
          </a:bodyPr>
          <a:lstStyle/>
          <a:p>
            <a:pPr algn="ctr"/>
            <a:r>
              <a:rPr lang="en-US" sz="1400" dirty="0">
                <a:solidFill>
                  <a:srgbClr val="00205B"/>
                </a:solidFill>
                <a:latin typeface="Azeri Sans" pitchFamily="2" charset="0"/>
              </a:rPr>
              <a:t>Instructor Notes</a:t>
            </a:r>
          </a:p>
        </p:txBody>
      </p:sp>
    </p:spTree>
    <p:extLst>
      <p:ext uri="{BB962C8B-B14F-4D97-AF65-F5344CB8AC3E}">
        <p14:creationId xmlns:p14="http://schemas.microsoft.com/office/powerpoint/2010/main" val="408645740"/>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Acumin Pro" panose="020B0504020202020204" pitchFamily="34" charset="0"/>
        <a:ea typeface="+mn-ea"/>
        <a:cs typeface="+mn-cs"/>
      </a:defRPr>
    </a:lvl1pPr>
    <a:lvl2pPr marL="457200" algn="l" defTabSz="914400" rtl="0" eaLnBrk="1" latinLnBrk="0" hangingPunct="1">
      <a:defRPr sz="1200" kern="1200">
        <a:solidFill>
          <a:schemeClr val="tx1"/>
        </a:solidFill>
        <a:latin typeface="Acumin Pro" panose="020B0504020202020204" pitchFamily="34" charset="0"/>
        <a:ea typeface="+mn-ea"/>
        <a:cs typeface="+mn-cs"/>
      </a:defRPr>
    </a:lvl2pPr>
    <a:lvl3pPr marL="914400" algn="l" defTabSz="914400" rtl="0" eaLnBrk="1" latinLnBrk="0" hangingPunct="1">
      <a:defRPr sz="1200" kern="1200">
        <a:solidFill>
          <a:schemeClr val="tx1"/>
        </a:solidFill>
        <a:latin typeface="Acumin Pro" panose="020B0504020202020204" pitchFamily="34" charset="0"/>
        <a:ea typeface="+mn-ea"/>
        <a:cs typeface="+mn-cs"/>
      </a:defRPr>
    </a:lvl3pPr>
    <a:lvl4pPr marL="1371600" algn="l" defTabSz="914400" rtl="0" eaLnBrk="1" latinLnBrk="0" hangingPunct="1">
      <a:defRPr sz="1200" kern="1200">
        <a:solidFill>
          <a:schemeClr val="tx1"/>
        </a:solidFill>
        <a:latin typeface="Acumin Pro" panose="020B0504020202020204" pitchFamily="34" charset="0"/>
        <a:ea typeface="+mn-ea"/>
        <a:cs typeface="+mn-cs"/>
      </a:defRPr>
    </a:lvl4pPr>
    <a:lvl5pPr marL="1828800" algn="l" defTabSz="914400" rtl="0" eaLnBrk="1" latinLnBrk="0" hangingPunct="1">
      <a:defRPr sz="1200" kern="1200">
        <a:solidFill>
          <a:schemeClr val="tx1"/>
        </a:solidFill>
        <a:latin typeface="Acumin Pro"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pPr marL="181225" indent="-181225">
              <a:buFont typeface="Arial" panose="020B0604020202020204" pitchFamily="34" charset="0"/>
              <a:buChar char="•"/>
            </a:pPr>
            <a:r>
              <a:rPr lang="en-US" b="1" dirty="0"/>
              <a:t>PROFESSIONALISM</a:t>
            </a:r>
          </a:p>
          <a:p>
            <a:pPr marL="181225" indent="-181225">
              <a:buFont typeface="Arial" panose="020B0604020202020204" pitchFamily="34" charset="0"/>
              <a:buChar char="•"/>
            </a:pPr>
            <a:r>
              <a:rPr lang="en-US" b="0" dirty="0"/>
              <a:t>What does it mean to be a professional?</a:t>
            </a:r>
          </a:p>
          <a:p>
            <a:pPr marL="181225" indent="-181225">
              <a:buFont typeface="Arial" panose="020B0604020202020204" pitchFamily="34" charset="0"/>
              <a:buChar char="•"/>
            </a:pPr>
            <a:r>
              <a:rPr lang="en-US" b="0" dirty="0"/>
              <a:t>Are you a professional?</a:t>
            </a:r>
          </a:p>
          <a:p>
            <a:pPr marL="181225" indent="-181225">
              <a:buFont typeface="Arial" panose="020B0604020202020204" pitchFamily="34" charset="0"/>
              <a:buChar char="•"/>
            </a:pPr>
            <a:r>
              <a:rPr lang="en-US" b="0" dirty="0"/>
              <a:t>If not, can you get there?</a:t>
            </a:r>
          </a:p>
          <a:p>
            <a:pPr marL="181225" indent="-181225">
              <a:buFont typeface="Arial" panose="020B0604020202020204" pitchFamily="34" charset="0"/>
              <a:buChar char="•"/>
            </a:pPr>
            <a:r>
              <a:rPr lang="en-US" b="0" dirty="0"/>
              <a:t>Can you treat this avocation with the seriousness and respect it deserves?</a:t>
            </a:r>
          </a:p>
          <a:p>
            <a:endParaRPr lang="en-US" b="0" dirty="0"/>
          </a:p>
        </p:txBody>
      </p:sp>
      <p:sp>
        <p:nvSpPr>
          <p:cNvPr id="4" name="Footer Placeholder 3">
            <a:extLst>
              <a:ext uri="{FF2B5EF4-FFF2-40B4-BE49-F238E27FC236}">
                <a16:creationId xmlns:a16="http://schemas.microsoft.com/office/drawing/2014/main" id="{6667743F-BF55-7775-3FF8-53FC999428F7}"/>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114063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HUSTLE</a:t>
            </a:r>
          </a:p>
          <a:p>
            <a:pPr marL="181225" indent="-181225">
              <a:buFont typeface="Arial" panose="020B0604020202020204" pitchFamily="34" charset="0"/>
              <a:buChar char="•"/>
            </a:pPr>
            <a:r>
              <a:rPr lang="en-US" b="0" dirty="0"/>
              <a:t>Not everyone is FAST</a:t>
            </a:r>
          </a:p>
          <a:p>
            <a:pPr marL="181225" indent="-181225">
              <a:buFont typeface="Arial" panose="020B0604020202020204" pitchFamily="34" charset="0"/>
              <a:buChar char="•"/>
            </a:pPr>
            <a:r>
              <a:rPr lang="en-US" b="0" dirty="0"/>
              <a:t>We can all hustle</a:t>
            </a:r>
          </a:p>
          <a:p>
            <a:pPr marL="181225" indent="-181225">
              <a:buFont typeface="Arial" panose="020B0604020202020204" pitchFamily="34" charset="0"/>
              <a:buChar char="•"/>
            </a:pPr>
            <a:r>
              <a:rPr lang="en-US" b="0" dirty="0"/>
              <a:t>Do you notice other officials that don’t?</a:t>
            </a:r>
          </a:p>
          <a:p>
            <a:pPr marL="181225" indent="-181225">
              <a:buFont typeface="Arial" panose="020B0604020202020204" pitchFamily="34" charset="0"/>
              <a:buChar char="•"/>
            </a:pPr>
            <a:r>
              <a:rPr lang="en-US" b="0" dirty="0"/>
              <a:t>They WILL notice you</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413492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HUSTLE INTEGRITY</a:t>
            </a:r>
          </a:p>
          <a:p>
            <a:pPr marL="181225" indent="-181225">
              <a:buFont typeface="Arial" panose="020B0604020202020204" pitchFamily="34" charset="0"/>
              <a:buChar char="•"/>
            </a:pPr>
            <a:r>
              <a:rPr lang="en-US" b="0" dirty="0"/>
              <a:t>We have to officiate consistently </a:t>
            </a:r>
          </a:p>
          <a:p>
            <a:pPr marL="181225" indent="-181225">
              <a:buFont typeface="Arial" panose="020B0604020202020204" pitchFamily="34" charset="0"/>
              <a:buChar char="•"/>
            </a:pPr>
            <a:r>
              <a:rPr lang="en-US" b="0" dirty="0"/>
              <a:t>We have to work hard for the game and players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601235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LITTLE THINGS MATTER</a:t>
            </a:r>
          </a:p>
          <a:p>
            <a:pPr marL="181225" indent="-181225">
              <a:buFont typeface="Arial" panose="020B0604020202020204" pitchFamily="34" charset="0"/>
              <a:buChar char="•"/>
            </a:pPr>
            <a:r>
              <a:rPr lang="en-US" b="0" dirty="0"/>
              <a:t>Habits can be good and bad</a:t>
            </a:r>
          </a:p>
          <a:p>
            <a:pPr marL="181225" indent="-181225">
              <a:buFont typeface="Arial" panose="020B0604020202020204" pitchFamily="34" charset="0"/>
              <a:buChar char="•"/>
            </a:pPr>
            <a:r>
              <a:rPr lang="en-US" b="0" dirty="0"/>
              <a:t>Establish good habits and routines</a:t>
            </a:r>
          </a:p>
          <a:p>
            <a:pPr marL="181225" indent="-181225">
              <a:buFont typeface="Arial" panose="020B0604020202020204" pitchFamily="34" charset="0"/>
              <a:buChar char="•"/>
            </a:pPr>
            <a:r>
              <a:rPr lang="en-US" b="0" dirty="0"/>
              <a:t>Do you job consistently </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894606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RULES KNOWLEDGE &amp; APPLICATION</a:t>
            </a:r>
          </a:p>
          <a:p>
            <a:pPr marL="181225" indent="-181225">
              <a:buFont typeface="Arial" panose="020B0604020202020204" pitchFamily="34" charset="0"/>
              <a:buChar char="•"/>
            </a:pPr>
            <a:r>
              <a:rPr lang="en-US" b="0" dirty="0"/>
              <a:t>Rules &amp; Mechanics are our primary responsibility </a:t>
            </a:r>
          </a:p>
          <a:p>
            <a:pPr marL="181225" indent="-181225">
              <a:buFont typeface="Arial" panose="020B0604020202020204" pitchFamily="34" charset="0"/>
              <a:buChar char="•"/>
            </a:pPr>
            <a:r>
              <a:rPr lang="en-US" b="0" dirty="0"/>
              <a:t>We have to consistently study and want to improve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166147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RULES</a:t>
            </a:r>
          </a:p>
          <a:p>
            <a:pPr marL="181225" indent="-181225">
              <a:buFont typeface="Arial" panose="020B0604020202020204" pitchFamily="34" charset="0"/>
              <a:buChar char="•"/>
            </a:pPr>
            <a:r>
              <a:rPr lang="en-US" b="0" dirty="0"/>
              <a:t>Study the rule book</a:t>
            </a:r>
            <a:br>
              <a:rPr lang="en-US" b="0" dirty="0"/>
            </a:br>
            <a:r>
              <a:rPr lang="en-US" b="0" dirty="0"/>
              <a:t>-Have a copy at work</a:t>
            </a:r>
            <a:br>
              <a:rPr lang="en-US" b="0" dirty="0"/>
            </a:br>
            <a:r>
              <a:rPr lang="en-US" b="0" dirty="0"/>
              <a:t>-Have a digital copy</a:t>
            </a:r>
            <a:br>
              <a:rPr lang="en-US" b="0" dirty="0"/>
            </a:br>
            <a:r>
              <a:rPr lang="en-US" b="0" dirty="0"/>
              <a:t>-Have a copy on the nightstand</a:t>
            </a:r>
            <a:br>
              <a:rPr lang="en-US" b="0" dirty="0"/>
            </a:br>
            <a:r>
              <a:rPr lang="en-US" b="0" dirty="0"/>
              <a:t>-Have a copy in your game bag</a:t>
            </a:r>
          </a:p>
          <a:p>
            <a:pPr marL="181225" indent="-181225">
              <a:buFont typeface="Arial" panose="020B0604020202020204" pitchFamily="34" charset="0"/>
              <a:buChar char="•"/>
            </a:pPr>
            <a:r>
              <a:rPr lang="en-US" b="0" dirty="0"/>
              <a:t>Underline</a:t>
            </a:r>
          </a:p>
          <a:p>
            <a:pPr marL="181225" indent="-181225">
              <a:buFont typeface="Arial" panose="020B0604020202020204" pitchFamily="34" charset="0"/>
              <a:buChar char="•"/>
            </a:pPr>
            <a:r>
              <a:rPr lang="en-US" b="0" dirty="0"/>
              <a:t>Highlight</a:t>
            </a:r>
          </a:p>
          <a:p>
            <a:pPr marL="181225" indent="-181225">
              <a:buFont typeface="Arial" panose="020B0604020202020204" pitchFamily="34" charset="0"/>
              <a:buChar char="•"/>
            </a:pPr>
            <a:r>
              <a:rPr lang="en-US" b="0" dirty="0"/>
              <a:t>Paperclip</a:t>
            </a:r>
          </a:p>
          <a:p>
            <a:pPr marL="181225" indent="-181225">
              <a:buFont typeface="Arial" panose="020B0604020202020204" pitchFamily="34" charset="0"/>
              <a:buChar char="•"/>
            </a:pPr>
            <a:r>
              <a:rPr lang="en-US" b="0" dirty="0"/>
              <a:t>Have topics you review every game</a:t>
            </a:r>
            <a:br>
              <a:rPr lang="en-US" b="0" dirty="0"/>
            </a:br>
            <a:r>
              <a:rPr lang="en-US" b="0" dirty="0"/>
              <a:t>-Crease </a:t>
            </a:r>
            <a:r>
              <a:rPr lang="en-US" b="0" dirty="0" err="1"/>
              <a:t>privilages</a:t>
            </a:r>
            <a:r>
              <a:rPr lang="en-US" b="0" dirty="0"/>
              <a:t>/prohibitions</a:t>
            </a:r>
            <a:br>
              <a:rPr lang="en-US" b="0" dirty="0"/>
            </a:br>
            <a:r>
              <a:rPr lang="en-US" b="0" dirty="0"/>
              <a:t>-Simultaneous fouls</a:t>
            </a:r>
            <a:br>
              <a:rPr lang="en-US" b="0" dirty="0"/>
            </a:br>
            <a:r>
              <a:rPr lang="en-US" b="0" dirty="0"/>
              <a:t>-Quick restarts</a:t>
            </a:r>
          </a:p>
          <a:p>
            <a:pPr marL="181225" indent="-181225">
              <a:buFont typeface="Arial" panose="020B0604020202020204" pitchFamily="34" charset="0"/>
              <a:buChar char="•"/>
            </a:pPr>
            <a:r>
              <a:rPr lang="en-US" b="0" dirty="0"/>
              <a:t>Be a student of the game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991912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MECHANICS</a:t>
            </a:r>
          </a:p>
          <a:p>
            <a:pPr marL="181225" indent="-181225">
              <a:buFont typeface="Arial" panose="020B0604020202020204" pitchFamily="34" charset="0"/>
              <a:buChar char="•"/>
            </a:pPr>
            <a:r>
              <a:rPr lang="en-US" b="0" dirty="0"/>
              <a:t>95% of the time if you use the mechanics, you will be able to see what you need to see</a:t>
            </a:r>
          </a:p>
          <a:p>
            <a:pPr marL="181225" indent="-181225">
              <a:buFont typeface="Arial" panose="020B0604020202020204" pitchFamily="34" charset="0"/>
              <a:buChar char="•"/>
            </a:pPr>
            <a:r>
              <a:rPr lang="en-US" b="0" dirty="0"/>
              <a:t>5% of the time you will have to move to see a play</a:t>
            </a:r>
          </a:p>
          <a:p>
            <a:pPr marL="181225" indent="-181225">
              <a:buFont typeface="Arial" panose="020B0604020202020204" pitchFamily="34" charset="0"/>
              <a:buChar char="•"/>
            </a:pPr>
            <a:r>
              <a:rPr lang="en-US" b="0" dirty="0"/>
              <a:t>Easiest way to have a coach call you out is be not being in the right place on the field</a:t>
            </a:r>
          </a:p>
          <a:p>
            <a:pPr marL="181225" indent="-181225">
              <a:buFont typeface="Arial" panose="020B0604020202020204" pitchFamily="34" charset="0"/>
              <a:buChar char="•"/>
            </a:pPr>
            <a:r>
              <a:rPr lang="en-US" b="0" dirty="0"/>
              <a:t>Be on the lines (goal, endline, sideline) when the ball is there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557177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MECHANICS</a:t>
            </a:r>
          </a:p>
          <a:p>
            <a:pPr marL="181225" indent="-181225">
              <a:buFont typeface="Arial" panose="020B0604020202020204" pitchFamily="34" charset="0"/>
              <a:buChar char="•"/>
            </a:pPr>
            <a:r>
              <a:rPr lang="en-US" b="0" dirty="0"/>
              <a:t>Do not be robotic, move with the flow of the game</a:t>
            </a:r>
          </a:p>
          <a:p>
            <a:pPr marL="181225" indent="-181225">
              <a:buFont typeface="Arial" panose="020B0604020202020204" pitchFamily="34" charset="0"/>
              <a:buChar char="•"/>
            </a:pPr>
            <a:r>
              <a:rPr lang="en-US" b="0" dirty="0"/>
              <a:t>Do not bounce around</a:t>
            </a:r>
          </a:p>
          <a:p>
            <a:pPr marL="181225" indent="-181225">
              <a:buFont typeface="Arial" panose="020B0604020202020204" pitchFamily="34" charset="0"/>
              <a:buChar char="•"/>
            </a:pPr>
            <a:r>
              <a:rPr lang="en-US" b="0" dirty="0"/>
              <a:t>Always ask yourself if the ball changes possession where do I need to be next</a:t>
            </a:r>
          </a:p>
          <a:p>
            <a:pPr marL="181225" indent="-181225">
              <a:buFont typeface="Arial" panose="020B0604020202020204" pitchFamily="34" charset="0"/>
              <a:buChar char="•"/>
            </a:pPr>
            <a:r>
              <a:rPr lang="en-US" b="0" dirty="0"/>
              <a:t>Think one play ahead</a:t>
            </a:r>
          </a:p>
          <a:p>
            <a:pPr marL="181225" indent="-181225">
              <a:buFont typeface="Arial" panose="020B0604020202020204" pitchFamily="34" charset="0"/>
              <a:buChar char="•"/>
            </a:pPr>
            <a:r>
              <a:rPr lang="en-US" b="0" dirty="0"/>
              <a:t>Once the ball hits the ground start moving while watching the play</a:t>
            </a:r>
          </a:p>
          <a:p>
            <a:pPr marL="181225" indent="-181225">
              <a:buFont typeface="Arial" panose="020B0604020202020204" pitchFamily="34" charset="0"/>
              <a:buChar char="•"/>
            </a:pPr>
            <a:r>
              <a:rPr lang="en-US" b="0" dirty="0"/>
              <a:t>Run with your head of a swivel!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199114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PREGAME</a:t>
            </a:r>
          </a:p>
          <a:p>
            <a:pPr marL="181225" indent="-181225">
              <a:buFont typeface="Arial" panose="020B0604020202020204" pitchFamily="34" charset="0"/>
              <a:buChar char="•"/>
            </a:pPr>
            <a:r>
              <a:rPr lang="en-US" b="0" dirty="0"/>
              <a:t>The pregame sets the tone for the game</a:t>
            </a:r>
          </a:p>
          <a:p>
            <a:pPr marL="181225" indent="-181225">
              <a:buFont typeface="Arial" panose="020B0604020202020204" pitchFamily="34" charset="0"/>
              <a:buChar char="•"/>
            </a:pPr>
            <a:r>
              <a:rPr lang="en-US" b="0" dirty="0"/>
              <a:t>A solid pregame gets you focused and allows you to cover any topics that will make this game the best you have ever worked</a:t>
            </a:r>
          </a:p>
          <a:p>
            <a:pPr marL="181225" indent="-181225">
              <a:buFont typeface="Arial" panose="020B0604020202020204" pitchFamily="34" charset="0"/>
              <a:buChar char="•"/>
            </a:pPr>
            <a:r>
              <a:rPr lang="en-US" b="0" dirty="0"/>
              <a:t>Interject previous game situations </a:t>
            </a:r>
          </a:p>
          <a:p>
            <a:pPr marL="181225" indent="-181225">
              <a:buFont typeface="Arial" panose="020B0604020202020204" pitchFamily="34" charset="0"/>
              <a:buChar char="•"/>
            </a:pPr>
            <a:r>
              <a:rPr lang="en-US" b="0" dirty="0"/>
              <a:t>Talk about player or team tendencies </a:t>
            </a:r>
          </a:p>
          <a:p>
            <a:pPr marL="181225" indent="-181225">
              <a:buFont typeface="Arial" panose="020B0604020202020204" pitchFamily="34" charset="0"/>
              <a:buChar char="•"/>
            </a:pPr>
            <a:r>
              <a:rPr lang="en-US" b="0" dirty="0"/>
              <a:t>Use film if it is available </a:t>
            </a:r>
          </a:p>
          <a:p>
            <a:pPr marL="181225" indent="-181225">
              <a:buFont typeface="Arial" panose="020B0604020202020204" pitchFamily="34" charset="0"/>
              <a:buChar char="•"/>
            </a:pPr>
            <a:r>
              <a:rPr lang="en-US" b="0" dirty="0"/>
              <a:t>Only bring up penalty situations if they are pertinent</a:t>
            </a:r>
          </a:p>
          <a:p>
            <a:pPr marL="181225" indent="-181225">
              <a:buFont typeface="Arial" panose="020B0604020202020204" pitchFamily="34" charset="0"/>
              <a:buChar char="•"/>
            </a:pPr>
            <a:r>
              <a:rPr lang="en-US" b="0" dirty="0"/>
              <a:t>Don’t go down the rabbit hole</a:t>
            </a:r>
          </a:p>
          <a:p>
            <a:pPr marL="181225" indent="-181225">
              <a:buFont typeface="Arial" panose="020B0604020202020204" pitchFamily="34" charset="0"/>
              <a:buChar char="•"/>
            </a:pPr>
            <a:r>
              <a:rPr lang="en-US" b="0" dirty="0"/>
              <a:t>Please do not tell me how many coaches/players you have ejected!!</a:t>
            </a:r>
          </a:p>
          <a:p>
            <a:pPr marL="181225" indent="-181225">
              <a:buFont typeface="Arial" panose="020B0604020202020204" pitchFamily="34" charset="0"/>
              <a:buChar char="•"/>
            </a:pPr>
            <a:r>
              <a:rPr lang="en-US" b="0" dirty="0"/>
              <a:t>Hydrate and use the restroom </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1298291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TABLE AND GAME PERSONNEL</a:t>
            </a:r>
          </a:p>
          <a:p>
            <a:r>
              <a:rPr lang="en-US" b="0" dirty="0"/>
              <a:t>The table is part of the official's crew</a:t>
            </a:r>
          </a:p>
          <a:p>
            <a:pPr marL="181225" indent="-181225">
              <a:buFont typeface="Arial" panose="020B0604020202020204" pitchFamily="34" charset="0"/>
              <a:buChar char="•"/>
            </a:pPr>
            <a:r>
              <a:rPr lang="en-US" b="0" dirty="0"/>
              <a:t>Go over responsibilities </a:t>
            </a:r>
          </a:p>
          <a:p>
            <a:pPr marL="181225" indent="-181225">
              <a:buFont typeface="Arial" panose="020B0604020202020204" pitchFamily="34" charset="0"/>
              <a:buChar char="•"/>
            </a:pPr>
            <a:r>
              <a:rPr lang="en-US" b="0" dirty="0"/>
              <a:t>Go over expectations</a:t>
            </a:r>
          </a:p>
          <a:p>
            <a:pPr marL="181225" indent="-181225">
              <a:buFont typeface="Arial" panose="020B0604020202020204" pitchFamily="34" charset="0"/>
              <a:buChar char="•"/>
            </a:pPr>
            <a:r>
              <a:rPr lang="en-US" b="0" dirty="0"/>
              <a:t>Remember they are volunteers</a:t>
            </a:r>
          </a:p>
          <a:p>
            <a:pPr marL="181225" indent="-181225">
              <a:buFont typeface="Arial" panose="020B0604020202020204" pitchFamily="34" charset="0"/>
              <a:buChar char="•"/>
            </a:pPr>
            <a:r>
              <a:rPr lang="en-US" b="0" dirty="0"/>
              <a:t>Help take care of them</a:t>
            </a:r>
          </a:p>
          <a:p>
            <a:pPr marL="181225" indent="-181225">
              <a:buFont typeface="Arial" panose="020B0604020202020204" pitchFamily="34" charset="0"/>
              <a:buChar char="•"/>
            </a:pPr>
            <a:r>
              <a:rPr lang="en-US" b="0" dirty="0"/>
              <a:t>Take time to explain penalties </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824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THE SOFT SKILLS</a:t>
            </a:r>
          </a:p>
          <a:p>
            <a:pPr marL="181225" indent="-181225">
              <a:buFont typeface="Arial" panose="020B0604020202020204" pitchFamily="34" charset="0"/>
              <a:buChar char="•"/>
            </a:pPr>
            <a:r>
              <a:rPr lang="en-US" b="0" dirty="0"/>
              <a:t>You cannot do this correctly without practice</a:t>
            </a:r>
          </a:p>
          <a:p>
            <a:pPr marL="181225" indent="-181225">
              <a:buFont typeface="Arial" panose="020B0604020202020204" pitchFamily="34" charset="0"/>
              <a:buChar char="•"/>
            </a:pPr>
            <a:r>
              <a:rPr lang="en-US" b="0" dirty="0"/>
              <a:t>If they escalate, you de-escalate</a:t>
            </a:r>
          </a:p>
          <a:p>
            <a:pPr marL="181225" indent="-181225">
              <a:buFont typeface="Arial" panose="020B0604020202020204" pitchFamily="34" charset="0"/>
              <a:buChar char="•"/>
            </a:pPr>
            <a:r>
              <a:rPr lang="en-US" b="0" dirty="0"/>
              <a:t>Use your inside voice</a:t>
            </a:r>
          </a:p>
          <a:p>
            <a:pPr marL="181225" indent="-181225">
              <a:buFont typeface="Arial" panose="020B0604020202020204" pitchFamily="34" charset="0"/>
              <a:buChar char="•"/>
            </a:pPr>
            <a:r>
              <a:rPr lang="en-US" b="0" dirty="0"/>
              <a:t>Verbal Judo – Have responses for common comments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780212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APPEARANCE</a:t>
            </a:r>
          </a:p>
          <a:p>
            <a:pPr marL="181225" indent="-181225">
              <a:buFont typeface="Arial" panose="020B0604020202020204" pitchFamily="34" charset="0"/>
              <a:buChar char="•"/>
            </a:pPr>
            <a:r>
              <a:rPr lang="en-US" b="0" dirty="0"/>
              <a:t>More than just what you are wearing</a:t>
            </a:r>
          </a:p>
          <a:p>
            <a:pPr marL="181225" indent="-181225">
              <a:buFont typeface="Arial" panose="020B0604020202020204" pitchFamily="34" charset="0"/>
              <a:buChar char="•"/>
            </a:pPr>
            <a:r>
              <a:rPr lang="en-US" b="0" dirty="0"/>
              <a:t>How you carry yourself</a:t>
            </a:r>
          </a:p>
          <a:p>
            <a:pPr marL="181225" indent="-181225">
              <a:buFont typeface="Arial" panose="020B0604020202020204" pitchFamily="34" charset="0"/>
              <a:buChar char="•"/>
            </a:pPr>
            <a:r>
              <a:rPr lang="en-US" b="0" dirty="0"/>
              <a:t>How you “appear” to others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2731905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THE SOFT SKILLS</a:t>
            </a:r>
          </a:p>
          <a:p>
            <a:pPr marL="181225" indent="-181225">
              <a:buFont typeface="Arial" panose="020B0604020202020204" pitchFamily="34" charset="0"/>
              <a:buChar char="•"/>
            </a:pPr>
            <a:r>
              <a:rPr lang="en-US" b="0" dirty="0"/>
              <a:t>In this situation, we have not yet reached the level of a foul unless this is repeated behavior</a:t>
            </a:r>
          </a:p>
          <a:p>
            <a:pPr marL="181225" indent="-181225">
              <a:buFont typeface="Arial" panose="020B0604020202020204" pitchFamily="34" charset="0"/>
              <a:buChar char="•"/>
            </a:pPr>
            <a:r>
              <a:rPr lang="en-US" b="0" dirty="0"/>
              <a:t>Get within conversation distance (when possible) and as the coach “Did I miss something coach?”</a:t>
            </a:r>
          </a:p>
          <a:p>
            <a:pPr marL="181225" indent="-181225">
              <a:buFont typeface="Arial" panose="020B0604020202020204" pitchFamily="34" charset="0"/>
              <a:buChar char="•"/>
            </a:pPr>
            <a:r>
              <a:rPr lang="en-US" b="0" dirty="0"/>
              <a:t>Let him respond and simply say “I may have missed that one coach”</a:t>
            </a:r>
          </a:p>
          <a:p>
            <a:pPr marL="181225" indent="-181225">
              <a:buFont typeface="Arial" panose="020B0604020202020204" pitchFamily="34" charset="0"/>
              <a:buChar char="•"/>
            </a:pPr>
            <a:r>
              <a:rPr lang="en-US" b="0" dirty="0"/>
              <a:t>Also tell the coach “You can call me over and </a:t>
            </a:r>
            <a:r>
              <a:rPr lang="en-US" b="0" dirty="0" err="1"/>
              <a:t>Im</a:t>
            </a:r>
            <a:r>
              <a:rPr lang="en-US" b="0" dirty="0"/>
              <a:t> happy to explain a call, but I can’t have the comments”</a:t>
            </a:r>
          </a:p>
          <a:p>
            <a:pPr marL="181225" indent="-181225">
              <a:buFont typeface="Arial" panose="020B0604020202020204" pitchFamily="34" charset="0"/>
              <a:buChar char="•"/>
            </a:pPr>
            <a:r>
              <a:rPr lang="en-US" b="0" dirty="0"/>
              <a:t>Use the “Ramp” and penalize if necessary to regain control</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246881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ASSISTANT COACHES</a:t>
            </a:r>
          </a:p>
          <a:p>
            <a:pPr marL="181225" indent="-181225">
              <a:buFont typeface="Arial" panose="020B0604020202020204" pitchFamily="34" charset="0"/>
              <a:buChar char="•"/>
            </a:pPr>
            <a:r>
              <a:rPr lang="en-US" b="0" dirty="0"/>
              <a:t>Assistant coaches can be great tools for managing the play of the game</a:t>
            </a:r>
          </a:p>
          <a:p>
            <a:pPr marL="181225" indent="-181225">
              <a:buFont typeface="Arial" panose="020B0604020202020204" pitchFamily="34" charset="0"/>
              <a:buChar char="•"/>
            </a:pPr>
            <a:r>
              <a:rPr lang="en-US" b="0" dirty="0"/>
              <a:t>This is especially true when they run the sub box</a:t>
            </a:r>
          </a:p>
          <a:p>
            <a:pPr marL="181225" indent="-181225">
              <a:buFont typeface="Arial" panose="020B0604020202020204" pitchFamily="34" charset="0"/>
              <a:buChar char="•"/>
            </a:pPr>
            <a:r>
              <a:rPr lang="en-US" b="0" dirty="0"/>
              <a:t>Try to connect with one early if you see a head coach getting heated</a:t>
            </a:r>
          </a:p>
          <a:p>
            <a:pPr marL="181225" indent="-181225">
              <a:buFont typeface="Arial" panose="020B0604020202020204" pitchFamily="34" charset="0"/>
              <a:buChar char="•"/>
            </a:pPr>
            <a:r>
              <a:rPr lang="en-US" b="0" dirty="0"/>
              <a:t>If the assistant IS the problem, talk to the Head Coach</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6679236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THE SOFT SKILLS – ASSISTANT COACH COMMUNICATION ACTIVITY </a:t>
            </a:r>
          </a:p>
          <a:p>
            <a:pPr marL="181225" indent="-181225">
              <a:buFont typeface="Arial" panose="020B0604020202020204" pitchFamily="34" charset="0"/>
              <a:buChar char="•"/>
            </a:pPr>
            <a:r>
              <a:rPr lang="en-US" b="0" dirty="0"/>
              <a:t>Not a comment that would raise to a flag for the first comment</a:t>
            </a:r>
          </a:p>
          <a:p>
            <a:pPr marL="181225" indent="-181225">
              <a:buFont typeface="Arial" panose="020B0604020202020204" pitchFamily="34" charset="0"/>
              <a:buChar char="•"/>
            </a:pPr>
            <a:r>
              <a:rPr lang="en-US" b="0" dirty="0"/>
              <a:t>Get to the Head Coach immediately, let him know what was said and warn that the next comment will be a flag</a:t>
            </a:r>
          </a:p>
          <a:p>
            <a:pPr marL="181225" indent="-181225">
              <a:buFont typeface="Arial" panose="020B0604020202020204" pitchFamily="34" charset="0"/>
              <a:buChar char="•"/>
            </a:pPr>
            <a:r>
              <a:rPr lang="en-US" b="0" dirty="0"/>
              <a:t>Typically, this is the end of it</a:t>
            </a:r>
          </a:p>
          <a:p>
            <a:pPr marL="181225" indent="-181225">
              <a:buFont typeface="Arial" panose="020B0604020202020204" pitchFamily="34" charset="0"/>
              <a:buChar char="•"/>
            </a:pPr>
            <a:r>
              <a:rPr lang="en-US" b="0" dirty="0"/>
              <a:t>If not, use the “Ramp” and penalize if necessary</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4593193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PLAYERS</a:t>
            </a:r>
          </a:p>
          <a:p>
            <a:pPr marL="181225" indent="-181225">
              <a:buFont typeface="Arial" panose="020B0604020202020204" pitchFamily="34" charset="0"/>
              <a:buChar char="•"/>
            </a:pPr>
            <a:r>
              <a:rPr lang="en-US" b="0" dirty="0"/>
              <a:t>Does not have to be captains</a:t>
            </a:r>
          </a:p>
          <a:p>
            <a:pPr marL="181225" indent="-181225">
              <a:buFont typeface="Arial" panose="020B0604020202020204" pitchFamily="34" charset="0"/>
              <a:buChar char="•"/>
            </a:pPr>
            <a:r>
              <a:rPr lang="en-US" b="0" dirty="0"/>
              <a:t>Pick the ones that can be your allies</a:t>
            </a:r>
          </a:p>
          <a:p>
            <a:pPr marL="181225" indent="-181225">
              <a:buFont typeface="Arial" panose="020B0604020202020204" pitchFamily="34" charset="0"/>
              <a:buChar char="•"/>
            </a:pPr>
            <a:r>
              <a:rPr lang="en-US" b="0" dirty="0"/>
              <a:t>Stop talking to them if they become combative </a:t>
            </a:r>
          </a:p>
          <a:p>
            <a:pPr marL="181225" indent="-181225">
              <a:buFont typeface="Arial" panose="020B0604020202020204" pitchFamily="34" charset="0"/>
              <a:buChar char="•"/>
            </a:pPr>
            <a:r>
              <a:rPr lang="en-US" b="0" dirty="0"/>
              <a:t>This is a great time during dead balls and stick checks</a:t>
            </a:r>
          </a:p>
          <a:p>
            <a:pPr marL="181225" indent="-181225">
              <a:buFont typeface="Arial" panose="020B0604020202020204" pitchFamily="34" charset="0"/>
              <a:buChar char="•"/>
            </a:pPr>
            <a:r>
              <a:rPr lang="en-US" b="0" dirty="0"/>
              <a:t>Address them by name or at least number</a:t>
            </a:r>
          </a:p>
          <a:p>
            <a:pPr marL="181225" indent="-181225">
              <a:buFont typeface="Arial" panose="020B0604020202020204" pitchFamily="34" charset="0"/>
              <a:buChar char="•"/>
            </a:pPr>
            <a:r>
              <a:rPr lang="en-US" b="0" dirty="0"/>
              <a:t>Always talk to the goalie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4384518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MISTAKES</a:t>
            </a:r>
          </a:p>
          <a:p>
            <a:pPr marL="181225" indent="-181225">
              <a:buFont typeface="Arial" panose="020B0604020202020204" pitchFamily="34" charset="0"/>
              <a:buChar char="•"/>
            </a:pPr>
            <a:r>
              <a:rPr lang="en-US" b="0" dirty="0"/>
              <a:t>”Experience is simply the name we give our mistakes”</a:t>
            </a:r>
          </a:p>
          <a:p>
            <a:pPr marL="181225" indent="-181225">
              <a:buFont typeface="Arial" panose="020B0604020202020204" pitchFamily="34" charset="0"/>
              <a:buChar char="•"/>
            </a:pPr>
            <a:r>
              <a:rPr lang="en-US" b="0" dirty="0"/>
              <a:t>They are not fun but are part of the process</a:t>
            </a:r>
          </a:p>
          <a:p>
            <a:pPr marL="181225" indent="-181225">
              <a:buFont typeface="Arial" panose="020B0604020202020204" pitchFamily="34" charset="0"/>
              <a:buChar char="•"/>
            </a:pPr>
            <a:r>
              <a:rPr lang="en-US" b="0" dirty="0"/>
              <a:t>Many of the harder concepts (play on, simultaneous fouls, </a:t>
            </a:r>
            <a:r>
              <a:rPr lang="en-US" b="0" dirty="0" err="1"/>
              <a:t>etc</a:t>
            </a:r>
            <a:r>
              <a:rPr lang="en-US" b="0" dirty="0"/>
              <a:t>) do not get locked in your mind until you make a mistake in a game</a:t>
            </a:r>
          </a:p>
          <a:p>
            <a:pPr marL="181225" indent="-181225">
              <a:buFont typeface="Arial" panose="020B0604020202020204" pitchFamily="34" charset="0"/>
              <a:buChar char="•"/>
            </a:pPr>
            <a:r>
              <a:rPr lang="en-US" b="0" dirty="0"/>
              <a:t>Learn from it and make them part of your pregame</a:t>
            </a:r>
          </a:p>
          <a:p>
            <a:pPr marL="181225" indent="-181225">
              <a:buFont typeface="Arial" panose="020B0604020202020204" pitchFamily="34" charset="0"/>
              <a:buChar char="•"/>
            </a:pPr>
            <a:r>
              <a:rPr lang="en-US" b="0" dirty="0"/>
              <a:t>Be self-deprecating and share with others</a:t>
            </a:r>
          </a:p>
          <a:p>
            <a:pPr marL="181225" indent="-181225">
              <a:buFont typeface="Arial" panose="020B0604020202020204" pitchFamily="34" charset="0"/>
              <a:buChar char="•"/>
            </a:pPr>
            <a:r>
              <a:rPr lang="en-US" b="0" dirty="0"/>
              <a:t>Learn to laugh!</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9590091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YOUR CREW</a:t>
            </a:r>
          </a:p>
          <a:p>
            <a:pPr marL="181225" indent="-181225">
              <a:buFont typeface="Arial" panose="020B0604020202020204" pitchFamily="34" charset="0"/>
              <a:buChar char="•"/>
            </a:pPr>
            <a:r>
              <a:rPr lang="en-US" b="0" dirty="0"/>
              <a:t>What are you doing to help each other out</a:t>
            </a:r>
          </a:p>
          <a:p>
            <a:pPr marL="181225" indent="-181225">
              <a:buFont typeface="Arial" panose="020B0604020202020204" pitchFamily="34" charset="0"/>
              <a:buChar char="•"/>
            </a:pPr>
            <a:r>
              <a:rPr lang="en-US" b="0" dirty="0"/>
              <a:t>We are always a unit</a:t>
            </a:r>
          </a:p>
          <a:p>
            <a:pPr marL="181225" indent="-181225">
              <a:buFont typeface="Arial" panose="020B0604020202020204" pitchFamily="34" charset="0"/>
              <a:buChar char="•"/>
            </a:pPr>
            <a:r>
              <a:rPr lang="en-US" b="0" dirty="0"/>
              <a:t>Never sell out a partner to a coach, player, or fan</a:t>
            </a:r>
          </a:p>
          <a:p>
            <a:pPr marL="181225" indent="-181225">
              <a:buFont typeface="Arial" panose="020B0604020202020204" pitchFamily="34" charset="0"/>
              <a:buChar char="•"/>
            </a:pPr>
            <a:r>
              <a:rPr lang="en-US" b="0" dirty="0"/>
              <a:t>The answer should always be “(coach/Assistant/Player) I will talk to my partner about that the next chance I get.”</a:t>
            </a:r>
          </a:p>
          <a:p>
            <a:pPr marL="181225" indent="-181225">
              <a:buFont typeface="Arial" panose="020B0604020202020204" pitchFamily="34" charset="0"/>
              <a:buChar char="•"/>
            </a:pPr>
            <a:r>
              <a:rPr lang="en-US" b="0" dirty="0"/>
              <a:t>“He had a different view than you and I”</a:t>
            </a:r>
          </a:p>
          <a:p>
            <a:pPr marL="181225" indent="-181225">
              <a:buFont typeface="Arial" panose="020B0604020202020204" pitchFamily="34" charset="0"/>
              <a:buChar char="•"/>
            </a:pPr>
            <a:r>
              <a:rPr lang="en-US" b="0" dirty="0"/>
              <a:t>Always make the calls that involve player safety regardless of who is in the driver seat</a:t>
            </a:r>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306381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GROWTH AS AN OFFICIAL</a:t>
            </a:r>
          </a:p>
          <a:p>
            <a:pPr marL="0" indent="0">
              <a:buFont typeface="Arial" panose="020B0604020202020204" pitchFamily="34" charset="0"/>
              <a:buNone/>
            </a:pPr>
            <a:r>
              <a:rPr lang="en-US" b="0" dirty="0"/>
              <a:t>What level are you now?</a:t>
            </a:r>
          </a:p>
          <a:p>
            <a:pPr marL="171450" indent="-171450">
              <a:buFont typeface="Arial" panose="020B0604020202020204" pitchFamily="34" charset="0"/>
              <a:buChar char="•"/>
            </a:pPr>
            <a:r>
              <a:rPr lang="en-US" b="0" dirty="0"/>
              <a:t>Be open with your assignor</a:t>
            </a:r>
          </a:p>
          <a:p>
            <a:pPr marL="171450" indent="-171450">
              <a:buFont typeface="Arial" panose="020B0604020202020204" pitchFamily="34" charset="0"/>
              <a:buChar char="•"/>
            </a:pPr>
            <a:r>
              <a:rPr lang="en-US" b="0" dirty="0"/>
              <a:t>Should you take that next assignment</a:t>
            </a:r>
            <a:br>
              <a:rPr lang="en-US" b="0" dirty="0"/>
            </a:br>
            <a:endParaRPr lang="en-US" b="0" dirty="0"/>
          </a:p>
          <a:p>
            <a:r>
              <a:rPr lang="en-US" b="0" dirty="0"/>
              <a:t>What level do you want to get to?</a:t>
            </a:r>
          </a:p>
          <a:p>
            <a:pPr marL="171450" indent="-171450">
              <a:buFont typeface="Arial" panose="020B0604020202020204" pitchFamily="34" charset="0"/>
              <a:buChar char="•"/>
            </a:pPr>
            <a:r>
              <a:rPr lang="en-US" b="0" dirty="0"/>
              <a:t>High school</a:t>
            </a:r>
          </a:p>
          <a:p>
            <a:pPr marL="171450" indent="-171450">
              <a:buFont typeface="Arial" panose="020B0604020202020204" pitchFamily="34" charset="0"/>
              <a:buChar char="•"/>
            </a:pPr>
            <a:r>
              <a:rPr lang="en-US" b="0" dirty="0"/>
              <a:t>College</a:t>
            </a:r>
          </a:p>
          <a:p>
            <a:pPr marL="171450" indent="-171450">
              <a:buFont typeface="Arial" panose="020B0604020202020204" pitchFamily="34" charset="0"/>
              <a:buChar char="•"/>
            </a:pPr>
            <a:r>
              <a:rPr lang="en-US" b="0" dirty="0"/>
              <a:t>Pro/International</a:t>
            </a:r>
          </a:p>
          <a:p>
            <a:endParaRPr lang="en-US" b="0" dirty="0"/>
          </a:p>
          <a:p>
            <a:r>
              <a:rPr lang="en-US" b="0" dirty="0"/>
              <a:t>Who can help you get there?</a:t>
            </a:r>
          </a:p>
          <a:p>
            <a:pPr marL="171450" indent="-171450">
              <a:buFont typeface="Arial" panose="020B0604020202020204" pitchFamily="34" charset="0"/>
              <a:buChar char="•"/>
            </a:pPr>
            <a:r>
              <a:rPr lang="en-US" b="0" dirty="0"/>
              <a:t>Experienced officials/Mentors</a:t>
            </a:r>
          </a:p>
          <a:p>
            <a:pPr marL="171450" indent="-171450">
              <a:buFont typeface="Arial" panose="020B0604020202020204" pitchFamily="34" charset="0"/>
              <a:buChar char="•"/>
            </a:pPr>
            <a:r>
              <a:rPr lang="en-US" b="0" dirty="0"/>
              <a:t>Trainers</a:t>
            </a:r>
          </a:p>
          <a:p>
            <a:pPr marL="171450" indent="-171450">
              <a:buFont typeface="Arial" panose="020B0604020202020204" pitchFamily="34" charset="0"/>
              <a:buChar char="•"/>
            </a:pPr>
            <a:r>
              <a:rPr lang="en-US" b="0" dirty="0"/>
              <a:t>Observers</a:t>
            </a:r>
          </a:p>
          <a:p>
            <a:pPr marL="171450" indent="-171450">
              <a:buFont typeface="Arial" panose="020B0604020202020204" pitchFamily="34" charset="0"/>
              <a:buChar char="•"/>
            </a:pPr>
            <a:r>
              <a:rPr lang="en-US" b="0" dirty="0"/>
              <a:t>LAREDO’s</a:t>
            </a:r>
          </a:p>
          <a:p>
            <a:endParaRPr lang="en-US" b="0" dirty="0"/>
          </a:p>
          <a:p>
            <a:r>
              <a:rPr lang="en-US" b="0" dirty="0"/>
              <a:t>Be willing to travel</a:t>
            </a:r>
          </a:p>
          <a:p>
            <a:r>
              <a:rPr lang="en-US" b="0" dirty="0"/>
              <a:t>Be honest about your abilities </a:t>
            </a:r>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036117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PATHWAYS TO SUCCESS</a:t>
            </a:r>
          </a:p>
          <a:p>
            <a:pPr marL="181225" indent="-181225">
              <a:buFont typeface="Arial" panose="020B0604020202020204" pitchFamily="34" charset="0"/>
              <a:buChar char="•"/>
            </a:pPr>
            <a:r>
              <a:rPr lang="en-US" b="0" dirty="0"/>
              <a:t>Create your own path</a:t>
            </a:r>
          </a:p>
          <a:p>
            <a:pPr marL="181225" indent="-181225">
              <a:buFont typeface="Arial" panose="020B0604020202020204" pitchFamily="34" charset="0"/>
              <a:buChar char="•"/>
            </a:pPr>
            <a:r>
              <a:rPr lang="en-US" b="0" dirty="0"/>
              <a:t>Depending on age, you have to return to “learner” mode</a:t>
            </a:r>
          </a:p>
          <a:p>
            <a:pPr marL="181225" indent="-181225">
              <a:buFont typeface="Arial" panose="020B0604020202020204" pitchFamily="34" charset="0"/>
              <a:buChar char="•"/>
            </a:pPr>
            <a:r>
              <a:rPr lang="en-US" b="0" dirty="0"/>
              <a:t>Don’t be the smartest in the room, find someone smarter</a:t>
            </a:r>
          </a:p>
          <a:p>
            <a:pPr marL="181225" indent="-181225">
              <a:buFont typeface="Arial" panose="020B0604020202020204" pitchFamily="34" charset="0"/>
              <a:buChar char="•"/>
            </a:pPr>
            <a:r>
              <a:rPr lang="en-US" b="0" dirty="0"/>
              <a:t>Accept where you are and enjoy the time</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1611293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dirty="0"/>
              <a:t>Please let us know if you have any questions or comments on this presentation.</a:t>
            </a:r>
          </a:p>
          <a:p>
            <a:r>
              <a:rPr lang="en-US" dirty="0"/>
              <a:t>Thank you for taking your time to develop the next crop of officials!</a:t>
            </a:r>
          </a:p>
          <a:p>
            <a:r>
              <a:rPr lang="en-US"/>
              <a:t>officials@usalacrosse.com</a:t>
            </a:r>
          </a:p>
        </p:txBody>
      </p:sp>
      <p:sp>
        <p:nvSpPr>
          <p:cNvPr id="4" name="Footer Placeholder 3">
            <a:extLst>
              <a:ext uri="{FF2B5EF4-FFF2-40B4-BE49-F238E27FC236}">
                <a16:creationId xmlns:a16="http://schemas.microsoft.com/office/drawing/2014/main" id="{A20F1169-73FA-AAB8-ADAB-5B0267D9DF5F}"/>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701721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UNIFORM</a:t>
            </a:r>
          </a:p>
          <a:p>
            <a:pPr marL="181225" indent="-181225">
              <a:buFont typeface="Arial" panose="020B0604020202020204" pitchFamily="34" charset="0"/>
              <a:buChar char="•"/>
            </a:pPr>
            <a:r>
              <a:rPr lang="en-US" b="0" dirty="0"/>
              <a:t>A mis-matched crew looks bad</a:t>
            </a:r>
          </a:p>
          <a:p>
            <a:pPr marL="181225" indent="-181225">
              <a:buFont typeface="Arial" panose="020B0604020202020204" pitchFamily="34" charset="0"/>
              <a:buChar char="•"/>
            </a:pPr>
            <a:r>
              <a:rPr lang="en-US" b="0" dirty="0"/>
              <a:t>Intolerable if you want to get to the next level</a:t>
            </a:r>
          </a:p>
          <a:p>
            <a:pPr marL="181225" indent="-181225">
              <a:buFont typeface="Arial" panose="020B0604020202020204" pitchFamily="34" charset="0"/>
              <a:buChar char="•"/>
            </a:pPr>
            <a:r>
              <a:rPr lang="en-US" b="0" dirty="0"/>
              <a:t>Crew Chief MUST make it clear</a:t>
            </a:r>
          </a:p>
          <a:p>
            <a:pPr marL="181225" indent="-181225">
              <a:buFont typeface="Arial" panose="020B0604020202020204" pitchFamily="34" charset="0"/>
              <a:buChar char="•"/>
            </a:pPr>
            <a:r>
              <a:rPr lang="en-US" b="0" dirty="0"/>
              <a:t>ALWAYS bring everything</a:t>
            </a:r>
          </a:p>
          <a:p>
            <a:pPr marL="181225" indent="-181225">
              <a:buFont typeface="Arial" panose="020B0604020202020204" pitchFamily="34" charset="0"/>
              <a:buChar char="•"/>
            </a:pPr>
            <a:r>
              <a:rPr lang="en-US" b="0" dirty="0"/>
              <a:t>Use Velcro or magnets for various patches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2294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UNIFORM – Optional Items</a:t>
            </a:r>
          </a:p>
          <a:p>
            <a:pPr marL="181225" indent="-181225">
              <a:buFont typeface="Arial" panose="020B0604020202020204" pitchFamily="34" charset="0"/>
              <a:buChar char="•"/>
            </a:pPr>
            <a:r>
              <a:rPr lang="en-US" b="0" dirty="0"/>
              <a:t>Coats should be all black, no striped coats</a:t>
            </a:r>
          </a:p>
          <a:p>
            <a:pPr marL="181225" indent="-181225">
              <a:buFont typeface="Arial" panose="020B0604020202020204" pitchFamily="34" charset="0"/>
              <a:buChar char="•"/>
            </a:pPr>
            <a:r>
              <a:rPr lang="en-US" b="0" dirty="0"/>
              <a:t>Gloves should be worn together</a:t>
            </a:r>
          </a:p>
          <a:p>
            <a:pPr marL="181225" indent="-181225">
              <a:buFont typeface="Arial" panose="020B0604020202020204" pitchFamily="34" charset="0"/>
              <a:buChar char="•"/>
            </a:pPr>
            <a:r>
              <a:rPr lang="en-US" b="0" dirty="0"/>
              <a:t>Limit amount of gear brought to the field</a:t>
            </a:r>
          </a:p>
          <a:p>
            <a:pPr marL="181225" indent="-181225">
              <a:buFont typeface="Arial" panose="020B0604020202020204" pitchFamily="34" charset="0"/>
              <a:buChar char="•"/>
            </a:pPr>
            <a:r>
              <a:rPr lang="en-US" b="0" dirty="0"/>
              <a:t>Have a small bag for your phone, keys, </a:t>
            </a:r>
            <a:r>
              <a:rPr lang="en-US" b="0" dirty="0" err="1"/>
              <a:t>etc</a:t>
            </a:r>
            <a:endParaRPr lang="en-US" b="0" dirty="0"/>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112265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4188" y="731838"/>
            <a:ext cx="6508750" cy="3660775"/>
          </a:xfrm>
        </p:spPr>
      </p:sp>
      <p:sp>
        <p:nvSpPr>
          <p:cNvPr id="3" name="Notes Placeholder 2"/>
          <p:cNvSpPr>
            <a:spLocks noGrp="1"/>
          </p:cNvSpPr>
          <p:nvPr>
            <p:ph type="body" idx="1"/>
          </p:nvPr>
        </p:nvSpPr>
        <p:spPr/>
        <p:txBody>
          <a:bodyPr/>
          <a:lstStyle/>
          <a:p>
            <a:r>
              <a:rPr lang="en-US" b="1" dirty="0"/>
              <a:t>DOES IT MATTER?</a:t>
            </a:r>
          </a:p>
          <a:p>
            <a:pPr marL="181225" indent="-181225">
              <a:buFont typeface="Arial" panose="020B0604020202020204" pitchFamily="34" charset="0"/>
              <a:buChar char="•"/>
            </a:pPr>
            <a:r>
              <a:rPr lang="en-US" dirty="0"/>
              <a:t>A neat professional looking uniform instills TRUST and CONFIDENCE in you with the coaches, players and fans</a:t>
            </a:r>
          </a:p>
          <a:p>
            <a:pPr marL="181225" indent="-181225">
              <a:buFont typeface="Arial" panose="020B0604020202020204" pitchFamily="34" charset="0"/>
              <a:buChar char="•"/>
            </a:pPr>
            <a:r>
              <a:rPr lang="en-US" u="sng" dirty="0">
                <a:cs typeface="Calibri"/>
              </a:rPr>
              <a:t>Remember: “You have to look good to be good”</a:t>
            </a:r>
          </a:p>
        </p:txBody>
      </p:sp>
      <p:sp>
        <p:nvSpPr>
          <p:cNvPr id="4" name="Footer Placeholder 3">
            <a:extLst>
              <a:ext uri="{FF2B5EF4-FFF2-40B4-BE49-F238E27FC236}">
                <a16:creationId xmlns:a16="http://schemas.microsoft.com/office/drawing/2014/main" id="{E1CEA42B-9B03-AB9B-70ED-F3133CCD0EB1}"/>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91401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RESPECT THE UNIFORM</a:t>
            </a:r>
          </a:p>
          <a:p>
            <a:pPr marL="181225" indent="-181225">
              <a:buFont typeface="Arial" panose="020B0604020202020204" pitchFamily="34" charset="0"/>
              <a:buChar char="•"/>
            </a:pPr>
            <a:r>
              <a:rPr lang="en-US" b="0" dirty="0"/>
              <a:t>You will be judged while in uniform</a:t>
            </a:r>
          </a:p>
          <a:p>
            <a:pPr marL="181225" indent="-181225">
              <a:buFont typeface="Arial" panose="020B0604020202020204" pitchFamily="34" charset="0"/>
              <a:buChar char="•"/>
            </a:pPr>
            <a:r>
              <a:rPr lang="en-US" b="0" dirty="0"/>
              <a:t>Get away from stakeholders before social activity</a:t>
            </a:r>
          </a:p>
          <a:p>
            <a:pPr marL="181225" indent="-181225">
              <a:buFont typeface="Arial" panose="020B0604020202020204" pitchFamily="34" charset="0"/>
              <a:buChar char="•"/>
            </a:pPr>
            <a:r>
              <a:rPr lang="en-US" b="0" dirty="0"/>
              <a:t>Be careful of what you “say” around others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67395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CONDIITIONING</a:t>
            </a:r>
          </a:p>
          <a:p>
            <a:pPr marL="181225" indent="-181225">
              <a:buFont typeface="Arial" panose="020B0604020202020204" pitchFamily="34" charset="0"/>
              <a:buChar char="•"/>
            </a:pPr>
            <a:r>
              <a:rPr lang="en-US" b="0" dirty="0"/>
              <a:t>Its easier to make calls when you aren’t out of breath</a:t>
            </a:r>
          </a:p>
          <a:p>
            <a:pPr marL="181225" indent="-181225">
              <a:buFont typeface="Arial" panose="020B0604020202020204" pitchFamily="34" charset="0"/>
              <a:buChar char="•"/>
            </a:pPr>
            <a:r>
              <a:rPr lang="en-US" b="0" dirty="0"/>
              <a:t>Helps maintain being in position during the game</a:t>
            </a:r>
          </a:p>
          <a:p>
            <a:pPr marL="181225" indent="-181225">
              <a:buFont typeface="Arial" panose="020B0604020202020204" pitchFamily="34" charset="0"/>
              <a:buChar char="•"/>
            </a:pPr>
            <a:r>
              <a:rPr lang="en-US" b="0" dirty="0"/>
              <a:t>Provides confidence in the coaches and players that you will be in position to make the right call</a:t>
            </a:r>
          </a:p>
          <a:p>
            <a:pPr marL="181225" indent="-181225">
              <a:buFont typeface="Arial" panose="020B0604020202020204" pitchFamily="34" charset="0"/>
              <a:buChar char="•"/>
            </a:pPr>
            <a:r>
              <a:rPr lang="en-US" b="0" dirty="0"/>
              <a:t>Focus on cardiovascular conditioning more than speed</a:t>
            </a:r>
          </a:p>
          <a:p>
            <a:pPr marL="181225" indent="-181225">
              <a:buFont typeface="Arial" panose="020B0604020202020204" pitchFamily="34" charset="0"/>
              <a:buChar char="•"/>
            </a:pPr>
            <a:r>
              <a:rPr lang="en-US" b="0" dirty="0"/>
              <a:t>Start slow and work your way up</a:t>
            </a:r>
          </a:p>
          <a:p>
            <a:pPr marL="181225" indent="-181225">
              <a:buFont typeface="Arial" panose="020B0604020202020204" pitchFamily="34" charset="0"/>
              <a:buChar char="•"/>
            </a:pPr>
            <a:r>
              <a:rPr lang="en-US" b="0" dirty="0"/>
              <a:t>Spring conditioning is different than off-season</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370115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BEING IN “GAME SHAPE”</a:t>
            </a:r>
          </a:p>
          <a:p>
            <a:pPr marL="181225" indent="-181225">
              <a:buFont typeface="Arial" panose="020B0604020202020204" pitchFamily="34" charset="0"/>
              <a:buChar char="•"/>
            </a:pPr>
            <a:r>
              <a:rPr lang="en-US" b="0" dirty="0"/>
              <a:t>“Lacrosse Shape” is different than getting on a treadmill and jogging for 30 minutes</a:t>
            </a:r>
          </a:p>
          <a:p>
            <a:pPr marL="181225" indent="-181225">
              <a:buFont typeface="Arial" panose="020B0604020202020204" pitchFamily="34" charset="0"/>
              <a:buChar char="•"/>
            </a:pPr>
            <a:r>
              <a:rPr lang="en-US" b="0" dirty="0"/>
              <a:t>Anerobic conditioning with sprinting and minimal rest</a:t>
            </a:r>
          </a:p>
          <a:p>
            <a:pPr marL="181225" indent="-181225">
              <a:buFont typeface="Arial" panose="020B0604020202020204" pitchFamily="34" charset="0"/>
              <a:buChar char="•"/>
            </a:pPr>
            <a:r>
              <a:rPr lang="en-US" b="0" dirty="0"/>
              <a:t>HINT (High Intensity Interval Training)</a:t>
            </a:r>
            <a:br>
              <a:rPr lang="en-US" b="0" dirty="0"/>
            </a:br>
            <a:r>
              <a:rPr lang="en-US" b="0" dirty="0"/>
              <a:t>-Raising and lowering heart rate</a:t>
            </a:r>
          </a:p>
          <a:p>
            <a:pPr marL="181225" indent="-181225">
              <a:buFont typeface="Arial" panose="020B0604020202020204" pitchFamily="34" charset="0"/>
              <a:buChar char="•"/>
            </a:pPr>
            <a:r>
              <a:rPr lang="en-US" b="0" dirty="0"/>
              <a:t>”Run and Gun” is the new normal</a:t>
            </a:r>
          </a:p>
          <a:p>
            <a:pPr marL="181225" indent="-181225">
              <a:buFont typeface="Arial" panose="020B0604020202020204" pitchFamily="34" charset="0"/>
              <a:buChar char="•"/>
            </a:pPr>
            <a:r>
              <a:rPr lang="en-US" b="0" dirty="0"/>
              <a:t>Get on a field and practice realistic movements as in game situations</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4112774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1528763"/>
            <a:ext cx="4949825" cy="2784475"/>
          </a:xfrm>
        </p:spPr>
      </p:sp>
      <p:sp>
        <p:nvSpPr>
          <p:cNvPr id="3" name="Notes Placeholder 2"/>
          <p:cNvSpPr>
            <a:spLocks noGrp="1"/>
          </p:cNvSpPr>
          <p:nvPr>
            <p:ph type="body" idx="1"/>
          </p:nvPr>
        </p:nvSpPr>
        <p:spPr/>
        <p:txBody>
          <a:bodyPr/>
          <a:lstStyle/>
          <a:p>
            <a:r>
              <a:rPr lang="en-US" b="1" dirty="0"/>
              <a:t>GAME SHAPE</a:t>
            </a:r>
          </a:p>
          <a:p>
            <a:pPr marL="181225" indent="-181225">
              <a:buFont typeface="Arial" panose="020B0604020202020204" pitchFamily="34" charset="0"/>
              <a:buChar char="•"/>
            </a:pPr>
            <a:r>
              <a:rPr lang="en-US" b="0" dirty="0"/>
              <a:t>Simple Question</a:t>
            </a:r>
            <a:br>
              <a:rPr lang="en-US" b="0" dirty="0"/>
            </a:br>
            <a:r>
              <a:rPr lang="en-US" b="0" dirty="0"/>
              <a:t>-Could YOU keep up with this play?</a:t>
            </a:r>
          </a:p>
          <a:p>
            <a:pPr marL="638425" lvl="1"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1147753" lvl="2" indent="-181225">
              <a:buFont typeface="Arial" panose="020B0604020202020204" pitchFamily="34" charset="0"/>
              <a:buChar char="•"/>
            </a:pPr>
            <a:endParaRPr lang="en-US" b="0" dirty="0"/>
          </a:p>
          <a:p>
            <a:pPr marL="664488" lvl="1" indent="-181225">
              <a:buFont typeface="Arial" panose="020B0604020202020204" pitchFamily="34" charset="0"/>
              <a:buChar char="•"/>
            </a:pPr>
            <a:endParaRPr lang="en-US" b="0" dirty="0"/>
          </a:p>
          <a:p>
            <a:pPr marL="181225" indent="-181225">
              <a:buFont typeface="Arial" panose="020B0604020202020204" pitchFamily="34" charset="0"/>
              <a:buChar char="•"/>
            </a:pPr>
            <a:endParaRPr lang="en-US" b="1" dirty="0"/>
          </a:p>
          <a:p>
            <a:endParaRPr lang="en-US" b="0" dirty="0"/>
          </a:p>
        </p:txBody>
      </p:sp>
      <p:sp>
        <p:nvSpPr>
          <p:cNvPr id="4" name="Footer Placeholder 3">
            <a:extLst>
              <a:ext uri="{FF2B5EF4-FFF2-40B4-BE49-F238E27FC236}">
                <a16:creationId xmlns:a16="http://schemas.microsoft.com/office/drawing/2014/main" id="{4F5EA85A-8B16-286E-9F49-42A6CF39B3B9}"/>
              </a:ext>
            </a:extLst>
          </p:cNvPr>
          <p:cNvSpPr>
            <a:spLocks noGrp="1"/>
          </p:cNvSpPr>
          <p:nvPr>
            <p:ph type="ftr" sz="quarter" idx="4"/>
          </p:nvPr>
        </p:nvSpPr>
        <p:spPr/>
        <p:txBody>
          <a:bodyPr/>
          <a:lstStyle/>
          <a:p>
            <a:r>
              <a:rPr lang="en-US" dirty="0">
                <a:latin typeface="Azeri Sans" pitchFamily="2" charset="0"/>
              </a:rPr>
              <a:t>USA LACROSSE OFFICIALS DEVELOPMENT</a:t>
            </a:r>
          </a:p>
          <a:p>
            <a:r>
              <a:rPr lang="en-US" dirty="0">
                <a:latin typeface="Acumin Pro" panose="020B0504020202020204" pitchFamily="34" charset="0"/>
              </a:rPr>
              <a:t>officials@usalacrosse.com</a:t>
            </a:r>
          </a:p>
        </p:txBody>
      </p:sp>
    </p:spTree>
    <p:extLst>
      <p:ext uri="{BB962C8B-B14F-4D97-AF65-F5344CB8AC3E}">
        <p14:creationId xmlns:p14="http://schemas.microsoft.com/office/powerpoint/2010/main" val="9678745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7.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8.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9.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0.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1.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6.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9.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0.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1.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2.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3.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4.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6.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7.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8.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39.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0.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1.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06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556C7CD2-9AAF-6B49-ABDE-2450210A15EE}"/>
              </a:ext>
            </a:extLst>
          </p:cNvPr>
          <p:cNvPicPr>
            <a:picLocks noChangeAspect="1"/>
          </p:cNvPicPr>
          <p:nvPr userDrawn="1"/>
        </p:nvPicPr>
        <p:blipFill>
          <a:blip r:embed="rId3"/>
          <a:stretch>
            <a:fillRect/>
          </a:stretch>
        </p:blipFill>
        <p:spPr>
          <a:xfrm>
            <a:off x="1337186" y="752167"/>
            <a:ext cx="9517627" cy="5353665"/>
          </a:xfrm>
          <a:prstGeom prst="rect">
            <a:avLst/>
          </a:prstGeom>
        </p:spPr>
      </p:pic>
      <p:pic>
        <p:nvPicPr>
          <p:cNvPr id="2" name="Picture 1" descr="Logo&#10;&#10;Description automatically generated">
            <a:extLst>
              <a:ext uri="{FF2B5EF4-FFF2-40B4-BE49-F238E27FC236}">
                <a16:creationId xmlns:a16="http://schemas.microsoft.com/office/drawing/2014/main" id="{CE576EE9-78C3-9C1C-BF6C-E7278950EC1D}"/>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37012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D0D07D-3451-224A-A6EE-CD4426839D0D}"/>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4DA108C0-D277-5DDF-756F-51B2B2E1EBEB}"/>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856566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cstate="hqprint">
            <a:lum/>
            <a:extLst>
              <a:ext uri="{28A0092B-C50C-407E-A947-70E740481C1C}">
                <a14:useLocalDpi xmlns:a14="http://schemas.microsoft.com/office/drawing/2010/main"/>
              </a:ext>
            </a:extLst>
          </a:blip>
          <a:srcRect/>
          <a:stretch>
            <a:fillRect l="8000" t="5000" r="8000" b="-5000"/>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C54B8BC-0A85-87B5-D247-2BF284541B65}"/>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2886665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5D2-BB31-4267-A2C2-3B0FEC573752}"/>
              </a:ext>
            </a:extLst>
          </p:cNvPr>
          <p:cNvSpPr>
            <a:spLocks noGrp="1"/>
          </p:cNvSpPr>
          <p:nvPr>
            <p:ph type="title"/>
          </p:nvPr>
        </p:nvSpPr>
        <p:spPr>
          <a:xfrm>
            <a:off x="6600498" y="2396927"/>
            <a:ext cx="4141077" cy="2064147"/>
          </a:xfrm>
          <a:prstGeom prst="rect">
            <a:avLst/>
          </a:prstGeom>
        </p:spPr>
        <p:txBody>
          <a:bodyPr/>
          <a:lstStyle>
            <a:lvl1pPr>
              <a:defRPr>
                <a:latin typeface="Azeri Sans" pitchFamily="2" charset="0"/>
              </a:defRPr>
            </a:lvl1pPr>
          </a:lstStyle>
          <a:p>
            <a:r>
              <a:rPr lang="en-US" dirty="0"/>
              <a:t>Click to edit Master title style</a:t>
            </a:r>
          </a:p>
        </p:txBody>
      </p:sp>
      <p:sp>
        <p:nvSpPr>
          <p:cNvPr id="4" name="Text Placeholder 3">
            <a:extLst>
              <a:ext uri="{FF2B5EF4-FFF2-40B4-BE49-F238E27FC236}">
                <a16:creationId xmlns:a16="http://schemas.microsoft.com/office/drawing/2014/main" id="{7A4EBD8E-A249-477B-91A2-A007ADF7B538}"/>
              </a:ext>
            </a:extLst>
          </p:cNvPr>
          <p:cNvSpPr>
            <a:spLocks noGrp="1"/>
          </p:cNvSpPr>
          <p:nvPr>
            <p:ph type="body" sz="quarter" idx="10" hasCustomPrompt="1"/>
          </p:nvPr>
        </p:nvSpPr>
        <p:spPr>
          <a:xfrm>
            <a:off x="5283200" y="4461933"/>
            <a:ext cx="6740635" cy="848784"/>
          </a:xfrm>
          <a:prstGeom prst="rect">
            <a:avLst/>
          </a:prstGeom>
        </p:spPr>
        <p:txBody>
          <a:bodyPr/>
          <a:lstStyle>
            <a:lvl1pPr marL="0" marR="0" indent="0" algn="ctr"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lang="en-US" sz="2400" dirty="0" smtClean="0">
                <a:solidFill>
                  <a:srgbClr val="E51937"/>
                </a:solidFill>
                <a:latin typeface="Azeri Sans" pitchFamily="2" charset="0"/>
              </a:defRPr>
            </a:lvl1pPr>
            <a:lvl2pPr marL="609553" indent="0">
              <a:buNone/>
              <a:defRPr lang="en-US" dirty="0" smtClean="0"/>
            </a:lvl2pPr>
            <a:lvl3pPr marL="1219107" indent="0">
              <a:buNone/>
              <a:defRPr lang="en-US" dirty="0" smtClean="0"/>
            </a:lvl3pPr>
            <a:lvl4pPr marL="1828662" indent="0">
              <a:buNone/>
              <a:defRPr lang="en-US" dirty="0" smtClean="0"/>
            </a:lvl4pPr>
            <a:lvl5pPr marL="2438218" indent="0">
              <a:buNone/>
              <a:defRPr lang="en-US" dirty="0"/>
            </a:lvl5pPr>
          </a:lstStyle>
          <a:p>
            <a:pPr marL="0" marR="0" lvl="0" indent="0" algn="l" defTabSz="1219108"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US" dirty="0"/>
              <a:t>Click to add Sub-Heading/Description/Presenter</a:t>
            </a:r>
          </a:p>
        </p:txBody>
      </p:sp>
    </p:spTree>
    <p:custDataLst>
      <p:tags r:id="rId1"/>
    </p:custDataLst>
    <p:extLst>
      <p:ext uri="{BB962C8B-B14F-4D97-AF65-F5344CB8AC3E}">
        <p14:creationId xmlns:p14="http://schemas.microsoft.com/office/powerpoint/2010/main" val="2505905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399" y="3225802"/>
            <a:ext cx="10363200" cy="1470025"/>
          </a:xfrm>
        </p:spPr>
        <p:txBody>
          <a:bodyPr>
            <a:noAutofit/>
          </a:bodyPr>
          <a:lstStyle>
            <a:lvl1pPr>
              <a:defRPr sz="4000" b="1">
                <a:latin typeface="Azeri Sans" pitchFamily="2" charset="0"/>
              </a:defRPr>
            </a:lvl1pPr>
          </a:lstStyle>
          <a:p>
            <a:r>
              <a:rPr lang="en-US" dirty="0"/>
              <a:t>Click to edit Master title style</a:t>
            </a:r>
          </a:p>
        </p:txBody>
      </p:sp>
      <p:sp>
        <p:nvSpPr>
          <p:cNvPr id="3" name="Subtitle 2"/>
          <p:cNvSpPr>
            <a:spLocks noGrp="1"/>
          </p:cNvSpPr>
          <p:nvPr>
            <p:ph type="subTitle" idx="1"/>
          </p:nvPr>
        </p:nvSpPr>
        <p:spPr>
          <a:xfrm>
            <a:off x="1828799" y="4851400"/>
            <a:ext cx="8534400" cy="1117600"/>
          </a:xfrm>
        </p:spPr>
        <p:txBody>
          <a:bodyPr anchor="ct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438904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3013008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Full Field">
    <p:spTree>
      <p:nvGrpSpPr>
        <p:cNvPr id="1" name=""/>
        <p:cNvGrpSpPr/>
        <p:nvPr/>
      </p:nvGrpSpPr>
      <p:grpSpPr>
        <a:xfrm>
          <a:off x="0" y="0"/>
          <a:ext cx="0" cy="0"/>
          <a:chOff x="0" y="0"/>
          <a:chExt cx="0" cy="0"/>
        </a:xfrm>
      </p:grpSpPr>
      <p:sp>
        <p:nvSpPr>
          <p:cNvPr id="180"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4066243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lvl1pPr>
              <a:defRPr>
                <a:latin typeface="Azeri Sans" pitchFamily="2" charset="0"/>
              </a:defRPr>
            </a:lvl1pPr>
          </a:lstStyle>
          <a:p>
            <a:r>
              <a:rPr lang="en-US" dirty="0"/>
              <a:t>Click to edit Master title style</a:t>
            </a:r>
          </a:p>
        </p:txBody>
      </p:sp>
    </p:spTree>
    <p:extLst>
      <p:ext uri="{BB962C8B-B14F-4D97-AF65-F5344CB8AC3E}">
        <p14:creationId xmlns:p14="http://schemas.microsoft.com/office/powerpoint/2010/main" val="1605490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3152204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2828260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E1758434-4B37-4B29-7E6B-050F7E6AAC66}"/>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2559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132439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6356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165178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3543979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2135387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079538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5734038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453419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658918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106852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FC949C3E-163E-ADAD-D13D-D936E5157BE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4113774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18414776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4380495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35981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4368713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570476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2868686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730933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808942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03535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096365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Logo&#10;&#10;Description automatically generated">
            <a:extLst>
              <a:ext uri="{FF2B5EF4-FFF2-40B4-BE49-F238E27FC236}">
                <a16:creationId xmlns:a16="http://schemas.microsoft.com/office/drawing/2014/main" id="{14E189A1-B159-75E9-3ACE-22F18DC82D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631852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42814765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472208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13740702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MAIN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399" y="1271587"/>
            <a:ext cx="10363200" cy="1470025"/>
          </a:xfrm>
        </p:spPr>
        <p:txBody>
          <a:bodyPr/>
          <a:lstStyle>
            <a:lvl1pPr>
              <a:defRPr sz="7200" b="1">
                <a:solidFill>
                  <a:srgbClr val="003E7E"/>
                </a:solidFill>
              </a:defRPr>
            </a:lvl1pPr>
          </a:lstStyle>
          <a:p>
            <a:r>
              <a:rPr lang="en-US"/>
              <a:t>New Topic</a:t>
            </a:r>
          </a:p>
        </p:txBody>
      </p:sp>
      <p:sp>
        <p:nvSpPr>
          <p:cNvPr id="3" name="Subtitle 2"/>
          <p:cNvSpPr>
            <a:spLocks noGrp="1"/>
          </p:cNvSpPr>
          <p:nvPr>
            <p:ph type="subTitle" idx="1" hasCustomPrompt="1"/>
          </p:nvPr>
        </p:nvSpPr>
        <p:spPr>
          <a:xfrm>
            <a:off x="1828799" y="2758253"/>
            <a:ext cx="8534400" cy="1117600"/>
          </a:xfrm>
        </p:spPr>
        <p:txBody>
          <a:bodyPr>
            <a:normAutofit/>
          </a:bodyPr>
          <a:lstStyle>
            <a:lvl1pPr marL="0" indent="0" algn="ctr">
              <a:buNone/>
              <a:defRPr sz="3200">
                <a:solidFill>
                  <a:srgbClr val="E51937"/>
                </a:solidFill>
                <a:latin typeface="Azeri Sans" pitchFamily="2" charset="0"/>
              </a:defRPr>
            </a:lvl1pPr>
            <a:lvl2pPr marL="609555" indent="0" algn="ctr">
              <a:buNone/>
              <a:defRPr>
                <a:solidFill>
                  <a:schemeClr val="tx1">
                    <a:tint val="75000"/>
                  </a:schemeClr>
                </a:solidFill>
              </a:defRPr>
            </a:lvl2pPr>
            <a:lvl3pPr marL="1219108" indent="0" algn="ctr">
              <a:buNone/>
              <a:defRPr>
                <a:solidFill>
                  <a:schemeClr val="tx1">
                    <a:tint val="75000"/>
                  </a:schemeClr>
                </a:solidFill>
              </a:defRPr>
            </a:lvl3pPr>
            <a:lvl4pPr marL="1828664" indent="0" algn="ctr">
              <a:buNone/>
              <a:defRPr>
                <a:solidFill>
                  <a:schemeClr val="tx1">
                    <a:tint val="75000"/>
                  </a:schemeClr>
                </a:solidFill>
              </a:defRPr>
            </a:lvl4pPr>
            <a:lvl5pPr marL="2438218" indent="0" algn="ctr">
              <a:buNone/>
              <a:defRPr>
                <a:solidFill>
                  <a:schemeClr val="tx1">
                    <a:tint val="75000"/>
                  </a:schemeClr>
                </a:solidFill>
              </a:defRPr>
            </a:lvl5pPr>
            <a:lvl6pPr marL="3047772" indent="0" algn="ctr">
              <a:buNone/>
              <a:defRPr>
                <a:solidFill>
                  <a:schemeClr val="tx1">
                    <a:tint val="75000"/>
                  </a:schemeClr>
                </a:solidFill>
              </a:defRPr>
            </a:lvl6pPr>
            <a:lvl7pPr marL="3657325" indent="0" algn="ctr">
              <a:buNone/>
              <a:defRPr>
                <a:solidFill>
                  <a:schemeClr val="tx1">
                    <a:tint val="75000"/>
                  </a:schemeClr>
                </a:solidFill>
              </a:defRPr>
            </a:lvl7pPr>
            <a:lvl8pPr marL="4266880" indent="0" algn="ctr">
              <a:buNone/>
              <a:defRPr>
                <a:solidFill>
                  <a:schemeClr val="tx1">
                    <a:tint val="75000"/>
                  </a:schemeClr>
                </a:solidFill>
              </a:defRPr>
            </a:lvl8pPr>
            <a:lvl9pPr marL="4876435" indent="0" algn="ctr">
              <a:buNone/>
              <a:defRPr>
                <a:solidFill>
                  <a:schemeClr val="tx1">
                    <a:tint val="75000"/>
                  </a:schemeClr>
                </a:solidFill>
              </a:defRPr>
            </a:lvl9pPr>
          </a:lstStyle>
          <a:p>
            <a:r>
              <a:rPr lang="en-US" dirty="0"/>
              <a:t>Sub-Heading/Description/Presenter</a:t>
            </a:r>
          </a:p>
        </p:txBody>
      </p:sp>
    </p:spTree>
    <p:custDataLst>
      <p:tags r:id="rId1"/>
    </p:custDataLst>
    <p:extLst>
      <p:ext uri="{BB962C8B-B14F-4D97-AF65-F5344CB8AC3E}">
        <p14:creationId xmlns:p14="http://schemas.microsoft.com/office/powerpoint/2010/main" val="251281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Header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216940"/>
            <a:ext cx="10769600" cy="418419"/>
          </a:xfrm>
        </p:spPr>
        <p:txBody>
          <a:bodyPr/>
          <a:lstStyle>
            <a:lvl1pPr>
              <a:defRPr sz="5333"/>
            </a:lvl1pPr>
          </a:lstStyle>
          <a:p>
            <a:r>
              <a:rPr lang="en-US"/>
              <a:t>Topic Heading</a:t>
            </a:r>
          </a:p>
        </p:txBody>
      </p:sp>
    </p:spTree>
    <p:custDataLst>
      <p:tags r:id="rId1"/>
    </p:custDataLst>
    <p:extLst>
      <p:ext uri="{BB962C8B-B14F-4D97-AF65-F5344CB8AC3E}">
        <p14:creationId xmlns:p14="http://schemas.microsoft.com/office/powerpoint/2010/main" val="726496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Header/Full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9404"/>
            <a:ext cx="10972800" cy="614361"/>
          </a:xfrm>
        </p:spPr>
        <p:txBody>
          <a:bodyPr/>
          <a:lstStyle>
            <a:lvl1pPr>
              <a:defRPr>
                <a:solidFill>
                  <a:srgbClr val="003E7E"/>
                </a:solidFill>
              </a:defRPr>
            </a:lvl1pPr>
          </a:lstStyle>
          <a:p>
            <a:r>
              <a:rPr lang="en-US"/>
              <a:t>Topic Heading</a:t>
            </a:r>
          </a:p>
        </p:txBody>
      </p:sp>
      <p:sp>
        <p:nvSpPr>
          <p:cNvPr id="3" name="Content Placeholder 2"/>
          <p:cNvSpPr>
            <a:spLocks noGrp="1"/>
          </p:cNvSpPr>
          <p:nvPr>
            <p:ph idx="1"/>
          </p:nvPr>
        </p:nvSpPr>
        <p:spPr>
          <a:xfrm>
            <a:off x="609600" y="978795"/>
            <a:ext cx="10972800" cy="5091805"/>
          </a:xfrm>
        </p:spPr>
        <p:txBody>
          <a:bodyPr/>
          <a:lstStyle>
            <a:lvl1pPr marL="457165" indent="-457165">
              <a:buFont typeface="Wingdings" panose="05000000000000000000" pitchFamily="2" charset="2"/>
              <a:buChar char="§"/>
              <a:defRPr>
                <a:solidFill>
                  <a:srgbClr val="00073B"/>
                </a:solidFill>
              </a:defRPr>
            </a:lvl1pPr>
            <a:lvl2pPr>
              <a:defRPr>
                <a:solidFill>
                  <a:srgbClr val="00073B"/>
                </a:solidFill>
              </a:defRPr>
            </a:lvl2pPr>
            <a:lvl3pPr>
              <a:defRPr>
                <a:solidFill>
                  <a:srgbClr val="00073B"/>
                </a:solidFill>
              </a:defRPr>
            </a:lvl3pPr>
            <a:lvl4pPr>
              <a:defRPr>
                <a:solidFill>
                  <a:srgbClr val="00073B"/>
                </a:solidFill>
              </a:defRPr>
            </a:lvl4pPr>
            <a:lvl5pPr>
              <a:defRPr>
                <a:solidFill>
                  <a:srgbClr val="00073B"/>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50440157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Header/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425" y="231496"/>
            <a:ext cx="10972800" cy="614361"/>
          </a:xfrm>
        </p:spPr>
        <p:txBody>
          <a:bodyPr/>
          <a:lstStyle>
            <a:lvl1pPr>
              <a:defRPr/>
            </a:lvl1pPr>
          </a:lstStyle>
          <a:p>
            <a:r>
              <a:rPr lang="en-US"/>
              <a:t>Topic Heading</a:t>
            </a:r>
          </a:p>
        </p:txBody>
      </p:sp>
      <p:sp>
        <p:nvSpPr>
          <p:cNvPr id="3" name="Content Placeholder 2"/>
          <p:cNvSpPr>
            <a:spLocks noGrp="1"/>
          </p:cNvSpPr>
          <p:nvPr>
            <p:ph sz="half" idx="1"/>
          </p:nvPr>
        </p:nvSpPr>
        <p:spPr>
          <a:xfrm>
            <a:off x="587426" y="1092200"/>
            <a:ext cx="548260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9777" y="1092200"/>
            <a:ext cx="5340448"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848671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20C07-5408-4496-B56B-5470A13476CB}"/>
              </a:ext>
            </a:extLst>
          </p:cNvPr>
          <p:cNvSpPr>
            <a:spLocks noGrp="1"/>
          </p:cNvSpPr>
          <p:nvPr>
            <p:ph type="title"/>
          </p:nvPr>
        </p:nvSpPr>
        <p:spPr>
          <a:xfrm>
            <a:off x="838200" y="315339"/>
            <a:ext cx="10515600" cy="70705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4DC1AD-434D-4952-8AA2-942B81EE27B8}"/>
              </a:ext>
            </a:extLst>
          </p:cNvPr>
          <p:cNvSpPr>
            <a:spLocks noGrp="1"/>
          </p:cNvSpPr>
          <p:nvPr>
            <p:ph type="body" idx="1"/>
          </p:nvPr>
        </p:nvSpPr>
        <p:spPr>
          <a:xfrm>
            <a:off x="838201" y="1097127"/>
            <a:ext cx="5158316"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1B93DC1-5F52-4DFD-843D-ED9E2F6FCC02}"/>
              </a:ext>
            </a:extLst>
          </p:cNvPr>
          <p:cNvSpPr>
            <a:spLocks noGrp="1"/>
          </p:cNvSpPr>
          <p:nvPr>
            <p:ph sz="half" idx="2"/>
          </p:nvPr>
        </p:nvSpPr>
        <p:spPr>
          <a:xfrm>
            <a:off x="840318" y="1773119"/>
            <a:ext cx="5158316"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F62C10-0C29-4F15-9044-73096B83E0F6}"/>
              </a:ext>
            </a:extLst>
          </p:cNvPr>
          <p:cNvSpPr>
            <a:spLocks noGrp="1"/>
          </p:cNvSpPr>
          <p:nvPr>
            <p:ph type="body" sz="quarter" idx="3"/>
          </p:nvPr>
        </p:nvSpPr>
        <p:spPr>
          <a:xfrm>
            <a:off x="6096000" y="1097127"/>
            <a:ext cx="5183717" cy="508775"/>
          </a:xfrm>
        </p:spPr>
        <p:txBody>
          <a:bodyPr anchor="b">
            <a:noAutofit/>
          </a:bodyPr>
          <a:lstStyle>
            <a:lvl1pPr marL="0" indent="0">
              <a:buNone/>
              <a:defRPr sz="2667" b="1">
                <a:solidFill>
                  <a:srgbClr val="FF0000"/>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3B552378-54DA-41A3-A706-B094FFCDAB76}"/>
              </a:ext>
            </a:extLst>
          </p:cNvPr>
          <p:cNvSpPr>
            <a:spLocks noGrp="1"/>
          </p:cNvSpPr>
          <p:nvPr>
            <p:ph sz="quarter" idx="4"/>
          </p:nvPr>
        </p:nvSpPr>
        <p:spPr>
          <a:xfrm>
            <a:off x="6172200" y="1773119"/>
            <a:ext cx="5183717" cy="44160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336879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Header/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796" y="173044"/>
            <a:ext cx="10769600" cy="614361"/>
          </a:xfrm>
        </p:spPr>
        <p:txBody>
          <a:bodyPr/>
          <a:lstStyle>
            <a:lvl1pPr>
              <a:defRPr/>
            </a:lvl1pPr>
          </a:lstStyle>
          <a:p>
            <a:r>
              <a:rPr lang="en-US"/>
              <a:t>Topic Heading</a:t>
            </a:r>
          </a:p>
        </p:txBody>
      </p:sp>
      <p:sp>
        <p:nvSpPr>
          <p:cNvPr id="66" name="Content Placeholder 3"/>
          <p:cNvSpPr>
            <a:spLocks noGrp="1"/>
          </p:cNvSpPr>
          <p:nvPr>
            <p:ph sz="half" idx="2"/>
          </p:nvPr>
        </p:nvSpPr>
        <p:spPr>
          <a:xfrm>
            <a:off x="6096000" y="1060668"/>
            <a:ext cx="5469467" cy="5080000"/>
          </a:xfrm>
        </p:spPr>
        <p:txBody>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6575002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Header/Content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1" y="173045"/>
            <a:ext cx="10769596" cy="614361"/>
          </a:xfrm>
        </p:spPr>
        <p:txBody>
          <a:bodyPr/>
          <a:lstStyle>
            <a:lvl1pPr>
              <a:defRPr/>
            </a:lvl1pPr>
          </a:lstStyle>
          <a:p>
            <a:r>
              <a:rPr lang="en-US"/>
              <a:t>Topic Heading</a:t>
            </a:r>
          </a:p>
        </p:txBody>
      </p:sp>
      <p:sp>
        <p:nvSpPr>
          <p:cNvPr id="41" name="Content Placeholder 2"/>
          <p:cNvSpPr>
            <a:spLocks noGrp="1"/>
          </p:cNvSpPr>
          <p:nvPr>
            <p:ph sz="half" idx="1"/>
          </p:nvPr>
        </p:nvSpPr>
        <p:spPr>
          <a:xfrm>
            <a:off x="812800" y="990605"/>
            <a:ext cx="5554133" cy="5079999"/>
          </a:xfrm>
        </p:spPr>
        <p:txBody>
          <a:bodyPr>
            <a:normAutofit/>
          </a:bodyPr>
          <a:lstStyle>
            <a:lvl1pPr>
              <a:defRPr sz="3733"/>
            </a:lvl1pPr>
            <a:lvl2pPr>
              <a:defRPr sz="3200"/>
            </a:lvl2pPr>
            <a:lvl3pPr>
              <a:defRPr sz="2667"/>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6675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973F7658-3E54-8B0B-A959-A9894C4E971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21921816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622638" y="6912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697064" y="921962"/>
            <a:ext cx="10797873" cy="5073961"/>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1471897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166416" y="922022"/>
            <a:ext cx="9859168" cy="5013957"/>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34310444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normAutofit/>
          </a:bodyPr>
          <a:lstStyle>
            <a:lvl1pPr>
              <a:defRPr sz="3733"/>
            </a:lvl1pPr>
            <a:lvl2pPr>
              <a:defRPr sz="3200"/>
            </a:lvl2pPr>
            <a:lvl3pPr>
              <a:defRPr sz="2400"/>
            </a:lvl3pPr>
            <a:lvl4pPr>
              <a:defRPr sz="2133"/>
            </a:lvl4pPr>
            <a:lvl5pPr>
              <a:defRPr sz="2133"/>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6095999" y="832528"/>
            <a:ext cx="5874695" cy="5235288"/>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2933869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649224" y="365125"/>
            <a:ext cx="10890504" cy="739472"/>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1253048"/>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2114731"/>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4276" y="1253047"/>
            <a:ext cx="3200400" cy="713232"/>
          </a:xfrm>
        </p:spPr>
        <p:txBody>
          <a:bodyPr anchor="b">
            <a:no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a:xfrm>
            <a:off x="1117600" y="8475134"/>
            <a:ext cx="3657600" cy="486833"/>
          </a:xfrm>
          <a:prstGeom prst="rect">
            <a:avLst/>
          </a:prstGeom>
        </p:spPr>
        <p:txBody>
          <a:bodyPr vert="horz" lIns="91440" tIns="45720" rIns="91440" bIns="45720" rtlCol="0" anchor="ctr"/>
          <a:lstStyle>
            <a:defPPr>
              <a:defRPr lang="en-US"/>
            </a:defPPr>
            <a:lvl1pPr marL="0" algn="l"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a:xfrm>
            <a:off x="5384800" y="8475134"/>
            <a:ext cx="5486400" cy="486833"/>
          </a:xfrm>
          <a:prstGeom prst="rect">
            <a:avLst/>
          </a:prstGeom>
        </p:spPr>
        <p:txBody>
          <a:bodyPr vert="horz" lIns="91440" tIns="45720" rIns="91440" bIns="45720" rtlCol="0" anchor="ctr"/>
          <a:lstStyle>
            <a:defPPr>
              <a:defRPr lang="en-US"/>
            </a:defPPr>
            <a:lvl1pPr marL="0" algn="ct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dirty="0"/>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a:xfrm>
            <a:off x="11480800" y="8475134"/>
            <a:ext cx="3657600" cy="486833"/>
          </a:xfrm>
          <a:prstGeom prst="rect">
            <a:avLst/>
          </a:prstGeom>
        </p:spPr>
        <p:txBody>
          <a:bodyPr vert="horz" lIns="91440" tIns="45720" rIns="91440" bIns="45720" rtlCol="0" anchor="ctr"/>
          <a:lstStyle>
            <a:defPPr>
              <a:defRPr lang="en-US"/>
            </a:defPPr>
            <a:lvl1pPr marL="0" algn="r" defTabSz="1219170" rtl="0" eaLnBrk="1" latinLnBrk="0" hangingPunct="1">
              <a:defRPr sz="2133" kern="1200">
                <a:solidFill>
                  <a:schemeClr val="tx1"/>
                </a:solidFill>
                <a:latin typeface="Acumin Pro" panose="020B0504020202020204" pitchFamily="34" charset="0"/>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2C18C1E5-FB55-42F5-BD6D-9CC153FCDBE6}" type="slidenum">
              <a:rPr lang="en-US" smtClean="0"/>
              <a:pPr/>
              <a:t>‹#›</a:t>
            </a:fld>
            <a:endParaRPr lang="en-US" dirty="0"/>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280400" y="1253047"/>
            <a:ext cx="3200400" cy="713232"/>
          </a:xfrm>
        </p:spPr>
        <p:txBody>
          <a:bodyPr anchor="b">
            <a:normAutofit/>
          </a:bodyPr>
          <a:lstStyle>
            <a:lvl1pPr marL="0" indent="0">
              <a:lnSpc>
                <a:spcPct val="100000"/>
              </a:lnSpc>
              <a:buNone/>
              <a:defRPr sz="3200" b="0">
                <a:solidFill>
                  <a:srgbClr val="FF0000"/>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2114730"/>
            <a:ext cx="3200400" cy="4007583"/>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7974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9591450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Header/Caption/Content Horizontal">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802" y="504497"/>
            <a:ext cx="3807887" cy="921732"/>
          </a:xfrm>
        </p:spPr>
        <p:txBody>
          <a:bodyPr anchor="b">
            <a:noAutofit/>
          </a:bodyPr>
          <a:lstStyle>
            <a:lvl1pPr algn="l">
              <a:defRPr sz="3733" b="1">
                <a:solidFill>
                  <a:srgbClr val="003E7E"/>
                </a:solidFill>
              </a:defRPr>
            </a:lvl1pPr>
          </a:lstStyle>
          <a:p>
            <a:r>
              <a:rPr lang="en-US"/>
              <a:t>Topic Heading</a:t>
            </a:r>
          </a:p>
        </p:txBody>
      </p:sp>
      <p:sp>
        <p:nvSpPr>
          <p:cNvPr id="3" name="Content Placeholder 2"/>
          <p:cNvSpPr>
            <a:spLocks noGrp="1"/>
          </p:cNvSpPr>
          <p:nvPr>
            <p:ph idx="1"/>
          </p:nvPr>
        </p:nvSpPr>
        <p:spPr>
          <a:xfrm>
            <a:off x="4766735" y="733250"/>
            <a:ext cx="6815668" cy="5400385"/>
          </a:xfrm>
        </p:spPr>
        <p:txBody>
          <a:bodyPr>
            <a:normAutofit/>
          </a:bodyPr>
          <a:lstStyle>
            <a:lvl1pPr>
              <a:defRPr sz="3733">
                <a:solidFill>
                  <a:srgbClr val="00073B"/>
                </a:solidFill>
              </a:defRPr>
            </a:lvl1pPr>
            <a:lvl2pPr>
              <a:defRPr sz="3200">
                <a:solidFill>
                  <a:srgbClr val="00073B"/>
                </a:solidFill>
              </a:defRPr>
            </a:lvl2pPr>
            <a:lvl3pPr>
              <a:defRPr sz="2667">
                <a:solidFill>
                  <a:srgbClr val="00073B"/>
                </a:solidFill>
              </a:defRPr>
            </a:lvl3pPr>
            <a:lvl4pPr>
              <a:defRPr sz="2667">
                <a:solidFill>
                  <a:srgbClr val="00073B"/>
                </a:solidFill>
              </a:defRPr>
            </a:lvl4pPr>
            <a:lvl5pPr>
              <a:defRPr sz="2400">
                <a:solidFill>
                  <a:srgbClr val="00073B"/>
                </a:solidFill>
              </a:defRPr>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12802" y="1435106"/>
            <a:ext cx="3807887" cy="4698529"/>
          </a:xfrm>
        </p:spPr>
        <p:txBody>
          <a:bodyPr>
            <a:normAutofit/>
          </a:bodyPr>
          <a:lstStyle>
            <a:lvl1pPr marL="0" indent="0">
              <a:buNone/>
              <a:defRPr sz="2400" b="0">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Sub-heading  or Text</a:t>
            </a:r>
          </a:p>
        </p:txBody>
      </p:sp>
    </p:spTree>
    <p:custDataLst>
      <p:tags r:id="rId1"/>
    </p:custDataLst>
    <p:extLst>
      <p:ext uri="{BB962C8B-B14F-4D97-AF65-F5344CB8AC3E}">
        <p14:creationId xmlns:p14="http://schemas.microsoft.com/office/powerpoint/2010/main" val="2378631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Imag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33925" y="4627067"/>
            <a:ext cx="7315200" cy="703261"/>
          </a:xfrm>
        </p:spPr>
        <p:txBody>
          <a:bodyPr anchor="b"/>
          <a:lstStyle>
            <a:lvl1pPr algn="l">
              <a:defRPr sz="5333" b="1">
                <a:solidFill>
                  <a:srgbClr val="003E7E"/>
                </a:solidFill>
              </a:defRPr>
            </a:lvl1pPr>
          </a:lstStyle>
          <a:p>
            <a:r>
              <a:rPr lang="en-US"/>
              <a:t>Topic Heading</a:t>
            </a:r>
          </a:p>
        </p:txBody>
      </p:sp>
      <p:sp>
        <p:nvSpPr>
          <p:cNvPr id="3" name="Picture Placeholder 2"/>
          <p:cNvSpPr>
            <a:spLocks noGrp="1"/>
          </p:cNvSpPr>
          <p:nvPr>
            <p:ph type="pic" idx="1"/>
          </p:nvPr>
        </p:nvSpPr>
        <p:spPr>
          <a:xfrm>
            <a:off x="2438400" y="482600"/>
            <a:ext cx="7315200" cy="4114800"/>
          </a:xfrm>
        </p:spPr>
        <p:txBody>
          <a:bodyPr/>
          <a:lstStyle>
            <a:lvl1pPr marL="0" indent="0">
              <a:buNone/>
              <a:defRPr sz="4267"/>
            </a:lvl1pPr>
            <a:lvl2pPr marL="609555" indent="0">
              <a:buNone/>
              <a:defRPr sz="3733"/>
            </a:lvl2pPr>
            <a:lvl3pPr marL="1219108" indent="0">
              <a:buNone/>
              <a:defRPr sz="3200"/>
            </a:lvl3pPr>
            <a:lvl4pPr marL="1828664" indent="0">
              <a:buNone/>
              <a:defRPr sz="2667"/>
            </a:lvl4pPr>
            <a:lvl5pPr marL="2438218" indent="0">
              <a:buNone/>
              <a:defRPr sz="2667"/>
            </a:lvl5pPr>
            <a:lvl6pPr marL="3047772" indent="0">
              <a:buNone/>
              <a:defRPr sz="2667"/>
            </a:lvl6pPr>
            <a:lvl7pPr marL="3657325" indent="0">
              <a:buNone/>
              <a:defRPr sz="2667"/>
            </a:lvl7pPr>
            <a:lvl8pPr marL="4266880" indent="0">
              <a:buNone/>
              <a:defRPr sz="2667"/>
            </a:lvl8pPr>
            <a:lvl9pPr marL="4876435" indent="0">
              <a:buNone/>
              <a:defRPr sz="2667"/>
            </a:lvl9pPr>
          </a:lstStyle>
          <a:p>
            <a:r>
              <a:rPr lang="en-US"/>
              <a:t>Click icon to add picture</a:t>
            </a:r>
          </a:p>
        </p:txBody>
      </p:sp>
      <p:sp>
        <p:nvSpPr>
          <p:cNvPr id="4" name="Text Placeholder 3"/>
          <p:cNvSpPr>
            <a:spLocks noGrp="1"/>
          </p:cNvSpPr>
          <p:nvPr>
            <p:ph type="body" sz="half" idx="2" hasCustomPrompt="1"/>
          </p:nvPr>
        </p:nvSpPr>
        <p:spPr>
          <a:xfrm>
            <a:off x="2433925" y="5330328"/>
            <a:ext cx="7315200" cy="703261"/>
          </a:xfrm>
        </p:spPr>
        <p:txBody>
          <a:bodyPr>
            <a:normAutofit/>
          </a:bodyPr>
          <a:lstStyle>
            <a:lvl1pPr marL="0" indent="0">
              <a:buNone/>
              <a:defRPr sz="2489">
                <a:solidFill>
                  <a:srgbClr val="E51937"/>
                </a:solidFill>
                <a:latin typeface="Azeri Sans" pitchFamily="2" charset="0"/>
              </a:defRPr>
            </a:lvl1pPr>
            <a:lvl2pPr marL="609555" indent="0">
              <a:buNone/>
              <a:defRPr sz="1600"/>
            </a:lvl2pPr>
            <a:lvl3pPr marL="1219108" indent="0">
              <a:buNone/>
              <a:defRPr sz="1333"/>
            </a:lvl3pPr>
            <a:lvl4pPr marL="1828664" indent="0">
              <a:buNone/>
              <a:defRPr sz="1200"/>
            </a:lvl4pPr>
            <a:lvl5pPr marL="2438218" indent="0">
              <a:buNone/>
              <a:defRPr sz="1200"/>
            </a:lvl5pPr>
            <a:lvl6pPr marL="3047772" indent="0">
              <a:buNone/>
              <a:defRPr sz="1200"/>
            </a:lvl6pPr>
            <a:lvl7pPr marL="3657325" indent="0">
              <a:buNone/>
              <a:defRPr sz="1200"/>
            </a:lvl7pPr>
            <a:lvl8pPr marL="4266880" indent="0">
              <a:buNone/>
              <a:defRPr sz="1200"/>
            </a:lvl8pPr>
            <a:lvl9pPr marL="4876435" indent="0">
              <a:buNone/>
              <a:defRPr sz="1200"/>
            </a:lvl9pPr>
          </a:lstStyle>
          <a:p>
            <a:pPr lvl="0"/>
            <a:r>
              <a:rPr lang="en-US" dirty="0"/>
              <a:t>Topic sub-heading or text</a:t>
            </a:r>
          </a:p>
        </p:txBody>
      </p:sp>
    </p:spTree>
    <p:custDataLst>
      <p:tags r:id="rId1"/>
    </p:custDataLst>
    <p:extLst>
      <p:ext uri="{BB962C8B-B14F-4D97-AF65-F5344CB8AC3E}">
        <p14:creationId xmlns:p14="http://schemas.microsoft.com/office/powerpoint/2010/main" val="21000456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_Full Field">
    <p:spTree>
      <p:nvGrpSpPr>
        <p:cNvPr id="1" name=""/>
        <p:cNvGrpSpPr/>
        <p:nvPr/>
      </p:nvGrpSpPr>
      <p:grpSpPr>
        <a:xfrm>
          <a:off x="0" y="0"/>
          <a:ext cx="0" cy="0"/>
          <a:chOff x="0" y="0"/>
          <a:chExt cx="0" cy="0"/>
        </a:xfrm>
      </p:grpSpPr>
      <p:grpSp>
        <p:nvGrpSpPr>
          <p:cNvPr id="74" name="Group 73"/>
          <p:cNvGrpSpPr/>
          <p:nvPr/>
        </p:nvGrpSpPr>
        <p:grpSpPr>
          <a:xfrm>
            <a:off x="150674" y="832528"/>
            <a:ext cx="11890660" cy="5542872"/>
            <a:chOff x="76200" y="624396"/>
            <a:chExt cx="8917995" cy="4157154"/>
          </a:xfrm>
        </p:grpSpPr>
        <p:sp>
          <p:nvSpPr>
            <p:cNvPr id="75" name="Rectangle 74"/>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Rectangle 75"/>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7" name="Rectangle 76"/>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8"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9"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0" name="Rectangle 79"/>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81"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2"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3"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4" name="Straight Connector 83"/>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85" name="Rectangle 84"/>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6" name="Straight Connector 85"/>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flipH="1">
              <a:off x="4534044"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1" name="Rectangle 90"/>
            <p:cNvSpPr/>
            <p:nvPr/>
          </p:nvSpPr>
          <p:spPr>
            <a:xfrm flipH="1">
              <a:off x="6160418"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2" name="Rectangle 91"/>
            <p:cNvSpPr/>
            <p:nvPr/>
          </p:nvSpPr>
          <p:spPr>
            <a:xfrm flipH="1">
              <a:off x="6160419"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3" name="Shape 42"/>
            <p:cNvSpPr/>
            <p:nvPr/>
          </p:nvSpPr>
          <p:spPr>
            <a:xfrm flipH="1">
              <a:off x="8930023"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4" name="Shape 41"/>
            <p:cNvSpPr/>
            <p:nvPr/>
          </p:nvSpPr>
          <p:spPr>
            <a:xfrm flipH="1">
              <a:off x="8929041"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5" name="Rectangle 94"/>
            <p:cNvSpPr/>
            <p:nvPr/>
          </p:nvSpPr>
          <p:spPr>
            <a:xfrm flipH="1">
              <a:off x="53545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96" name="Shape 13"/>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7" name="Shape 35"/>
            <p:cNvSpPr/>
            <p:nvPr/>
          </p:nvSpPr>
          <p:spPr>
            <a:xfrm flipH="1">
              <a:off x="7532487"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98" name="Shape 36"/>
            <p:cNvSpPr/>
            <p:nvPr/>
          </p:nvSpPr>
          <p:spPr>
            <a:xfrm flipH="1" flipV="1">
              <a:off x="7763846"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99" name="Straight Connector 98"/>
            <p:cNvCxnSpPr/>
            <p:nvPr/>
          </p:nvCxnSpPr>
          <p:spPr>
            <a:xfrm flipH="1" flipV="1">
              <a:off x="5354203"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flipH="1">
              <a:off x="6160418"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101" name="Straight Connector 100"/>
            <p:cNvCxnSpPr/>
            <p:nvPr/>
          </p:nvCxnSpPr>
          <p:spPr>
            <a:xfrm>
              <a:off x="4536823"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4536823"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4536823"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04" name="Shape 39"/>
            <p:cNvSpPr/>
            <p:nvPr/>
          </p:nvSpPr>
          <p:spPr>
            <a:xfrm>
              <a:off x="4487571" y="624396"/>
              <a:ext cx="70848" cy="125745"/>
            </a:xfrm>
            <a:prstGeom prst="rect">
              <a:avLst/>
            </a:prstGeom>
            <a:solidFill>
              <a:schemeClr val="accent6">
                <a:lumMod val="75000"/>
              </a:schemeClr>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105" name="Rectangle 104"/>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37" name="Title 1">
            <a:extLst>
              <a:ext uri="{FF2B5EF4-FFF2-40B4-BE49-F238E27FC236}">
                <a16:creationId xmlns:a16="http://schemas.microsoft.com/office/drawing/2014/main" id="{C844B45C-AA73-42B4-855E-E9DF02CEE0D3}"/>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38" name="Picture 37">
            <a:extLst>
              <a:ext uri="{FF2B5EF4-FFF2-40B4-BE49-F238E27FC236}">
                <a16:creationId xmlns:a16="http://schemas.microsoft.com/office/drawing/2014/main" id="{C5E55916-3ABE-4F3A-B7FD-99BD335DB67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77494" y="1070934"/>
            <a:ext cx="1121668" cy="559233"/>
          </a:xfrm>
          <a:prstGeom prst="rect">
            <a:avLst/>
          </a:prstGeom>
        </p:spPr>
      </p:pic>
      <p:pic>
        <p:nvPicPr>
          <p:cNvPr id="39" name="Picture 38">
            <a:extLst>
              <a:ext uri="{FF2B5EF4-FFF2-40B4-BE49-F238E27FC236}">
                <a16:creationId xmlns:a16="http://schemas.microsoft.com/office/drawing/2014/main" id="{5083BC88-310A-42CA-80A8-6DEE7E457E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3832194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Half Field Vertical Goal Down">
    <p:spTree>
      <p:nvGrpSpPr>
        <p:cNvPr id="1" name=""/>
        <p:cNvGrpSpPr/>
        <p:nvPr/>
      </p:nvGrpSpPr>
      <p:grpSpPr>
        <a:xfrm>
          <a:off x="0" y="0"/>
          <a:ext cx="0" cy="0"/>
          <a:chOff x="0" y="0"/>
          <a:chExt cx="0" cy="0"/>
        </a:xfrm>
      </p:grpSpPr>
      <p:grpSp>
        <p:nvGrpSpPr>
          <p:cNvPr id="9" name="Group 8"/>
          <p:cNvGrpSpPr/>
          <p:nvPr/>
        </p:nvGrpSpPr>
        <p:grpSpPr>
          <a:xfrm>
            <a:off x="891803" y="1097479"/>
            <a:ext cx="10408396" cy="5293272"/>
            <a:chOff x="143210" y="314658"/>
            <a:chExt cx="8806085" cy="4478404"/>
          </a:xfrm>
        </p:grpSpPr>
        <p:sp>
          <p:nvSpPr>
            <p:cNvPr id="23" name="Rectangle 22"/>
            <p:cNvSpPr/>
            <p:nvPr/>
          </p:nvSpPr>
          <p:spPr>
            <a:xfrm flipV="1">
              <a:off x="7380744" y="1948966"/>
              <a:ext cx="1420407"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4" name="Rectangle 23"/>
            <p:cNvSpPr/>
            <p:nvPr/>
          </p:nvSpPr>
          <p:spPr>
            <a:xfrm flipV="1">
              <a:off x="1694239" y="1948966"/>
              <a:ext cx="5686506"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5" name="Rectangle 24"/>
            <p:cNvSpPr/>
            <p:nvPr/>
          </p:nvSpPr>
          <p:spPr>
            <a:xfrm flipV="1">
              <a:off x="277476" y="1948966"/>
              <a:ext cx="1416763" cy="2803762"/>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26" name="Shape 35"/>
            <p:cNvSpPr/>
            <p:nvPr/>
          </p:nvSpPr>
          <p:spPr>
            <a:xfrm flipV="1">
              <a:off x="4248329" y="3184851"/>
              <a:ext cx="762000" cy="734352"/>
            </a:xfrm>
            <a:prstGeom prst="ellipse">
              <a:avLst/>
            </a:prstGeom>
            <a:noFill/>
            <a:ln w="444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27" name="Straight Connector 26"/>
            <p:cNvCxnSpPr/>
            <p:nvPr/>
          </p:nvCxnSpPr>
          <p:spPr>
            <a:xfrm flipV="1">
              <a:off x="4508076" y="3552027"/>
              <a:ext cx="24250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flipV="1">
              <a:off x="277476" y="353525"/>
              <a:ext cx="8523676" cy="1595441"/>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29" name="Straight Connector 28"/>
            <p:cNvCxnSpPr/>
            <p:nvPr/>
          </p:nvCxnSpPr>
          <p:spPr>
            <a:xfrm flipV="1">
              <a:off x="1708581"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7382664" y="353525"/>
              <a:ext cx="0" cy="7606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4" name="Shape 41"/>
            <p:cNvSpPr/>
            <p:nvPr/>
          </p:nvSpPr>
          <p:spPr>
            <a:xfrm rot="16200000" flipV="1">
              <a:off x="8839449" y="278200"/>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5" name="Isosceles Triangle 34"/>
            <p:cNvSpPr/>
            <p:nvPr/>
          </p:nvSpPr>
          <p:spPr>
            <a:xfrm rot="5400000" flipV="1">
              <a:off x="140948" y="1041626"/>
              <a:ext cx="135372" cy="130848"/>
            </a:xfrm>
            <a:prstGeom prs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36" name="Shape 41"/>
            <p:cNvSpPr/>
            <p:nvPr/>
          </p:nvSpPr>
          <p:spPr>
            <a:xfrm rot="16200000" flipV="1">
              <a:off x="8825679" y="4683216"/>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37" name="Shape 41"/>
            <p:cNvSpPr/>
            <p:nvPr/>
          </p:nvSpPr>
          <p:spPr>
            <a:xfrm rot="5400000" flipV="1">
              <a:off x="197998" y="4683217"/>
              <a:ext cx="73387" cy="146304"/>
            </a:xfrm>
            <a:prstGeom prst="rect">
              <a:avLst/>
            </a:prstGeom>
            <a:solidFill>
              <a:schemeClr val="accent2"/>
            </a:solidFill>
            <a:ln>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
        <p:nvSpPr>
          <p:cNvPr id="19" name="Title 1">
            <a:extLst>
              <a:ext uri="{FF2B5EF4-FFF2-40B4-BE49-F238E27FC236}">
                <a16:creationId xmlns:a16="http://schemas.microsoft.com/office/drawing/2014/main" id="{FBED02C6-2F2E-4518-BF89-51C69BDC8B9C}"/>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0" name="Picture 19">
            <a:extLst>
              <a:ext uri="{FF2B5EF4-FFF2-40B4-BE49-F238E27FC236}">
                <a16:creationId xmlns:a16="http://schemas.microsoft.com/office/drawing/2014/main" id="{B7F62DDD-03C5-46A3-AE47-879FEB6C56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1326939" y="3485418"/>
            <a:ext cx="1121668" cy="559233"/>
          </a:xfrm>
          <a:prstGeom prst="rect">
            <a:avLst/>
          </a:prstGeom>
        </p:spPr>
      </p:pic>
    </p:spTree>
    <p:custDataLst>
      <p:tags r:id="rId1"/>
    </p:custDataLst>
    <p:extLst>
      <p:ext uri="{BB962C8B-B14F-4D97-AF65-F5344CB8AC3E}">
        <p14:creationId xmlns:p14="http://schemas.microsoft.com/office/powerpoint/2010/main" val="38310058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973653"/>
            <a:ext cx="5384800" cy="5038012"/>
          </a:xfrm>
        </p:spPr>
        <p:txBody>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bg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2"/>
            </a:solidFill>
            <a:ln w="9525">
              <a:no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3" name="Title 1">
            <a:extLst>
              <a:ext uri="{FF2B5EF4-FFF2-40B4-BE49-F238E27FC236}">
                <a16:creationId xmlns:a16="http://schemas.microsoft.com/office/drawing/2014/main" id="{6F2D8B5F-24F8-4A7E-88E1-3623BBECC79A}"/>
              </a:ext>
            </a:extLst>
          </p:cNvPr>
          <p:cNvSpPr>
            <a:spLocks noGrp="1"/>
          </p:cNvSpPr>
          <p:nvPr>
            <p:ph type="title"/>
          </p:nvPr>
        </p:nvSpPr>
        <p:spPr>
          <a:xfrm>
            <a:off x="609602" y="231133"/>
            <a:ext cx="8940799" cy="454667"/>
          </a:xfrm>
        </p:spPr>
        <p:txBody>
          <a:bodyPr/>
          <a:lstStyle>
            <a:lvl1pPr>
              <a:defRPr sz="2133">
                <a:solidFill>
                  <a:schemeClr val="bg1"/>
                </a:solidFill>
                <a:latin typeface="Acumin Pro" panose="020B05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6D5E63AF-5D9F-4D89-9461-8D443AB84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27522" y="4980304"/>
            <a:ext cx="1121668" cy="559233"/>
          </a:xfrm>
          <a:prstGeom prst="rect">
            <a:avLst/>
          </a:prstGeom>
        </p:spPr>
      </p:pic>
    </p:spTree>
    <p:custDataLst>
      <p:tags r:id="rId1"/>
    </p:custDataLst>
    <p:extLst>
      <p:ext uri="{BB962C8B-B14F-4D97-AF65-F5344CB8AC3E}">
        <p14:creationId xmlns:p14="http://schemas.microsoft.com/office/powerpoint/2010/main" val="199255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7496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2_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55" name="Group 54">
            <a:extLst>
              <a:ext uri="{FF2B5EF4-FFF2-40B4-BE49-F238E27FC236}">
                <a16:creationId xmlns:a16="http://schemas.microsoft.com/office/drawing/2014/main" id="{AD680C57-0A06-43EB-BE2E-BC91FC1947D6}"/>
              </a:ext>
            </a:extLst>
          </p:cNvPr>
          <p:cNvGrpSpPr>
            <a:grpSpLocks noChangeAspect="1"/>
          </p:cNvGrpSpPr>
          <p:nvPr/>
        </p:nvGrpSpPr>
        <p:grpSpPr>
          <a:xfrm>
            <a:off x="881454" y="1041987"/>
            <a:ext cx="11166653" cy="5247252"/>
            <a:chOff x="76200" y="624396"/>
            <a:chExt cx="8917995" cy="4157154"/>
          </a:xfrm>
        </p:grpSpPr>
        <p:sp>
          <p:nvSpPr>
            <p:cNvPr id="56" name="Rectangle 55">
              <a:extLst>
                <a:ext uri="{FF2B5EF4-FFF2-40B4-BE49-F238E27FC236}">
                  <a16:creationId xmlns:a16="http://schemas.microsoft.com/office/drawing/2014/main" id="{45C8C48D-349B-4171-867F-FFD50C28B0E7}"/>
                </a:ext>
              </a:extLst>
            </p:cNvPr>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7" name="Rectangle 56">
              <a:extLst>
                <a:ext uri="{FF2B5EF4-FFF2-40B4-BE49-F238E27FC236}">
                  <a16:creationId xmlns:a16="http://schemas.microsoft.com/office/drawing/2014/main" id="{A279B064-52F2-4F06-9558-0EAE3E195126}"/>
                </a:ext>
              </a:extLst>
            </p:cNvPr>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Rectangle 57">
              <a:extLst>
                <a:ext uri="{FF2B5EF4-FFF2-40B4-BE49-F238E27FC236}">
                  <a16:creationId xmlns:a16="http://schemas.microsoft.com/office/drawing/2014/main" id="{C6B1DA8F-6799-4CD9-A120-86FFDC580829}"/>
                </a:ext>
              </a:extLst>
            </p:cNvPr>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Shape 42">
              <a:extLst>
                <a:ext uri="{FF2B5EF4-FFF2-40B4-BE49-F238E27FC236}">
                  <a16:creationId xmlns:a16="http://schemas.microsoft.com/office/drawing/2014/main" id="{3EA6DF1C-F730-49AA-B5F3-DF3610661ACA}"/>
                </a:ext>
              </a:extLst>
            </p:cNvPr>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0" name="Shape 41">
              <a:extLst>
                <a:ext uri="{FF2B5EF4-FFF2-40B4-BE49-F238E27FC236}">
                  <a16:creationId xmlns:a16="http://schemas.microsoft.com/office/drawing/2014/main" id="{88F23E04-2140-4A33-A52F-F1020B3A94BF}"/>
                </a:ext>
              </a:extLst>
            </p:cNvPr>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1" name="Rectangle 60">
              <a:extLst>
                <a:ext uri="{FF2B5EF4-FFF2-40B4-BE49-F238E27FC236}">
                  <a16:creationId xmlns:a16="http://schemas.microsoft.com/office/drawing/2014/main" id="{AA4E24A4-B5C4-4AC9-A962-708022DDA260}"/>
                </a:ext>
              </a:extLst>
            </p:cNvPr>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2" name="Shape 13">
              <a:extLst>
                <a:ext uri="{FF2B5EF4-FFF2-40B4-BE49-F238E27FC236}">
                  <a16:creationId xmlns:a16="http://schemas.microsoft.com/office/drawing/2014/main" id="{27AE52CA-06FB-44DA-BF63-7F4AC1D59D96}"/>
                </a:ext>
              </a:extLst>
            </p:cNvPr>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Shape 35">
              <a:extLst>
                <a:ext uri="{FF2B5EF4-FFF2-40B4-BE49-F238E27FC236}">
                  <a16:creationId xmlns:a16="http://schemas.microsoft.com/office/drawing/2014/main" id="{3C736E39-C165-46B7-AD39-3E851384DF46}"/>
                </a:ext>
              </a:extLst>
            </p:cNvPr>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4" name="Shape 36">
              <a:extLst>
                <a:ext uri="{FF2B5EF4-FFF2-40B4-BE49-F238E27FC236}">
                  <a16:creationId xmlns:a16="http://schemas.microsoft.com/office/drawing/2014/main" id="{5EB9F8F0-DAED-4A2F-87B6-3CD15EE3BE05}"/>
                </a:ext>
              </a:extLst>
            </p:cNvPr>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5" name="Straight Connector 64">
              <a:extLst>
                <a:ext uri="{FF2B5EF4-FFF2-40B4-BE49-F238E27FC236}">
                  <a16:creationId xmlns:a16="http://schemas.microsoft.com/office/drawing/2014/main" id="{21980672-8E01-41A6-9820-1B0665FA2AB4}"/>
                </a:ext>
              </a:extLst>
            </p:cNvPr>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30534A9B-833B-4A4A-88E6-A41F5F30C3B2}"/>
                </a:ext>
              </a:extLst>
            </p:cNvPr>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a:extLst>
                <a:ext uri="{FF2B5EF4-FFF2-40B4-BE49-F238E27FC236}">
                  <a16:creationId xmlns:a16="http://schemas.microsoft.com/office/drawing/2014/main" id="{D6DF193D-012E-41AE-B248-CC05937E915F}"/>
                </a:ext>
              </a:extLst>
            </p:cNvPr>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3A1C5BF-08DE-4B01-8CD7-F10143B1BA5E}"/>
                </a:ext>
              </a:extLst>
            </p:cNvPr>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15867A9-9A64-4EC6-885E-9ACB9F792541}"/>
                </a:ext>
              </a:extLst>
            </p:cNvPr>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a:extLst>
                <a:ext uri="{FF2B5EF4-FFF2-40B4-BE49-F238E27FC236}">
                  <a16:creationId xmlns:a16="http://schemas.microsoft.com/office/drawing/2014/main" id="{071AF5BE-313B-454B-8EB5-9C4ADE963C6C}"/>
                </a:ext>
              </a:extLst>
            </p:cNvPr>
            <p:cNvSpPr/>
            <p:nvPr/>
          </p:nvSpPr>
          <p:spPr>
            <a:xfrm flipH="1">
              <a:off x="4534044"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1" name="Rectangle 70">
              <a:extLst>
                <a:ext uri="{FF2B5EF4-FFF2-40B4-BE49-F238E27FC236}">
                  <a16:creationId xmlns:a16="http://schemas.microsoft.com/office/drawing/2014/main" id="{A3328D3A-8249-4283-989A-6CD4594846F2}"/>
                </a:ext>
              </a:extLst>
            </p:cNvPr>
            <p:cNvSpPr/>
            <p:nvPr/>
          </p:nvSpPr>
          <p:spPr>
            <a:xfrm flipH="1">
              <a:off x="6160418"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2" name="Rectangle 71">
              <a:extLst>
                <a:ext uri="{FF2B5EF4-FFF2-40B4-BE49-F238E27FC236}">
                  <a16:creationId xmlns:a16="http://schemas.microsoft.com/office/drawing/2014/main" id="{A1D057B4-FBDD-4C7F-93BF-4700899058FB}"/>
                </a:ext>
              </a:extLst>
            </p:cNvPr>
            <p:cNvSpPr/>
            <p:nvPr/>
          </p:nvSpPr>
          <p:spPr>
            <a:xfrm flipH="1">
              <a:off x="6160419"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3" name="Shape 42">
              <a:extLst>
                <a:ext uri="{FF2B5EF4-FFF2-40B4-BE49-F238E27FC236}">
                  <a16:creationId xmlns:a16="http://schemas.microsoft.com/office/drawing/2014/main" id="{EE838510-2A72-4F13-BC1D-E42D010E446B}"/>
                </a:ext>
              </a:extLst>
            </p:cNvPr>
            <p:cNvSpPr/>
            <p:nvPr/>
          </p:nvSpPr>
          <p:spPr>
            <a:xfrm flipH="1">
              <a:off x="8930023"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4" name="Shape 41">
              <a:extLst>
                <a:ext uri="{FF2B5EF4-FFF2-40B4-BE49-F238E27FC236}">
                  <a16:creationId xmlns:a16="http://schemas.microsoft.com/office/drawing/2014/main" id="{29AF210E-2614-4037-AA9D-BF4EDB765CA0}"/>
                </a:ext>
              </a:extLst>
            </p:cNvPr>
            <p:cNvSpPr/>
            <p:nvPr/>
          </p:nvSpPr>
          <p:spPr>
            <a:xfrm flipH="1">
              <a:off x="8929041"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5" name="Rectangle 74">
              <a:extLst>
                <a:ext uri="{FF2B5EF4-FFF2-40B4-BE49-F238E27FC236}">
                  <a16:creationId xmlns:a16="http://schemas.microsoft.com/office/drawing/2014/main" id="{75109899-82B4-4CA3-B37E-53C37A6F3680}"/>
                </a:ext>
              </a:extLst>
            </p:cNvPr>
            <p:cNvSpPr/>
            <p:nvPr/>
          </p:nvSpPr>
          <p:spPr>
            <a:xfrm flipH="1">
              <a:off x="53545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76" name="Shape 13">
              <a:extLst>
                <a:ext uri="{FF2B5EF4-FFF2-40B4-BE49-F238E27FC236}">
                  <a16:creationId xmlns:a16="http://schemas.microsoft.com/office/drawing/2014/main" id="{698DAA1F-3C09-48B2-958B-89528D0E1AA1}"/>
                </a:ext>
              </a:extLst>
            </p:cNvPr>
            <p:cNvSpPr/>
            <p:nvPr/>
          </p:nvSpPr>
          <p:spPr>
            <a:xfrm flipH="1">
              <a:off x="5305394"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600">
                  <a:solidFill>
                    <a:srgbClr val="FFFFFF"/>
                  </a:solidFill>
                </a:defRPr>
              </a:pPr>
              <a:endParaRPr kumimoji="0" sz="3467"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7" name="Shape 35">
              <a:extLst>
                <a:ext uri="{FF2B5EF4-FFF2-40B4-BE49-F238E27FC236}">
                  <a16:creationId xmlns:a16="http://schemas.microsoft.com/office/drawing/2014/main" id="{A00C5C13-645E-462C-819D-EA9CFB9AADCB}"/>
                </a:ext>
              </a:extLst>
            </p:cNvPr>
            <p:cNvSpPr/>
            <p:nvPr/>
          </p:nvSpPr>
          <p:spPr>
            <a:xfrm flipH="1">
              <a:off x="7532487"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8" name="Shape 36">
              <a:extLst>
                <a:ext uri="{FF2B5EF4-FFF2-40B4-BE49-F238E27FC236}">
                  <a16:creationId xmlns:a16="http://schemas.microsoft.com/office/drawing/2014/main" id="{0F0BE19E-09FA-46F2-8291-265ADE8D98DF}"/>
                </a:ext>
              </a:extLst>
            </p:cNvPr>
            <p:cNvSpPr/>
            <p:nvPr/>
          </p:nvSpPr>
          <p:spPr>
            <a:xfrm flipH="1" flipV="1">
              <a:off x="7763846"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pPr>
              <a:endParaRPr kumimoji="0" sz="32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79" name="Straight Connector 78">
              <a:extLst>
                <a:ext uri="{FF2B5EF4-FFF2-40B4-BE49-F238E27FC236}">
                  <a16:creationId xmlns:a16="http://schemas.microsoft.com/office/drawing/2014/main" id="{06B1F5D6-A5B2-43D3-A617-57EC94EF3CE5}"/>
                </a:ext>
              </a:extLst>
            </p:cNvPr>
            <p:cNvCxnSpPr/>
            <p:nvPr/>
          </p:nvCxnSpPr>
          <p:spPr>
            <a:xfrm flipH="1" flipV="1">
              <a:off x="5354203"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4E27A641-9B7A-4C9A-BBF8-254A173DB7D8}"/>
                </a:ext>
              </a:extLst>
            </p:cNvPr>
            <p:cNvSpPr/>
            <p:nvPr/>
          </p:nvSpPr>
          <p:spPr>
            <a:xfrm flipH="1">
              <a:off x="6160418"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81" name="Straight Connector 80">
              <a:extLst>
                <a:ext uri="{FF2B5EF4-FFF2-40B4-BE49-F238E27FC236}">
                  <a16:creationId xmlns:a16="http://schemas.microsoft.com/office/drawing/2014/main" id="{745664C0-1654-4B7C-922B-E7572E978208}"/>
                </a:ext>
              </a:extLst>
            </p:cNvPr>
            <p:cNvCxnSpPr/>
            <p:nvPr/>
          </p:nvCxnSpPr>
          <p:spPr>
            <a:xfrm>
              <a:off x="4536823"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830E812B-0883-4618-B421-BCAA04D39594}"/>
                </a:ext>
              </a:extLst>
            </p:cNvPr>
            <p:cNvCxnSpPr/>
            <p:nvPr/>
          </p:nvCxnSpPr>
          <p:spPr>
            <a:xfrm>
              <a:off x="4536823"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EF9D9A7E-8096-44F0-9EF5-B43C466C7DD4}"/>
                </a:ext>
              </a:extLst>
            </p:cNvPr>
            <p:cNvCxnSpPr/>
            <p:nvPr/>
          </p:nvCxnSpPr>
          <p:spPr>
            <a:xfrm>
              <a:off x="4536823"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Shape 39">
              <a:extLst>
                <a:ext uri="{FF2B5EF4-FFF2-40B4-BE49-F238E27FC236}">
                  <a16:creationId xmlns:a16="http://schemas.microsoft.com/office/drawing/2014/main" id="{E90EE302-B5F1-45FC-8745-CBA97DFA989D}"/>
                </a:ext>
              </a:extLst>
            </p:cNvPr>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85" name="Rectangle 84">
              <a:extLst>
                <a:ext uri="{FF2B5EF4-FFF2-40B4-BE49-F238E27FC236}">
                  <a16:creationId xmlns:a16="http://schemas.microsoft.com/office/drawing/2014/main" id="{F7C3D0C9-85EC-486C-B3BA-1E6D9E77C654}"/>
                </a:ext>
              </a:extLst>
            </p:cNvPr>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42511061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2_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44" name="Group 43">
            <a:extLst>
              <a:ext uri="{FF2B5EF4-FFF2-40B4-BE49-F238E27FC236}">
                <a16:creationId xmlns:a16="http://schemas.microsoft.com/office/drawing/2014/main" id="{A7256A42-62B1-4485-8901-880E4D9F6EA4}"/>
              </a:ext>
            </a:extLst>
          </p:cNvPr>
          <p:cNvGrpSpPr>
            <a:grpSpLocks noChangeAspect="1"/>
          </p:cNvGrpSpPr>
          <p:nvPr/>
        </p:nvGrpSpPr>
        <p:grpSpPr>
          <a:xfrm>
            <a:off x="1082079" y="843810"/>
            <a:ext cx="10317908" cy="5247252"/>
            <a:chOff x="143210" y="314658"/>
            <a:chExt cx="8806085" cy="4478404"/>
          </a:xfrm>
        </p:grpSpPr>
        <p:sp>
          <p:nvSpPr>
            <p:cNvPr id="45" name="Rectangle 44">
              <a:extLst>
                <a:ext uri="{FF2B5EF4-FFF2-40B4-BE49-F238E27FC236}">
                  <a16:creationId xmlns:a16="http://schemas.microsoft.com/office/drawing/2014/main" id="{57A1DF54-83FE-4DD2-9682-D84A52C92160}"/>
                </a:ext>
              </a:extLst>
            </p:cNvPr>
            <p:cNvSpPr/>
            <p:nvPr/>
          </p:nvSpPr>
          <p:spPr>
            <a:xfrm flipV="1">
              <a:off x="7380744" y="1948966"/>
              <a:ext cx="1420407"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6" name="Rectangle 45">
              <a:extLst>
                <a:ext uri="{FF2B5EF4-FFF2-40B4-BE49-F238E27FC236}">
                  <a16:creationId xmlns:a16="http://schemas.microsoft.com/office/drawing/2014/main" id="{4EE47B3D-4FE2-46FB-B6A5-0259928A8465}"/>
                </a:ext>
              </a:extLst>
            </p:cNvPr>
            <p:cNvSpPr/>
            <p:nvPr/>
          </p:nvSpPr>
          <p:spPr>
            <a:xfrm flipV="1">
              <a:off x="1694239" y="1948966"/>
              <a:ext cx="5686506"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7" name="Rectangle 46">
              <a:extLst>
                <a:ext uri="{FF2B5EF4-FFF2-40B4-BE49-F238E27FC236}">
                  <a16:creationId xmlns:a16="http://schemas.microsoft.com/office/drawing/2014/main" id="{3AE5521E-9A7C-4BD5-8852-5FF597545A63}"/>
                </a:ext>
              </a:extLst>
            </p:cNvPr>
            <p:cNvSpPr/>
            <p:nvPr/>
          </p:nvSpPr>
          <p:spPr>
            <a:xfrm flipV="1">
              <a:off x="277476" y="1948966"/>
              <a:ext cx="1416763" cy="2803762"/>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48" name="Shape 35">
              <a:extLst>
                <a:ext uri="{FF2B5EF4-FFF2-40B4-BE49-F238E27FC236}">
                  <a16:creationId xmlns:a16="http://schemas.microsoft.com/office/drawing/2014/main" id="{758127CB-D6C7-40B2-ADD9-C274034EFBA9}"/>
                </a:ext>
              </a:extLst>
            </p:cNvPr>
            <p:cNvSpPr/>
            <p:nvPr/>
          </p:nvSpPr>
          <p:spPr>
            <a:xfrm flipV="1">
              <a:off x="4248329" y="3184851"/>
              <a:ext cx="762000" cy="734352"/>
            </a:xfrm>
            <a:prstGeom prst="ellipse">
              <a:avLst/>
            </a:prstGeom>
            <a:noFill/>
            <a:ln w="44450" cap="flat">
              <a:solidFill>
                <a:schemeClr val="tx1"/>
              </a:solidFill>
              <a:prstDash val="solid"/>
              <a:miter lim="400000"/>
            </a:ln>
            <a:effectLst/>
          </p:spPr>
          <p:txBody>
            <a:bodyPr wrap="square" lIns="50800" tIns="50800" rIns="50800" bIns="50800" numCol="1" anchor="ctr">
              <a:noAutofit/>
            </a:bodyP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cxnSp>
          <p:nvCxnSpPr>
            <p:cNvPr id="50" name="Straight Connector 49">
              <a:extLst>
                <a:ext uri="{FF2B5EF4-FFF2-40B4-BE49-F238E27FC236}">
                  <a16:creationId xmlns:a16="http://schemas.microsoft.com/office/drawing/2014/main" id="{2F224F4B-A463-476F-83ED-D197841A042B}"/>
                </a:ext>
              </a:extLst>
            </p:cNvPr>
            <p:cNvCxnSpPr/>
            <p:nvPr/>
          </p:nvCxnSpPr>
          <p:spPr>
            <a:xfrm flipV="1">
              <a:off x="4508076" y="3552027"/>
              <a:ext cx="242507"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B34A98-AA37-4270-B6D2-D05352E3316E}"/>
                </a:ext>
              </a:extLst>
            </p:cNvPr>
            <p:cNvSpPr/>
            <p:nvPr/>
          </p:nvSpPr>
          <p:spPr>
            <a:xfrm flipV="1">
              <a:off x="277476" y="353525"/>
              <a:ext cx="8523676" cy="1595441"/>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53" name="Straight Connector 52">
              <a:extLst>
                <a:ext uri="{FF2B5EF4-FFF2-40B4-BE49-F238E27FC236}">
                  <a16:creationId xmlns:a16="http://schemas.microsoft.com/office/drawing/2014/main" id="{878C0911-3404-41B1-976C-7C59A84D8DAE}"/>
                </a:ext>
              </a:extLst>
            </p:cNvPr>
            <p:cNvCxnSpPr/>
            <p:nvPr/>
          </p:nvCxnSpPr>
          <p:spPr>
            <a:xfrm flipV="1">
              <a:off x="1708581"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6DDB3636-3019-4EA5-863F-31A6D3FBDA4E}"/>
                </a:ext>
              </a:extLst>
            </p:cNvPr>
            <p:cNvCxnSpPr/>
            <p:nvPr/>
          </p:nvCxnSpPr>
          <p:spPr>
            <a:xfrm flipV="1">
              <a:off x="7382664" y="353525"/>
              <a:ext cx="0" cy="7606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F2ECB7C7-5194-4CEB-BDDF-EAF5B0570F1F}"/>
                </a:ext>
              </a:extLst>
            </p:cNvPr>
            <p:cNvSpPr/>
            <p:nvPr/>
          </p:nvSpPr>
          <p:spPr>
            <a:xfrm rot="16200000" flipV="1">
              <a:off x="4606469" y="304011"/>
              <a:ext cx="45720"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6" name="Shape 41">
              <a:extLst>
                <a:ext uri="{FF2B5EF4-FFF2-40B4-BE49-F238E27FC236}">
                  <a16:creationId xmlns:a16="http://schemas.microsoft.com/office/drawing/2014/main" id="{B3940A3C-D3AA-4D2D-8D4F-09361764A022}"/>
                </a:ext>
              </a:extLst>
            </p:cNvPr>
            <p:cNvSpPr/>
            <p:nvPr/>
          </p:nvSpPr>
          <p:spPr>
            <a:xfrm rot="16200000" flipV="1">
              <a:off x="8839449" y="278200"/>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7" name="Isosceles Triangle 56">
              <a:extLst>
                <a:ext uri="{FF2B5EF4-FFF2-40B4-BE49-F238E27FC236}">
                  <a16:creationId xmlns:a16="http://schemas.microsoft.com/office/drawing/2014/main" id="{229E8EED-E911-4821-A233-486C1D0BA80B}"/>
                </a:ext>
              </a:extLst>
            </p:cNvPr>
            <p:cNvSpPr/>
            <p:nvPr/>
          </p:nvSpPr>
          <p:spPr>
            <a:xfrm rot="5400000" flipV="1">
              <a:off x="140948" y="1041626"/>
              <a:ext cx="135372" cy="130848"/>
            </a:xfrm>
            <a:prstGeom prst="triangle">
              <a:avLst/>
            </a:prstGeom>
            <a:solidFill>
              <a:schemeClr val="accent6">
                <a:lumMod val="75000"/>
              </a:schemeClr>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8" name="Shape 41">
              <a:extLst>
                <a:ext uri="{FF2B5EF4-FFF2-40B4-BE49-F238E27FC236}">
                  <a16:creationId xmlns:a16="http://schemas.microsoft.com/office/drawing/2014/main" id="{6CE631CC-5ED9-421E-8C66-B527AB00064A}"/>
                </a:ext>
              </a:extLst>
            </p:cNvPr>
            <p:cNvSpPr/>
            <p:nvPr/>
          </p:nvSpPr>
          <p:spPr>
            <a:xfrm rot="16200000" flipV="1">
              <a:off x="8825679" y="4683216"/>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59" name="Shape 41">
              <a:extLst>
                <a:ext uri="{FF2B5EF4-FFF2-40B4-BE49-F238E27FC236}">
                  <a16:creationId xmlns:a16="http://schemas.microsoft.com/office/drawing/2014/main" id="{7FEAE344-F94C-4FAF-9907-647C893985C1}"/>
                </a:ext>
              </a:extLst>
            </p:cNvPr>
            <p:cNvSpPr/>
            <p:nvPr/>
          </p:nvSpPr>
          <p:spPr>
            <a:xfrm rot="5400000" flipV="1">
              <a:off x="197998" y="4683217"/>
              <a:ext cx="73387" cy="146304"/>
            </a:xfrm>
            <a:prstGeom prst="rect">
              <a:avLst/>
            </a:prstGeom>
            <a:solidFill>
              <a:schemeClr val="accent6">
                <a:lumMod val="75000"/>
              </a:schemeClr>
            </a:solidFill>
            <a:ln>
              <a:solidFill>
                <a:srgbClr val="000000"/>
              </a:solidFill>
              <a:miter lim="400000"/>
            </a:ln>
          </p:spPr>
          <p:txBody>
            <a:bodyPr lIns="50800" tIns="50800" rIns="50800" bIns="50800" anchor="ctr"/>
            <a:lstStyle/>
            <a:p>
              <a:pPr marL="0" marR="0" lvl="0" indent="0" defTabSz="1219170" eaLnBrk="1" fontAlgn="auto" latinLnBrk="0" hangingPunct="1">
                <a:lnSpc>
                  <a:spcPct val="100000"/>
                </a:lnSpc>
                <a:spcBef>
                  <a:spcPts val="0"/>
                </a:spcBef>
                <a:spcAft>
                  <a:spcPts val="0"/>
                </a:spcAft>
                <a:buClrTx/>
                <a:buSzTx/>
                <a:buFontTx/>
                <a:buNone/>
                <a:tabLst/>
                <a:defRPr sz="2400">
                  <a:solidFill>
                    <a:srgbClr val="FFFFFF"/>
                  </a:solidFill>
                </a:defRPr>
              </a:pPr>
              <a:endParaRPr kumimoji="0" sz="3200" b="0" i="0" u="none" strike="noStrike" kern="0" cap="none" spc="0" normalizeH="0" baseline="0" noProof="0" dirty="0">
                <a:ln>
                  <a:noFill/>
                </a:ln>
                <a:solidFill>
                  <a:srgbClr val="FFFFFF"/>
                </a:solidFill>
                <a:effectLst/>
                <a:uLnTx/>
                <a:uFillTx/>
                <a:latin typeface="Acumin Pro" panose="020B0504020202020204" pitchFamily="34" charset="0"/>
              </a:endParaRPr>
            </a:p>
          </p:txBody>
        </p:sp>
      </p:grpSp>
    </p:spTree>
    <p:custDataLst>
      <p:tags r:id="rId1"/>
    </p:custDataLst>
    <p:extLst>
      <p:ext uri="{BB962C8B-B14F-4D97-AF65-F5344CB8AC3E}">
        <p14:creationId xmlns:p14="http://schemas.microsoft.com/office/powerpoint/2010/main" val="1454278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Field Right Text">
    <p:spTree>
      <p:nvGrpSpPr>
        <p:cNvPr id="1" name=""/>
        <p:cNvGrpSpPr/>
        <p:nvPr/>
      </p:nvGrpSpPr>
      <p:grpSpPr>
        <a:xfrm>
          <a:off x="0" y="0"/>
          <a:ext cx="0" cy="0"/>
          <a:chOff x="0" y="0"/>
          <a:chExt cx="0" cy="0"/>
        </a:xfrm>
      </p:grpSpPr>
      <p:sp>
        <p:nvSpPr>
          <p:cNvPr id="41" name="Content Placeholder 2"/>
          <p:cNvSpPr>
            <a:spLocks noGrp="1"/>
          </p:cNvSpPr>
          <p:nvPr>
            <p:ph sz="half" idx="1"/>
          </p:nvPr>
        </p:nvSpPr>
        <p:spPr>
          <a:xfrm>
            <a:off x="310551" y="776377"/>
            <a:ext cx="5384800" cy="5235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 name="Footer Placeholder 8"/>
          <p:cNvSpPr>
            <a:spLocks noGrp="1"/>
          </p:cNvSpPr>
          <p:nvPr>
            <p:ph type="ftr" sz="quarter" idx="3"/>
          </p:nvPr>
        </p:nvSpPr>
        <p:spPr>
          <a:xfrm>
            <a:off x="5554134" y="8475137"/>
            <a:ext cx="5147733" cy="488244"/>
          </a:xfrm>
          <a:prstGeom prst="rect">
            <a:avLst/>
          </a:prstGeom>
        </p:spPr>
        <p:txBody>
          <a:bodyPr vert="horz" lIns="91440" tIns="45720" rIns="91440" bIns="45720" rtlCol="0" anchor="ctr"/>
          <a:lstStyle>
            <a:defPPr>
              <a:defRPr lang="en-US"/>
            </a:defPPr>
            <a:lvl1pPr marL="0" algn="ctr" defTabSz="609585" rtl="0" eaLnBrk="1" latinLnBrk="0" hangingPunct="1">
              <a:defRPr sz="1200" kern="1200">
                <a:solidFill>
                  <a:schemeClr val="tx1">
                    <a:tint val="75000"/>
                  </a:schemeClr>
                </a:solidFill>
                <a:latin typeface="Acumin Pro" panose="020B0504020202020204" pitchFamily="34" charset="0"/>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defTabSz="914377">
              <a:defRPr/>
            </a:pPr>
            <a:endParaRPr lang="en-US" kern="0" dirty="0"/>
          </a:p>
        </p:txBody>
      </p:sp>
      <p:sp>
        <p:nvSpPr>
          <p:cNvPr id="35" name="Title 1"/>
          <p:cNvSpPr>
            <a:spLocks noGrp="1"/>
          </p:cNvSpPr>
          <p:nvPr>
            <p:ph type="title"/>
          </p:nvPr>
        </p:nvSpPr>
        <p:spPr>
          <a:xfrm>
            <a:off x="4" y="43131"/>
            <a:ext cx="12192001" cy="388188"/>
          </a:xfrm>
        </p:spPr>
        <p:txBody>
          <a:bodyPr/>
          <a:lstStyle/>
          <a:p>
            <a:r>
              <a:rPr lang="en-US"/>
              <a:t>Click to edit Master title style</a:t>
            </a:r>
          </a:p>
        </p:txBody>
      </p:sp>
      <p:grpSp>
        <p:nvGrpSpPr>
          <p:cNvPr id="57" name="Group 56"/>
          <p:cNvGrpSpPr/>
          <p:nvPr/>
        </p:nvGrpSpPr>
        <p:grpSpPr>
          <a:xfrm flipH="1">
            <a:off x="5994403" y="832528"/>
            <a:ext cx="5976292" cy="5542872"/>
            <a:chOff x="76200" y="624396"/>
            <a:chExt cx="4482219" cy="4157154"/>
          </a:xfrm>
        </p:grpSpPr>
        <p:sp>
          <p:nvSpPr>
            <p:cNvPr id="58" name="Rectangle 57"/>
            <p:cNvSpPr/>
            <p:nvPr/>
          </p:nvSpPr>
          <p:spPr>
            <a:xfrm>
              <a:off x="2909976" y="730240"/>
              <a:ext cx="1626375" cy="351881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59" name="Rectangle 58"/>
            <p:cNvSpPr/>
            <p:nvPr/>
          </p:nvSpPr>
          <p:spPr>
            <a:xfrm>
              <a:off x="113470" y="730240"/>
              <a:ext cx="2796507"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0" name="Rectangle 59"/>
            <p:cNvSpPr/>
            <p:nvPr/>
          </p:nvSpPr>
          <p:spPr>
            <a:xfrm>
              <a:off x="113166" y="3651737"/>
              <a:ext cx="2796810" cy="597317"/>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1" name="Shape 42"/>
            <p:cNvSpPr/>
            <p:nvPr/>
          </p:nvSpPr>
          <p:spPr>
            <a:xfrm>
              <a:off x="76200" y="624396"/>
              <a:ext cx="64172" cy="119937"/>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2" name="Shape 41"/>
            <p:cNvSpPr/>
            <p:nvPr/>
          </p:nvSpPr>
          <p:spPr>
            <a:xfrm>
              <a:off x="77182" y="4240361"/>
              <a:ext cx="64172" cy="113896"/>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3" name="Rectangle 62"/>
            <p:cNvSpPr/>
            <p:nvPr/>
          </p:nvSpPr>
          <p:spPr>
            <a:xfrm>
              <a:off x="2452806" y="4249055"/>
              <a:ext cx="1263083" cy="423805"/>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sp>
          <p:nvSpPr>
            <p:cNvPr id="64" name="Shape 13"/>
            <p:cNvSpPr/>
            <p:nvPr/>
          </p:nvSpPr>
          <p:spPr>
            <a:xfrm>
              <a:off x="3669080" y="4184677"/>
              <a:ext cx="95921" cy="7194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600">
                  <a:solidFill>
                    <a:srgbClr val="FFFFFF"/>
                  </a:solidFill>
                </a:defRPr>
              </a:pPr>
              <a:endParaRPr kumimoji="0" sz="26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5" name="Shape 35"/>
            <p:cNvSpPr/>
            <p:nvPr/>
          </p:nvSpPr>
          <p:spPr>
            <a:xfrm>
              <a:off x="1075191" y="2276247"/>
              <a:ext cx="462717" cy="450769"/>
            </a:xfrm>
            <a:prstGeom prst="ellipse">
              <a:avLst/>
            </a:prstGeom>
            <a:noFill/>
            <a:ln w="28575"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66" name="Shape 36"/>
            <p:cNvSpPr/>
            <p:nvPr/>
          </p:nvSpPr>
          <p:spPr>
            <a:xfrm flipV="1">
              <a:off x="1306549" y="2421056"/>
              <a:ext cx="0" cy="161149"/>
            </a:xfrm>
            <a:prstGeom prst="line">
              <a:avLst/>
            </a:prstGeom>
            <a:noFill/>
            <a:ln w="19050" cap="flat">
              <a:solidFill>
                <a:schemeClr val="tx1"/>
              </a:solidFill>
              <a:prstDash val="solid"/>
              <a:miter lim="400000"/>
            </a:ln>
            <a:effectLst/>
          </p:spPr>
          <p:txBody>
            <a:bodyPr wrap="square" lIns="50800" tIns="50800" rIns="50800" bIns="50800" numCol="1" anchor="ctr">
              <a:noAutofit/>
            </a:bodyPr>
            <a:lstStyle/>
            <a:p>
              <a:pPr marL="0" marR="0" lvl="0" indent="0" defTabSz="914377" eaLnBrk="1" fontAlgn="auto" latinLnBrk="0" hangingPunct="1">
                <a:lnSpc>
                  <a:spcPct val="100000"/>
                </a:lnSpc>
                <a:spcBef>
                  <a:spcPts val="0"/>
                </a:spcBef>
                <a:spcAft>
                  <a:spcPts val="0"/>
                </a:spcAft>
                <a:buClrTx/>
                <a:buSzTx/>
                <a:buFontTx/>
                <a:buNone/>
                <a:tabLst/>
                <a:defRPr sz="2400"/>
              </a:pPr>
              <a:endParaRPr kumimoji="0" sz="24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7" name="Straight Connector 66"/>
            <p:cNvCxnSpPr/>
            <p:nvPr/>
          </p:nvCxnSpPr>
          <p:spPr>
            <a:xfrm flipV="1">
              <a:off x="3716192" y="4256618"/>
              <a:ext cx="0" cy="52493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113470" y="1328649"/>
              <a:ext cx="2796507" cy="232059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cxnSp>
          <p:nvCxnSpPr>
            <p:cNvPr id="69" name="Straight Connector 68"/>
            <p:cNvCxnSpPr/>
            <p:nvPr/>
          </p:nvCxnSpPr>
          <p:spPr>
            <a:xfrm flipH="1">
              <a:off x="3720384" y="3651692"/>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H="1">
              <a:off x="3720384" y="1327557"/>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3720384" y="4672860"/>
              <a:ext cx="81318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Shape 39"/>
            <p:cNvSpPr/>
            <p:nvPr/>
          </p:nvSpPr>
          <p:spPr>
            <a:xfrm>
              <a:off x="4487571" y="624396"/>
              <a:ext cx="70848" cy="125745"/>
            </a:xfrm>
            <a:prstGeom prst="rect">
              <a:avLst/>
            </a:prstGeom>
            <a:solidFill>
              <a:schemeClr val="accent6">
                <a:lumMod val="75000"/>
              </a:schemeClr>
            </a:solidFill>
            <a:ln w="9525">
              <a:solidFill>
                <a:srgbClr val="000000"/>
              </a:solidFill>
              <a:miter lim="400000"/>
            </a:ln>
          </p:spPr>
          <p:txBody>
            <a:bodyPr lIns="50800" tIns="50800" rIns="50800" bIns="50800" anchor="ctr"/>
            <a:lstStyle/>
            <a:p>
              <a:pPr marL="0" marR="0" lvl="0" indent="0" defTabSz="914377" eaLnBrk="1" fontAlgn="auto" latinLnBrk="0" hangingPunct="1">
                <a:lnSpc>
                  <a:spcPct val="100000"/>
                </a:lnSpc>
                <a:spcBef>
                  <a:spcPts val="0"/>
                </a:spcBef>
                <a:spcAft>
                  <a:spcPts val="0"/>
                </a:spcAft>
                <a:buClrTx/>
                <a:buSzTx/>
                <a:buFontTx/>
                <a:buNone/>
                <a:tabLst/>
                <a:defRPr sz="2400">
                  <a:solidFill>
                    <a:srgbClr val="FFFFFF"/>
                  </a:solidFill>
                </a:defRPr>
              </a:pPr>
              <a:endParaRPr kumimoji="0" sz="2400" b="0" i="0" u="none" strike="noStrike" kern="0" cap="none" spc="0" normalizeH="0" baseline="0" noProof="0" dirty="0">
                <a:ln>
                  <a:noFill/>
                </a:ln>
                <a:solidFill>
                  <a:srgbClr val="FFFFFF"/>
                </a:solidFill>
                <a:effectLst/>
                <a:uLnTx/>
                <a:uFillTx/>
                <a:latin typeface="Acumin Pro" panose="020B0504020202020204" pitchFamily="34" charset="0"/>
              </a:endParaRPr>
            </a:p>
          </p:txBody>
        </p:sp>
        <p:sp>
          <p:nvSpPr>
            <p:cNvPr id="73" name="Rectangle 72"/>
            <p:cNvSpPr/>
            <p:nvPr/>
          </p:nvSpPr>
          <p:spPr>
            <a:xfrm>
              <a:off x="4516358" y="2451713"/>
              <a:ext cx="39979" cy="99837"/>
            </a:xfrm>
            <a:prstGeom prst="rect">
              <a:avLst/>
            </a:prstGeom>
            <a:solidFill>
              <a:srgbClr val="C00000"/>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cumin Pro" panose="020B0504020202020204" pitchFamily="34" charset="0"/>
              </a:endParaRPr>
            </a:p>
          </p:txBody>
        </p:sp>
      </p:grpSp>
      <p:sp>
        <p:nvSpPr>
          <p:cNvPr id="22" name="Footer Placeholder 8"/>
          <p:cNvSpPr txBox="1">
            <a:spLocks/>
          </p:cNvSpPr>
          <p:nvPr/>
        </p:nvSpPr>
        <p:spPr>
          <a:xfrm>
            <a:off x="9833465" y="6427310"/>
            <a:ext cx="2242923" cy="230832"/>
          </a:xfrm>
          <a:prstGeom prst="rect">
            <a:avLst/>
          </a:prstGeom>
        </p:spPr>
        <p:txBody>
          <a:bodyPr vert="horz" wrap="none" lIns="91440" tIns="45720" rIns="91440" bIns="4572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chemeClr val="tx1"/>
                </a:solidFill>
                <a:effectLst/>
                <a:uLnTx/>
                <a:uFillTx/>
                <a:latin typeface="Acumin Pro" panose="020B0504020202020204" pitchFamily="34" charset="0"/>
                <a:ea typeface="+mn-ea"/>
                <a:cs typeface="+mn-cs"/>
              </a:rPr>
              <a:t>FACEBOOK.COM/MENSLAXOFFICIALS</a:t>
            </a:r>
          </a:p>
        </p:txBody>
      </p:sp>
    </p:spTree>
    <p:custDataLst>
      <p:tags r:id="rId1"/>
    </p:custDataLst>
    <p:extLst>
      <p:ext uri="{BB962C8B-B14F-4D97-AF65-F5344CB8AC3E}">
        <p14:creationId xmlns:p14="http://schemas.microsoft.com/office/powerpoint/2010/main" val="1069189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Full Fiel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81453" y="93612"/>
            <a:ext cx="10942789" cy="828349"/>
          </a:xfrm>
        </p:spPr>
        <p:txBody>
          <a:bodyPr/>
          <a:lstStyle>
            <a:lvl1pPr>
              <a:defRPr/>
            </a:lvl1pPr>
          </a:lstStyle>
          <a:p>
            <a:r>
              <a:rPr lang="en-US"/>
              <a:t>Topic Heading</a:t>
            </a:r>
          </a:p>
        </p:txBody>
      </p:sp>
      <p:grpSp>
        <p:nvGrpSpPr>
          <p:cNvPr id="97" name="Group 96"/>
          <p:cNvGrpSpPr/>
          <p:nvPr/>
        </p:nvGrpSpPr>
        <p:grpSpPr>
          <a:xfrm>
            <a:off x="1335982" y="1036145"/>
            <a:ext cx="9520037" cy="5044539"/>
            <a:chOff x="186032" y="1602077"/>
            <a:chExt cx="8987094" cy="4590414"/>
          </a:xfrm>
        </p:grpSpPr>
        <p:grpSp>
          <p:nvGrpSpPr>
            <p:cNvPr id="98" name="Group 97"/>
            <p:cNvGrpSpPr/>
            <p:nvPr/>
          </p:nvGrpSpPr>
          <p:grpSpPr>
            <a:xfrm>
              <a:off x="186032" y="2932439"/>
              <a:ext cx="2179967" cy="2158395"/>
              <a:chOff x="-238317" y="2568076"/>
              <a:chExt cx="2377340" cy="2293269"/>
            </a:xfrm>
          </p:grpSpPr>
          <p:cxnSp>
            <p:nvCxnSpPr>
              <p:cNvPr id="132" name="Straight Connector 131"/>
              <p:cNvCxnSpPr/>
              <p:nvPr/>
            </p:nvCxnSpPr>
            <p:spPr>
              <a:xfrm flipV="1">
                <a:off x="996022"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V="1">
                <a:off x="985851"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Arc 133"/>
              <p:cNvSpPr/>
              <p:nvPr/>
            </p:nvSpPr>
            <p:spPr>
              <a:xfrm>
                <a:off x="-238317" y="2573641"/>
                <a:ext cx="2377340" cy="2287704"/>
              </a:xfrm>
              <a:prstGeom prst="arc">
                <a:avLst>
                  <a:gd name="adj1" fmla="val 16200000"/>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41" name="Arc 140"/>
              <p:cNvSpPr/>
              <p:nvPr/>
            </p:nvSpPr>
            <p:spPr>
              <a:xfrm rot="5400000">
                <a:off x="-146978" y="2568076"/>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47" name="Straight Connector 146"/>
              <p:cNvCxnSpPr/>
              <p:nvPr/>
            </p:nvCxnSpPr>
            <p:spPr>
              <a:xfrm rot="2700000" flipV="1">
                <a:off x="1167624" y="3097797"/>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a:cxnSpLocks/>
              </p:cNvCxnSpPr>
              <p:nvPr/>
            </p:nvCxnSpPr>
            <p:spPr>
              <a:xfrm>
                <a:off x="956464" y="3946945"/>
                <a:ext cx="412364" cy="3232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Arc 148"/>
              <p:cNvSpPr/>
              <p:nvPr/>
            </p:nvSpPr>
            <p:spPr>
              <a:xfrm>
                <a:off x="317302" y="3066188"/>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50" name="Arc 149"/>
              <p:cNvSpPr/>
              <p:nvPr/>
            </p:nvSpPr>
            <p:spPr>
              <a:xfrm flipV="1">
                <a:off x="317303" y="3066157"/>
                <a:ext cx="1337095"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51" name="Straight Connector 150"/>
              <p:cNvCxnSpPr/>
              <p:nvPr/>
            </p:nvCxnSpPr>
            <p:spPr>
              <a:xfrm>
                <a:off x="985851"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a:off x="985848"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1159964"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1146584" y="3030842"/>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1611502"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1405043" y="4138876"/>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flipV="1">
                <a:off x="1578413"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1541456"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flipV="1">
                <a:off x="1450016" y="3241038"/>
                <a:ext cx="64008"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9" name="Group 98"/>
            <p:cNvGrpSpPr/>
            <p:nvPr/>
          </p:nvGrpSpPr>
          <p:grpSpPr>
            <a:xfrm flipH="1">
              <a:off x="7076915" y="2932438"/>
              <a:ext cx="2096211" cy="2158396"/>
              <a:chOff x="-400522" y="2568075"/>
              <a:chExt cx="2286000" cy="2293270"/>
            </a:xfrm>
          </p:grpSpPr>
          <p:cxnSp>
            <p:nvCxnSpPr>
              <p:cNvPr id="115" name="Straight Connector 114"/>
              <p:cNvCxnSpPr/>
              <p:nvPr/>
            </p:nvCxnSpPr>
            <p:spPr>
              <a:xfrm flipV="1">
                <a:off x="742480" y="2573643"/>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flipV="1">
                <a:off x="732309" y="3946945"/>
                <a:ext cx="0" cy="914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Arc 116"/>
              <p:cNvSpPr/>
              <p:nvPr/>
            </p:nvSpPr>
            <p:spPr>
              <a:xfrm>
                <a:off x="-400522" y="2575345"/>
                <a:ext cx="2286000" cy="2286000"/>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18" name="Arc 117"/>
              <p:cNvSpPr/>
              <p:nvPr/>
            </p:nvSpPr>
            <p:spPr>
              <a:xfrm rot="5400000">
                <a:off x="-400522" y="2568075"/>
                <a:ext cx="2286000" cy="2285999"/>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19" name="Straight Connector 118"/>
              <p:cNvCxnSpPr/>
              <p:nvPr/>
            </p:nvCxnSpPr>
            <p:spPr>
              <a:xfrm rot="2700000" flipV="1">
                <a:off x="914081" y="3097798"/>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18900000">
                <a:off x="904125" y="3879990"/>
                <a:ext cx="0" cy="4572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1" name="Arc 120"/>
              <p:cNvSpPr/>
              <p:nvPr/>
            </p:nvSpPr>
            <p:spPr>
              <a:xfrm>
                <a:off x="63758" y="3066188"/>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22" name="Arc 121"/>
              <p:cNvSpPr/>
              <p:nvPr/>
            </p:nvSpPr>
            <p:spPr>
              <a:xfrm flipV="1">
                <a:off x="63757" y="3030843"/>
                <a:ext cx="1337096" cy="1304314"/>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123" name="Straight Connector 122"/>
              <p:cNvCxnSpPr/>
              <p:nvPr/>
            </p:nvCxnSpPr>
            <p:spPr>
              <a:xfrm>
                <a:off x="732307" y="3066188"/>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732305" y="4370502"/>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906421" y="4302828"/>
                <a:ext cx="45720"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H="1">
                <a:off x="893042" y="3030843"/>
                <a:ext cx="45709" cy="914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357959" y="3716643"/>
                <a:ext cx="914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cxnSpLocks/>
              </p:cNvCxnSpPr>
              <p:nvPr/>
            </p:nvCxnSpPr>
            <p:spPr>
              <a:xfrm>
                <a:off x="1151501" y="4138876"/>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flipV="1">
                <a:off x="1324870" y="3445199"/>
                <a:ext cx="91440" cy="428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87913" y="3955600"/>
                <a:ext cx="91440"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V="1">
                <a:off x="1196473" y="3241037"/>
                <a:ext cx="64007" cy="64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0" name="Rectangle 99"/>
            <p:cNvSpPr/>
            <p:nvPr/>
          </p:nvSpPr>
          <p:spPr>
            <a:xfrm>
              <a:off x="451074" y="1870436"/>
              <a:ext cx="8540765" cy="430310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1" name="Straight Connector 100"/>
            <p:cNvCxnSpPr/>
            <p:nvPr/>
          </p:nvCxnSpPr>
          <p:spPr>
            <a:xfrm>
              <a:off x="6387074" y="1889385"/>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3069078" y="1861954"/>
              <a:ext cx="0" cy="43031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Oval 102"/>
            <p:cNvSpPr/>
            <p:nvPr/>
          </p:nvSpPr>
          <p:spPr>
            <a:xfrm>
              <a:off x="1108273" y="3798300"/>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sp>
          <p:nvSpPr>
            <p:cNvPr id="104" name="Oval 103"/>
            <p:cNvSpPr/>
            <p:nvPr/>
          </p:nvSpPr>
          <p:spPr>
            <a:xfrm>
              <a:off x="7915398" y="3799903"/>
              <a:ext cx="419242" cy="430311"/>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105" name="Straight Connector 104"/>
            <p:cNvCxnSpPr/>
            <p:nvPr/>
          </p:nvCxnSpPr>
          <p:spPr>
            <a:xfrm>
              <a:off x="1327024"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8125019" y="3906059"/>
              <a:ext cx="0" cy="2147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4264629" y="1602077"/>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204951" y="1612250"/>
              <a:ext cx="0" cy="2581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4727580" y="3757976"/>
              <a:ext cx="0" cy="43031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Oval 109"/>
            <p:cNvSpPr/>
            <p:nvPr/>
          </p:nvSpPr>
          <p:spPr>
            <a:xfrm>
              <a:off x="4041781" y="3410333"/>
              <a:ext cx="1371600" cy="11548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cumin Pro" panose="020B0504020202020204" pitchFamily="34" charset="0"/>
              </a:endParaRPr>
            </a:p>
          </p:txBody>
        </p:sp>
        <p:cxnSp>
          <p:nvCxnSpPr>
            <p:cNvPr id="111" name="Straight Connector 110"/>
            <p:cNvCxnSpPr/>
            <p:nvPr/>
          </p:nvCxnSpPr>
          <p:spPr>
            <a:xfrm flipH="1">
              <a:off x="877552" y="3401228"/>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flipH="1">
              <a:off x="877551" y="4628830"/>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8527422" y="3410333"/>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flipH="1">
              <a:off x="8528211" y="4628859"/>
              <a:ext cx="50967" cy="2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759874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Half Field Vertical Goal Down v.1">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3876" y="190814"/>
            <a:ext cx="10814315" cy="652996"/>
          </a:xfrm>
        </p:spPr>
        <p:txBody>
          <a:bodyPr/>
          <a:lstStyle>
            <a:lvl1pPr>
              <a:defRPr/>
            </a:lvl1pPr>
          </a:lstStyle>
          <a:p>
            <a:r>
              <a:rPr lang="en-US"/>
              <a:t>Topic Heading</a:t>
            </a:r>
          </a:p>
        </p:txBody>
      </p:sp>
      <p:grpSp>
        <p:nvGrpSpPr>
          <p:cNvPr id="3" name="Group 2"/>
          <p:cNvGrpSpPr/>
          <p:nvPr/>
        </p:nvGrpSpPr>
        <p:grpSpPr>
          <a:xfrm>
            <a:off x="833877" y="990600"/>
            <a:ext cx="10816260" cy="5080000"/>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16200000">
            <a:off x="3392161" y="1011567"/>
            <a:ext cx="5407679" cy="6285188"/>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175235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Half Field Vertical Goal Down v.2">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834340" y="228916"/>
            <a:ext cx="10680325" cy="548288"/>
          </a:xfrm>
        </p:spPr>
        <p:txBody>
          <a:bodyPr/>
          <a:lstStyle>
            <a:lvl1pPr>
              <a:defRPr/>
            </a:lvl1pPr>
          </a:lstStyle>
          <a:p>
            <a:r>
              <a:rPr lang="en-US"/>
              <a:t>Topic Heading</a:t>
            </a:r>
          </a:p>
        </p:txBody>
      </p:sp>
      <p:grpSp>
        <p:nvGrpSpPr>
          <p:cNvPr id="3" name="Group 2"/>
          <p:cNvGrpSpPr/>
          <p:nvPr/>
        </p:nvGrpSpPr>
        <p:grpSpPr>
          <a:xfrm>
            <a:off x="834340" y="889000"/>
            <a:ext cx="10680325" cy="5168568"/>
            <a:chOff x="379106" y="529005"/>
            <a:chExt cx="8509918" cy="3960631"/>
          </a:xfrm>
        </p:grpSpPr>
        <p:sp>
          <p:nvSpPr>
            <p:cNvPr id="49" name="Shape 14"/>
            <p:cNvSpPr/>
            <p:nvPr/>
          </p:nvSpPr>
          <p:spPr>
            <a:xfrm flipH="1" flipV="1">
              <a:off x="395654" y="543924"/>
              <a:ext cx="0" cy="394571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51" name="Shape 17"/>
            <p:cNvSpPr/>
            <p:nvPr/>
          </p:nvSpPr>
          <p:spPr>
            <a:xfrm flipV="1">
              <a:off x="386863" y="4458890"/>
              <a:ext cx="8502161" cy="21086"/>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5" name="Shape 14"/>
            <p:cNvSpPr/>
            <p:nvPr/>
          </p:nvSpPr>
          <p:spPr>
            <a:xfrm flipH="1" flipV="1">
              <a:off x="8889022" y="529005"/>
              <a:ext cx="0" cy="3938932"/>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sp>
          <p:nvSpPr>
            <p:cNvPr id="68" name="Shape 16"/>
            <p:cNvSpPr/>
            <p:nvPr/>
          </p:nvSpPr>
          <p:spPr>
            <a:xfrm>
              <a:off x="379106" y="543924"/>
              <a:ext cx="8508391" cy="0"/>
            </a:xfrm>
            <a:prstGeom prst="line">
              <a:avLst/>
            </a:prstGeom>
            <a:noFill/>
            <a:ln w="38100" cap="flat">
              <a:solidFill>
                <a:schemeClr val="tx1"/>
              </a:solidFill>
              <a:prstDash val="solid"/>
              <a:miter lim="400000"/>
            </a:ln>
            <a:effectLst/>
          </p:spPr>
          <p:txBody>
            <a:bodyPr wrap="square" lIns="50800" tIns="50800" rIns="50800" bIns="50800" numCol="1" anchor="ctr">
              <a:noAutofit/>
            </a:bodyPr>
            <a:lstStyle/>
            <a:p>
              <a:pPr>
                <a:defRPr sz="2400"/>
              </a:pPr>
              <a:endParaRPr sz="3200" dirty="0">
                <a:latin typeface="Acumin Pro" panose="020B0504020202020204" pitchFamily="34" charset="0"/>
              </a:endParaRPr>
            </a:p>
          </p:txBody>
        </p:sp>
      </p:grpSp>
      <p:grpSp>
        <p:nvGrpSpPr>
          <p:cNvPr id="5" name="Group 4"/>
          <p:cNvGrpSpPr>
            <a:grpSpLocks noChangeAspect="1"/>
          </p:cNvGrpSpPr>
          <p:nvPr/>
        </p:nvGrpSpPr>
        <p:grpSpPr>
          <a:xfrm rot="5400000">
            <a:off x="3400454" y="-578359"/>
            <a:ext cx="5566951" cy="6385593"/>
            <a:chOff x="275358" y="1585266"/>
            <a:chExt cx="2019194" cy="1993916"/>
          </a:xfrm>
        </p:grpSpPr>
        <p:cxnSp>
          <p:nvCxnSpPr>
            <p:cNvPr id="23" name="Straight Connector 22"/>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6" name="Arc 25"/>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7" name="Straight Connector 26"/>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Arc 28"/>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30" name="Arc 29"/>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31" name="Straight Connector 30"/>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41" name="Straight Connector 40"/>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12544569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Crease Zoomed">
    <p:spTree>
      <p:nvGrpSpPr>
        <p:cNvPr id="1" name=""/>
        <p:cNvGrpSpPr/>
        <p:nvPr/>
      </p:nvGrpSpPr>
      <p:grpSpPr>
        <a:xfrm>
          <a:off x="0" y="0"/>
          <a:ext cx="0" cy="0"/>
          <a:chOff x="0" y="0"/>
          <a:chExt cx="0" cy="0"/>
        </a:xfrm>
      </p:grpSpPr>
      <p:sp>
        <p:nvSpPr>
          <p:cNvPr id="180" name="Title 1"/>
          <p:cNvSpPr>
            <a:spLocks noGrp="1"/>
          </p:cNvSpPr>
          <p:nvPr>
            <p:ph type="title" hasCustomPrompt="1"/>
          </p:nvPr>
        </p:nvSpPr>
        <p:spPr>
          <a:xfrm>
            <a:off x="948268" y="268965"/>
            <a:ext cx="10430933" cy="669572"/>
          </a:xfrm>
        </p:spPr>
        <p:txBody>
          <a:bodyPr/>
          <a:lstStyle>
            <a:lvl1pPr>
              <a:defRPr/>
            </a:lvl1pPr>
          </a:lstStyle>
          <a:p>
            <a:r>
              <a:rPr lang="en-US"/>
              <a:t>Topic Heading</a:t>
            </a:r>
          </a:p>
        </p:txBody>
      </p:sp>
      <p:grpSp>
        <p:nvGrpSpPr>
          <p:cNvPr id="15" name="Group 14"/>
          <p:cNvGrpSpPr>
            <a:grpSpLocks noChangeAspect="1"/>
          </p:cNvGrpSpPr>
          <p:nvPr/>
        </p:nvGrpSpPr>
        <p:grpSpPr>
          <a:xfrm rot="16200000">
            <a:off x="3071629" y="1052900"/>
            <a:ext cx="6184211" cy="7166704"/>
            <a:chOff x="275358" y="1585266"/>
            <a:chExt cx="2019194" cy="1993916"/>
          </a:xfrm>
        </p:grpSpPr>
        <p:cxnSp>
          <p:nvCxnSpPr>
            <p:cNvPr id="16" name="Straight Connector 15"/>
            <p:cNvCxnSpPr/>
            <p:nvPr/>
          </p:nvCxnSpPr>
          <p:spPr>
            <a:xfrm flipV="1">
              <a:off x="1284955" y="1590106"/>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275971" y="2784144"/>
              <a:ext cx="0" cy="79503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Arc 17"/>
            <p:cNvSpPr/>
            <p:nvPr/>
          </p:nvSpPr>
          <p:spPr>
            <a:xfrm>
              <a:off x="275358" y="1591586"/>
              <a:ext cx="2019194" cy="1987596"/>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19" name="Arc 18"/>
            <p:cNvSpPr/>
            <p:nvPr/>
          </p:nvSpPr>
          <p:spPr>
            <a:xfrm rot="5400000">
              <a:off x="291157" y="1569467"/>
              <a:ext cx="1987596" cy="2019194"/>
            </a:xfrm>
            <a:prstGeom prst="arc">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0" name="Straight Connector 19"/>
            <p:cNvCxnSpPr/>
            <p:nvPr/>
          </p:nvCxnSpPr>
          <p:spPr>
            <a:xfrm rot="2700000" flipV="1">
              <a:off x="1436529" y="2045840"/>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8900000">
              <a:off x="1427734" y="2725929"/>
              <a:ext cx="0" cy="39751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Arc 21"/>
            <p:cNvSpPr/>
            <p:nvPr/>
          </p:nvSpPr>
          <p:spPr>
            <a:xfrm>
              <a:off x="685450" y="2018357"/>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sp>
          <p:nvSpPr>
            <p:cNvPr id="23" name="Arc 22"/>
            <p:cNvSpPr/>
            <p:nvPr/>
          </p:nvSpPr>
          <p:spPr>
            <a:xfrm flipV="1">
              <a:off x="685451" y="2018330"/>
              <a:ext cx="1181039" cy="1134055"/>
            </a:xfrm>
            <a:prstGeom prst="arc">
              <a:avLst>
                <a:gd name="adj1" fmla="val 18038934"/>
                <a:gd name="adj2" fmla="val 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accent1"/>
                </a:solidFill>
                <a:latin typeface="Acumin Pro" panose="020B0504020202020204" pitchFamily="34" charset="0"/>
              </a:endParaRPr>
            </a:p>
          </p:txBody>
        </p:sp>
        <p:cxnSp>
          <p:nvCxnSpPr>
            <p:cNvPr id="24" name="Straight Connector 23"/>
            <p:cNvCxnSpPr/>
            <p:nvPr/>
          </p:nvCxnSpPr>
          <p:spPr>
            <a:xfrm>
              <a:off x="1275971" y="2018357"/>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75968" y="3152411"/>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9763" y="3093571"/>
              <a:ext cx="4038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417944" y="1987625"/>
              <a:ext cx="40374" cy="795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28600" y="2583904"/>
              <a:ext cx="8076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6238" y="2951021"/>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799373" y="2347893"/>
              <a:ext cx="80768" cy="372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766730" y="2791669"/>
              <a:ext cx="80768"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1685962" y="2170383"/>
              <a:ext cx="56537" cy="556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Oval 32"/>
            <p:cNvSpPr/>
            <p:nvPr/>
          </p:nvSpPr>
          <p:spPr>
            <a:xfrm>
              <a:off x="1083037" y="2385145"/>
              <a:ext cx="403839" cy="397519"/>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08" fontAlgn="auto">
                <a:spcBef>
                  <a:spcPts val="0"/>
                </a:spcBef>
                <a:spcAft>
                  <a:spcPts val="0"/>
                </a:spcAft>
              </a:pPr>
              <a:endParaRPr lang="en-US" sz="2400" dirty="0">
                <a:solidFill>
                  <a:schemeClr val="accent1"/>
                </a:solidFill>
                <a:latin typeface="Acumin Pro" panose="020B0504020202020204" pitchFamily="34" charset="0"/>
              </a:endParaRPr>
            </a:p>
          </p:txBody>
        </p:sp>
        <p:cxnSp>
          <p:nvCxnSpPr>
            <p:cNvPr id="34" name="Straight Connector 33"/>
            <p:cNvCxnSpPr/>
            <p:nvPr/>
          </p:nvCxnSpPr>
          <p:spPr>
            <a:xfrm>
              <a:off x="1293751" y="2484692"/>
              <a:ext cx="0" cy="1984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860792" y="2018332"/>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860791" y="3152385"/>
              <a:ext cx="22762" cy="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5790761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 y="43131"/>
            <a:ext cx="12192001" cy="388188"/>
          </a:xfrm>
        </p:spPr>
        <p:txBody>
          <a:bodyPr/>
          <a:lstStyle/>
          <a:p>
            <a:r>
              <a:rPr lang="en-US"/>
              <a:t>Click to edit Master title style</a:t>
            </a:r>
          </a:p>
        </p:txBody>
      </p:sp>
    </p:spTree>
    <p:extLst>
      <p:ext uri="{BB962C8B-B14F-4D97-AF65-F5344CB8AC3E}">
        <p14:creationId xmlns:p14="http://schemas.microsoft.com/office/powerpoint/2010/main" val="290398660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741872"/>
            <a:ext cx="10972800" cy="5227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title"/>
          </p:nvPr>
        </p:nvSpPr>
        <p:spPr>
          <a:xfrm>
            <a:off x="-1" y="45954"/>
            <a:ext cx="12192001" cy="388188"/>
          </a:xfrm>
        </p:spPr>
        <p:txBody>
          <a:bodyPr/>
          <a:lstStyle/>
          <a:p>
            <a:r>
              <a:rPr lang="en-US"/>
              <a:t>Click to edit Master title style</a:t>
            </a:r>
          </a:p>
        </p:txBody>
      </p:sp>
    </p:spTree>
    <p:extLst>
      <p:ext uri="{BB962C8B-B14F-4D97-AF65-F5344CB8AC3E}">
        <p14:creationId xmlns:p14="http://schemas.microsoft.com/office/powerpoint/2010/main" val="816223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B4E8AC-0069-E8AF-FE3A-419D9841A98E}"/>
              </a:ext>
            </a:extLst>
          </p:cNvPr>
          <p:cNvPicPr>
            <a:picLocks noChangeAspect="1"/>
          </p:cNvPicPr>
          <p:nvPr userDrawn="1"/>
        </p:nvPicPr>
        <p:blipFill>
          <a:blip r:embed="rId3"/>
          <a:stretch>
            <a:fillRect/>
          </a:stretch>
        </p:blipFill>
        <p:spPr>
          <a:xfrm>
            <a:off x="4903813" y="6318945"/>
            <a:ext cx="2534004" cy="371527"/>
          </a:xfrm>
          <a:prstGeom prst="rect">
            <a:avLst/>
          </a:prstGeom>
        </p:spPr>
      </p:pic>
      <p:sp>
        <p:nvSpPr>
          <p:cNvPr id="4" name="TextBox 3">
            <a:extLst>
              <a:ext uri="{FF2B5EF4-FFF2-40B4-BE49-F238E27FC236}">
                <a16:creationId xmlns:a16="http://schemas.microsoft.com/office/drawing/2014/main" id="{2CD9DE06-20B7-929F-DDF4-12AFAED7EA6C}"/>
              </a:ext>
            </a:extLst>
          </p:cNvPr>
          <p:cNvSpPr txBox="1"/>
          <p:nvPr userDrawn="1"/>
        </p:nvSpPr>
        <p:spPr>
          <a:xfrm>
            <a:off x="5260571" y="6238701"/>
            <a:ext cx="1670858" cy="276999"/>
          </a:xfrm>
          <a:prstGeom prst="rect">
            <a:avLst/>
          </a:prstGeom>
          <a:noFill/>
        </p:spPr>
        <p:txBody>
          <a:bodyPr wrap="square" rtlCol="0">
            <a:spAutoFit/>
          </a:bodyPr>
          <a:lstStyle/>
          <a:p>
            <a:pPr algn="ctr"/>
            <a:r>
              <a:rPr lang="en-US" sz="1200" b="1" dirty="0">
                <a:solidFill>
                  <a:schemeClr val="bg1"/>
                </a:solidFill>
                <a:latin typeface="Azeri Sans" pitchFamily="2" charset="0"/>
              </a:rPr>
              <a:t>usalacrosse.com</a:t>
            </a:r>
          </a:p>
        </p:txBody>
      </p:sp>
    </p:spTree>
    <p:extLst>
      <p:ext uri="{BB962C8B-B14F-4D97-AF65-F5344CB8AC3E}">
        <p14:creationId xmlns:p14="http://schemas.microsoft.com/office/powerpoint/2010/main" val="3218677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 engineering drawing&#10;&#10;Description automatically generated">
            <a:extLst>
              <a:ext uri="{FF2B5EF4-FFF2-40B4-BE49-F238E27FC236}">
                <a16:creationId xmlns:a16="http://schemas.microsoft.com/office/drawing/2014/main" id="{3493DEA7-2AD4-B244-90B9-78A075AE8D14}"/>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D325A2F6-5158-71AE-21C6-02D6B925DF52}"/>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1925486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4C68AEAC-C45B-504B-870C-B339C10E5E9E}"/>
              </a:ext>
            </a:extLst>
          </p:cNvPr>
          <p:cNvPicPr>
            <a:picLocks noChangeAspect="1"/>
          </p:cNvPicPr>
          <p:nvPr userDrawn="1"/>
        </p:nvPicPr>
        <p:blipFill>
          <a:blip r:embed="rId3"/>
          <a:stretch>
            <a:fillRect/>
          </a:stretch>
        </p:blipFill>
        <p:spPr>
          <a:xfrm>
            <a:off x="0" y="0"/>
            <a:ext cx="12192000" cy="6858000"/>
          </a:xfrm>
          <a:prstGeom prst="rect">
            <a:avLst/>
          </a:prstGeom>
        </p:spPr>
      </p:pic>
      <p:pic>
        <p:nvPicPr>
          <p:cNvPr id="2" name="Picture 1" descr="Logo&#10;&#10;Description automatically generated">
            <a:extLst>
              <a:ext uri="{FF2B5EF4-FFF2-40B4-BE49-F238E27FC236}">
                <a16:creationId xmlns:a16="http://schemas.microsoft.com/office/drawing/2014/main" id="{9A46783E-D19B-3623-ACF5-9EC4FD4DA3A9}"/>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151114" y="5854486"/>
            <a:ext cx="570781" cy="888737"/>
          </a:xfrm>
          <a:prstGeom prst="rect">
            <a:avLst/>
          </a:prstGeom>
        </p:spPr>
      </p:pic>
    </p:spTree>
    <p:extLst>
      <p:ext uri="{BB962C8B-B14F-4D97-AF65-F5344CB8AC3E}">
        <p14:creationId xmlns:p14="http://schemas.microsoft.com/office/powerpoint/2010/main" val="3290403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5.xml"/><Relationship Id="rId7" Type="http://schemas.openxmlformats.org/officeDocument/2006/relationships/tags" Target="../tags/tag1.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16.jpe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6.jpe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ags" Target="../tags/tag2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theme" Target="../theme/theme4.xml"/><Relationship Id="rId30" Type="http://schemas.openxmlformats.org/officeDocument/2006/relationships/image" Target="../media/image1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9683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 name="Picture 12" descr="A picture containing drawing&#10;&#10;Description automatically generated">
            <a:extLst>
              <a:ext uri="{FF2B5EF4-FFF2-40B4-BE49-F238E27FC236}">
                <a16:creationId xmlns:a16="http://schemas.microsoft.com/office/drawing/2014/main" id="{3D7BC9C4-92AA-49A6-8C12-4FF9C3EB64D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2854" y="303165"/>
            <a:ext cx="4783337" cy="2210820"/>
          </a:xfrm>
          <a:prstGeom prst="rect">
            <a:avLst/>
          </a:prstGeom>
        </p:spPr>
      </p:pic>
    </p:spTree>
    <p:custDataLst>
      <p:tags r:id="rId7"/>
    </p:custDataLst>
    <p:extLst>
      <p:ext uri="{BB962C8B-B14F-4D97-AF65-F5344CB8AC3E}">
        <p14:creationId xmlns:p14="http://schemas.microsoft.com/office/powerpoint/2010/main" val="216692184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sldNum="0" hdr="0" ftr="0" dt="0"/>
  <p:txStyles>
    <p:titleStyle>
      <a:lvl1pPr algn="ctr" defTabSz="1219108" rtl="0" eaLnBrk="1" latinLnBrk="0" hangingPunct="1">
        <a:spcBef>
          <a:spcPct val="0"/>
        </a:spcBef>
        <a:buNone/>
        <a:defRPr sz="7200" b="1" kern="1200" cap="all" baseline="0">
          <a:solidFill>
            <a:srgbClr val="00073B"/>
          </a:solidFill>
          <a:latin typeface="Dharma Gothic M Bold" panose="04050502020B02020202" pitchFamily="8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4267"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733"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467"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userDrawn="1"/>
        </p:nvPicPr>
        <p:blipFill>
          <a:blip r:embed="rId28">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B58F8E8F-1BC7-3B97-31CC-7F1E7A86E106}"/>
              </a:ext>
            </a:extLst>
          </p:cNvPr>
          <p:cNvPicPr>
            <a:picLocks noChangeAspect="1"/>
          </p:cNvPicPr>
          <p:nvPr userDrawn="1"/>
        </p:nvPicPr>
        <p:blipFill>
          <a:blip r:embed="rId29"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7"/>
    </p:custDataLst>
    <p:extLst>
      <p:ext uri="{BB962C8B-B14F-4D97-AF65-F5344CB8AC3E}">
        <p14:creationId xmlns:p14="http://schemas.microsoft.com/office/powerpoint/2010/main" val="4163878770"/>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3" r:id="rId25"/>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511EBF-1A7A-4FCB-95D8-41898A19BFA6}"/>
              </a:ext>
            </a:extLst>
          </p:cNvPr>
          <p:cNvPicPr>
            <a:picLocks noChangeAspect="1"/>
          </p:cNvPicPr>
          <p:nvPr/>
        </p:nvPicPr>
        <p:blipFill>
          <a:blip r:embed="rId29">
            <a:extLst>
              <a:ext uri="{28A0092B-C50C-407E-A947-70E740481C1C}">
                <a14:useLocalDpi xmlns:a14="http://schemas.microsoft.com/office/drawing/2010/main"/>
              </a:ext>
            </a:extLst>
          </a:blip>
          <a:stretch>
            <a:fillRect/>
          </a:stretch>
        </p:blipFill>
        <p:spPr>
          <a:xfrm>
            <a:off x="0" y="6162499"/>
            <a:ext cx="12192000" cy="689048"/>
          </a:xfrm>
          <a:prstGeom prst="rect">
            <a:avLst/>
          </a:prstGeom>
        </p:spPr>
      </p:pic>
      <p:sp>
        <p:nvSpPr>
          <p:cNvPr id="2" name="Title Placeholder 1"/>
          <p:cNvSpPr>
            <a:spLocks noGrp="1"/>
          </p:cNvSpPr>
          <p:nvPr>
            <p:ph type="title"/>
          </p:nvPr>
        </p:nvSpPr>
        <p:spPr>
          <a:xfrm>
            <a:off x="812796" y="230585"/>
            <a:ext cx="10769600" cy="421944"/>
          </a:xfrm>
          <a:prstGeom prst="rect">
            <a:avLst/>
          </a:prstGeom>
        </p:spPr>
        <p:txBody>
          <a:bodyPr vert="horz" lIns="91440" tIns="45720" rIns="91440" bIns="45720" rtlCol="0" anchor="ctr">
            <a:noAutofit/>
          </a:bodyPr>
          <a:lstStyle/>
          <a:p>
            <a:r>
              <a:rPr lang="en-US" dirty="0"/>
              <a:t>Click to edit Master title</a:t>
            </a:r>
          </a:p>
        </p:txBody>
      </p:sp>
      <p:sp>
        <p:nvSpPr>
          <p:cNvPr id="3" name="Text Placeholder 2"/>
          <p:cNvSpPr>
            <a:spLocks noGrp="1"/>
          </p:cNvSpPr>
          <p:nvPr>
            <p:ph type="body" idx="1"/>
          </p:nvPr>
        </p:nvSpPr>
        <p:spPr>
          <a:xfrm>
            <a:off x="812796" y="735342"/>
            <a:ext cx="10769600" cy="5371396"/>
          </a:xfrm>
          <a:prstGeom prst="rect">
            <a:avLst/>
          </a:prstGeom>
          <a:effectLst/>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Logo, company name&#10;&#10;Description automatically generated">
            <a:extLst>
              <a:ext uri="{FF2B5EF4-FFF2-40B4-BE49-F238E27FC236}">
                <a16:creationId xmlns:a16="http://schemas.microsoft.com/office/drawing/2014/main" id="{4C71D5B8-FFF6-C8F4-21E8-5A3C2A3EC7BF}"/>
              </a:ext>
            </a:extLst>
          </p:cNvPr>
          <p:cNvPicPr>
            <a:picLocks noChangeAspect="1"/>
          </p:cNvPicPr>
          <p:nvPr userDrawn="1"/>
        </p:nvPicPr>
        <p:blipFill>
          <a:blip r:embed="rId30" cstate="hqprint">
            <a:extLst>
              <a:ext uri="{28A0092B-C50C-407E-A947-70E740481C1C}">
                <a14:useLocalDpi xmlns:a14="http://schemas.microsoft.com/office/drawing/2010/main"/>
              </a:ext>
            </a:extLst>
          </a:blip>
          <a:stretch>
            <a:fillRect/>
          </a:stretch>
        </p:blipFill>
        <p:spPr>
          <a:xfrm>
            <a:off x="11379204" y="6106639"/>
            <a:ext cx="826211" cy="826211"/>
          </a:xfrm>
          <a:prstGeom prst="rect">
            <a:avLst/>
          </a:prstGeom>
        </p:spPr>
      </p:pic>
    </p:spTree>
    <p:custDataLst>
      <p:tags r:id="rId28"/>
    </p:custDataLst>
    <p:extLst>
      <p:ext uri="{BB962C8B-B14F-4D97-AF65-F5344CB8AC3E}">
        <p14:creationId xmlns:p14="http://schemas.microsoft.com/office/powerpoint/2010/main" val="259676506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 id="2147483711" r:id="rId17"/>
    <p:sldLayoutId id="2147483712" r:id="rId18"/>
    <p:sldLayoutId id="2147483713" r:id="rId19"/>
    <p:sldLayoutId id="2147483714" r:id="rId20"/>
    <p:sldLayoutId id="2147483715" r:id="rId21"/>
    <p:sldLayoutId id="2147483716" r:id="rId22"/>
    <p:sldLayoutId id="2147483717" r:id="rId23"/>
    <p:sldLayoutId id="2147483718" r:id="rId24"/>
    <p:sldLayoutId id="2147483719" r:id="rId25"/>
    <p:sldLayoutId id="2147483720" r:id="rId26"/>
  </p:sldLayoutIdLst>
  <p:hf sldNum="0" hdr="0" ftr="0" dt="0"/>
  <p:txStyles>
    <p:titleStyle>
      <a:lvl1pPr algn="ctr" defTabSz="1219108" rtl="0" eaLnBrk="1" latinLnBrk="0" hangingPunct="1">
        <a:spcBef>
          <a:spcPct val="0"/>
        </a:spcBef>
        <a:buNone/>
        <a:defRPr sz="5333" b="1" kern="1200" cap="all" baseline="0">
          <a:solidFill>
            <a:srgbClr val="003E7E"/>
          </a:solidFill>
          <a:latin typeface="Azeri Sans" pitchFamily="2" charset="0"/>
          <a:ea typeface="+mj-ea"/>
          <a:cs typeface="Helvetica" panose="020B0604020202020204" pitchFamily="34" charset="0"/>
        </a:defRPr>
      </a:lvl1pPr>
    </p:titleStyle>
    <p:bodyStyle>
      <a:lvl1pPr marL="457165" indent="-457165" algn="l" defTabSz="1219108" rtl="0" eaLnBrk="1" latinLnBrk="0" hangingPunct="1">
        <a:spcBef>
          <a:spcPct val="20000"/>
        </a:spcBef>
        <a:buFont typeface="Wingdings" panose="05000000000000000000" pitchFamily="2" charset="2"/>
        <a:buChar char="§"/>
        <a:defRPr sz="3733" kern="1200">
          <a:solidFill>
            <a:srgbClr val="00073B"/>
          </a:solidFill>
          <a:latin typeface="Acumin Pro Condensed" panose="020B0506020202020204" pitchFamily="34" charset="0"/>
          <a:ea typeface="+mn-ea"/>
          <a:cs typeface="Helvetica" panose="020B0604020202020204" pitchFamily="34" charset="0"/>
        </a:defRPr>
      </a:lvl1pPr>
      <a:lvl2pPr marL="990526" indent="-380973"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2pPr>
      <a:lvl3pPr marL="1523885" indent="-304778" algn="l" defTabSz="1219108" rtl="0" eaLnBrk="1" latinLnBrk="0" hangingPunct="1">
        <a:spcBef>
          <a:spcPct val="20000"/>
        </a:spcBef>
        <a:buFont typeface="Arial" panose="020B0604020202020204" pitchFamily="34" charset="0"/>
        <a:buChar char="•"/>
        <a:defRPr sz="3200" kern="1200">
          <a:solidFill>
            <a:srgbClr val="00073B"/>
          </a:solidFill>
          <a:latin typeface="Acumin Pro Condensed" panose="020B0506020202020204" pitchFamily="34" charset="0"/>
          <a:ea typeface="+mn-ea"/>
          <a:cs typeface="Helvetica" panose="020B0604020202020204" pitchFamily="34" charset="0"/>
        </a:defRPr>
      </a:lvl3pPr>
      <a:lvl4pPr marL="2133440" indent="-304778" algn="l" defTabSz="1219108" rtl="0" eaLnBrk="1" latinLnBrk="0" hangingPunct="1">
        <a:spcBef>
          <a:spcPct val="20000"/>
        </a:spcBef>
        <a:buFont typeface="Arial" panose="020B0604020202020204" pitchFamily="34" charset="0"/>
        <a:buChar char="–"/>
        <a:defRPr sz="2667" kern="1200">
          <a:solidFill>
            <a:srgbClr val="00073B"/>
          </a:solidFill>
          <a:latin typeface="Acumin Pro Condensed" panose="020B0506020202020204" pitchFamily="34" charset="0"/>
          <a:ea typeface="+mn-ea"/>
          <a:cs typeface="Helvetica" panose="020B0604020202020204" pitchFamily="34" charset="0"/>
        </a:defRPr>
      </a:lvl4pPr>
      <a:lvl5pPr marL="2742995" indent="-304778" algn="l" defTabSz="1219108" rtl="0" eaLnBrk="1" latinLnBrk="0" hangingPunct="1">
        <a:spcBef>
          <a:spcPct val="20000"/>
        </a:spcBef>
        <a:buFont typeface="Arial" panose="020B0604020202020204" pitchFamily="34" charset="0"/>
        <a:buChar char="»"/>
        <a:defRPr sz="2400" kern="1200">
          <a:solidFill>
            <a:srgbClr val="00073B"/>
          </a:solidFill>
          <a:latin typeface="Acumin Pro Condensed" panose="020B0506020202020204" pitchFamily="34" charset="0"/>
          <a:ea typeface="+mn-ea"/>
          <a:cs typeface="Helvetica" panose="020B0604020202020204" pitchFamily="34" charset="0"/>
        </a:defRPr>
      </a:lvl5pPr>
      <a:lvl6pPr marL="335254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8" algn="l" defTabSz="1219108"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08" rtl="0" eaLnBrk="1" latinLnBrk="0" hangingPunct="1">
        <a:defRPr sz="2400" kern="1200">
          <a:solidFill>
            <a:schemeClr val="tx1"/>
          </a:solidFill>
          <a:latin typeface="+mn-lt"/>
          <a:ea typeface="+mn-ea"/>
          <a:cs typeface="+mn-cs"/>
        </a:defRPr>
      </a:lvl1pPr>
      <a:lvl2pPr marL="609555" algn="l" defTabSz="1219108" rtl="0" eaLnBrk="1" latinLnBrk="0" hangingPunct="1">
        <a:defRPr sz="2400" kern="1200">
          <a:solidFill>
            <a:schemeClr val="tx1"/>
          </a:solidFill>
          <a:latin typeface="+mn-lt"/>
          <a:ea typeface="+mn-ea"/>
          <a:cs typeface="+mn-cs"/>
        </a:defRPr>
      </a:lvl2pPr>
      <a:lvl3pPr marL="1219108" algn="l" defTabSz="1219108" rtl="0" eaLnBrk="1" latinLnBrk="0" hangingPunct="1">
        <a:defRPr sz="2400" kern="1200">
          <a:solidFill>
            <a:schemeClr val="tx1"/>
          </a:solidFill>
          <a:latin typeface="+mn-lt"/>
          <a:ea typeface="+mn-ea"/>
          <a:cs typeface="+mn-cs"/>
        </a:defRPr>
      </a:lvl3pPr>
      <a:lvl4pPr marL="1828664" algn="l" defTabSz="1219108" rtl="0" eaLnBrk="1" latinLnBrk="0" hangingPunct="1">
        <a:defRPr sz="2400" kern="1200">
          <a:solidFill>
            <a:schemeClr val="tx1"/>
          </a:solidFill>
          <a:latin typeface="+mn-lt"/>
          <a:ea typeface="+mn-ea"/>
          <a:cs typeface="+mn-cs"/>
        </a:defRPr>
      </a:lvl4pPr>
      <a:lvl5pPr marL="2438218" algn="l" defTabSz="1219108" rtl="0" eaLnBrk="1" latinLnBrk="0" hangingPunct="1">
        <a:defRPr sz="2400" kern="1200">
          <a:solidFill>
            <a:schemeClr val="tx1"/>
          </a:solidFill>
          <a:latin typeface="+mn-lt"/>
          <a:ea typeface="+mn-ea"/>
          <a:cs typeface="+mn-cs"/>
        </a:defRPr>
      </a:lvl5pPr>
      <a:lvl6pPr marL="3047772" algn="l" defTabSz="1219108" rtl="0" eaLnBrk="1" latinLnBrk="0" hangingPunct="1">
        <a:defRPr sz="2400" kern="1200">
          <a:solidFill>
            <a:schemeClr val="tx1"/>
          </a:solidFill>
          <a:latin typeface="+mn-lt"/>
          <a:ea typeface="+mn-ea"/>
          <a:cs typeface="+mn-cs"/>
        </a:defRPr>
      </a:lvl6pPr>
      <a:lvl7pPr marL="3657325" algn="l" defTabSz="1219108" rtl="0" eaLnBrk="1" latinLnBrk="0" hangingPunct="1">
        <a:defRPr sz="2400" kern="1200">
          <a:solidFill>
            <a:schemeClr val="tx1"/>
          </a:solidFill>
          <a:latin typeface="+mn-lt"/>
          <a:ea typeface="+mn-ea"/>
          <a:cs typeface="+mn-cs"/>
        </a:defRPr>
      </a:lvl7pPr>
      <a:lvl8pPr marL="4266880" algn="l" defTabSz="1219108" rtl="0" eaLnBrk="1" latinLnBrk="0" hangingPunct="1">
        <a:defRPr sz="2400" kern="1200">
          <a:solidFill>
            <a:schemeClr val="tx1"/>
          </a:solidFill>
          <a:latin typeface="+mn-lt"/>
          <a:ea typeface="+mn-ea"/>
          <a:cs typeface="+mn-cs"/>
        </a:defRPr>
      </a:lvl8pPr>
      <a:lvl9pPr marL="4876435" algn="l" defTabSz="1219108"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3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34.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5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501F6D-8646-4541-BF4F-4D5A0B9DE8F6}"/>
              </a:ext>
            </a:extLst>
          </p:cNvPr>
          <p:cNvSpPr txBox="1"/>
          <p:nvPr/>
        </p:nvSpPr>
        <p:spPr>
          <a:xfrm>
            <a:off x="1371196" y="5273606"/>
            <a:ext cx="10716844" cy="523220"/>
          </a:xfrm>
          <a:prstGeom prst="rect">
            <a:avLst/>
          </a:prstGeom>
          <a:noFill/>
        </p:spPr>
        <p:txBody>
          <a:bodyPr wrap="square" lIns="91440" tIns="45720" rIns="91440" bIns="45720" rtlCol="0" anchor="t">
            <a:spAutoFit/>
          </a:bodyPr>
          <a:lstStyle/>
          <a:p>
            <a:pPr algn="r"/>
            <a:r>
              <a:rPr lang="en-US" sz="2800" spc="600" dirty="0">
                <a:solidFill>
                  <a:schemeClr val="bg1"/>
                </a:solidFill>
                <a:latin typeface="Alt Gothic Comp ATF"/>
              </a:rPr>
              <a:t>PROFESSIONALISM &amp; GAME MANAGEMENT</a:t>
            </a:r>
          </a:p>
        </p:txBody>
      </p:sp>
      <p:sp>
        <p:nvSpPr>
          <p:cNvPr id="5" name="TextBox 4">
            <a:extLst>
              <a:ext uri="{FF2B5EF4-FFF2-40B4-BE49-F238E27FC236}">
                <a16:creationId xmlns:a16="http://schemas.microsoft.com/office/drawing/2014/main" id="{E4B48B1D-AC4C-EE66-0424-E0B66243C2FE}"/>
              </a:ext>
            </a:extLst>
          </p:cNvPr>
          <p:cNvSpPr txBox="1"/>
          <p:nvPr/>
        </p:nvSpPr>
        <p:spPr>
          <a:xfrm>
            <a:off x="65048" y="286157"/>
            <a:ext cx="6487106" cy="1446550"/>
          </a:xfrm>
          <a:prstGeom prst="rect">
            <a:avLst/>
          </a:prstGeom>
          <a:noFill/>
        </p:spPr>
        <p:txBody>
          <a:bodyPr wrap="square" lIns="91440" tIns="45720" rIns="91440" bIns="45720" rtlCol="0" anchor="t">
            <a:spAutoFit/>
          </a:bodyPr>
          <a:lstStyle/>
          <a:p>
            <a:pPr marL="182880"/>
            <a:r>
              <a:rPr lang="en-US" sz="4400" b="1" spc="600" dirty="0">
                <a:solidFill>
                  <a:schemeClr val="bg1"/>
                </a:solidFill>
                <a:latin typeface="Alt Gothic Comp ATF"/>
              </a:rPr>
              <a:t>OFFICIALS</a:t>
            </a:r>
            <a:r>
              <a:rPr lang="en-US" sz="4400" b="1" spc="600" dirty="0">
                <a:solidFill>
                  <a:srgbClr val="C00000"/>
                </a:solidFill>
                <a:latin typeface="Alt Gothic Comp ATF"/>
              </a:rPr>
              <a:t> EDUCATION</a:t>
            </a:r>
            <a:endParaRPr lang="en-US" sz="4400" b="1" i="0" spc="600" dirty="0">
              <a:solidFill>
                <a:srgbClr val="C00000"/>
              </a:solidFill>
              <a:latin typeface="Alt Gothic Comp ATF" panose="020B0608040502040204" pitchFamily="34" charset="77"/>
            </a:endParaRPr>
          </a:p>
        </p:txBody>
      </p:sp>
      <p:sp>
        <p:nvSpPr>
          <p:cNvPr id="7" name="TextBox 6">
            <a:extLst>
              <a:ext uri="{FF2B5EF4-FFF2-40B4-BE49-F238E27FC236}">
                <a16:creationId xmlns:a16="http://schemas.microsoft.com/office/drawing/2014/main" id="{A12BE833-EB72-05CD-865F-586D48AE4EE3}"/>
              </a:ext>
            </a:extLst>
          </p:cNvPr>
          <p:cNvSpPr txBox="1"/>
          <p:nvPr/>
        </p:nvSpPr>
        <p:spPr>
          <a:xfrm>
            <a:off x="6847055" y="6074016"/>
            <a:ext cx="8030308"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82880"/>
            <a:r>
              <a:rPr lang="en-US" sz="1400" spc="100" dirty="0">
                <a:solidFill>
                  <a:srgbClr val="97999B"/>
                </a:solidFill>
                <a:latin typeface="Obvia Wide Medium" panose="02000503040000020004" pitchFamily="2" charset="77"/>
              </a:rPr>
              <a:t>MENS OFFICIALS DEVELOPMENT  </a:t>
            </a:r>
            <a:r>
              <a:rPr lang="en-US" sz="1400" b="0" i="0" spc="100" baseline="0" dirty="0">
                <a:solidFill>
                  <a:srgbClr val="97999B"/>
                </a:solidFill>
                <a:latin typeface="Obvia Wide Medium" panose="02000503040000020004" pitchFamily="2" charset="77"/>
              </a:rPr>
              <a:t>|  2025 SEASON</a:t>
            </a:r>
          </a:p>
        </p:txBody>
      </p:sp>
    </p:spTree>
    <p:extLst>
      <p:ext uri="{BB962C8B-B14F-4D97-AF65-F5344CB8AC3E}">
        <p14:creationId xmlns:p14="http://schemas.microsoft.com/office/powerpoint/2010/main" val="3416741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GAME SHAPE</a:t>
            </a:r>
            <a:br>
              <a:rPr lang="en-US" sz="4400" b="1" spc="300" dirty="0">
                <a:solidFill>
                  <a:srgbClr val="00205B"/>
                </a:solidFill>
                <a:latin typeface="Gobold Lowplus" panose="02000500000000000000" pitchFamily="2" charset="0"/>
                <a:ea typeface="+mj-ea"/>
                <a:cs typeface="+mj-cs"/>
              </a:rPr>
            </a:br>
            <a:r>
              <a:rPr lang="en-US" sz="2200" spc="300" dirty="0">
                <a:solidFill>
                  <a:srgbClr val="FF0000"/>
                </a:solidFill>
                <a:latin typeface="Gobold Lowplus" panose="02000500000000000000" pitchFamily="2" charset="0"/>
                <a:ea typeface="+mj-ea"/>
                <a:cs typeface="+mj-cs"/>
              </a:rPr>
              <a:t>THIS IS WHY IT MATTERS</a:t>
            </a:r>
            <a:endParaRPr lang="en-US" sz="2200" dirty="0">
              <a:solidFill>
                <a:srgbClr val="FF0000"/>
              </a:solidFill>
              <a:latin typeface="Gobold Lowplus" panose="02000500000000000000" pitchFamily="2" charset="0"/>
              <a:ea typeface="+mj-ea"/>
              <a:cs typeface="+mj-cs"/>
            </a:endParaRPr>
          </a:p>
        </p:txBody>
      </p:sp>
      <p:pic>
        <p:nvPicPr>
          <p:cNvPr id="2" name="Screen Recording 2024-07-03 at 2.09.16 PM.mov">
            <a:hlinkClick r:id="" action="ppaction://media"/>
            <a:extLst>
              <a:ext uri="{FF2B5EF4-FFF2-40B4-BE49-F238E27FC236}">
                <a16:creationId xmlns:a16="http://schemas.microsoft.com/office/drawing/2014/main" id="{5AD7B21D-42F7-83A5-8880-562F40F3BB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02698" y="1573967"/>
            <a:ext cx="8646202" cy="3569533"/>
          </a:xfrm>
          <a:prstGeom prst="rect">
            <a:avLst/>
          </a:prstGeom>
        </p:spPr>
      </p:pic>
    </p:spTree>
    <p:extLst>
      <p:ext uri="{BB962C8B-B14F-4D97-AF65-F5344CB8AC3E}">
        <p14:creationId xmlns:p14="http://schemas.microsoft.com/office/powerpoint/2010/main" val="79254652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HUSTLE</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EVERYONE CAN DO IT</a:t>
            </a:r>
            <a:endParaRPr lang="en-US" sz="2200" dirty="0">
              <a:solidFill>
                <a:srgbClr val="FF0000"/>
              </a:solidFill>
              <a:latin typeface="Gobold Lowplus" panose="02000500000000000000" pitchFamily="2" charset="0"/>
              <a:ea typeface="+mj-ea"/>
              <a:cs typeface="+mj-cs"/>
            </a:endParaRPr>
          </a:p>
        </p:txBody>
      </p:sp>
      <p:pic>
        <p:nvPicPr>
          <p:cNvPr id="18" name="Picture 17" descr="A blue sign with white text&#10;&#10;Description automatically generated">
            <a:extLst>
              <a:ext uri="{FF2B5EF4-FFF2-40B4-BE49-F238E27FC236}">
                <a16:creationId xmlns:a16="http://schemas.microsoft.com/office/drawing/2014/main" id="{B8A45CE7-A3CC-2BE1-624A-FA4A93854549}"/>
              </a:ext>
            </a:extLst>
          </p:cNvPr>
          <p:cNvPicPr>
            <a:picLocks noChangeAspect="1"/>
          </p:cNvPicPr>
          <p:nvPr/>
        </p:nvPicPr>
        <p:blipFill>
          <a:blip r:embed="rId3"/>
          <a:stretch>
            <a:fillRect/>
          </a:stretch>
        </p:blipFill>
        <p:spPr>
          <a:xfrm>
            <a:off x="293145" y="1573967"/>
            <a:ext cx="5562377" cy="2568420"/>
          </a:xfrm>
          <a:prstGeom prst="rect">
            <a:avLst/>
          </a:prstGeom>
        </p:spPr>
      </p:pic>
      <p:pic>
        <p:nvPicPr>
          <p:cNvPr id="20" name="Picture 19" descr="A blue rectangular sign with white text&#10;&#10;Description automatically generated">
            <a:extLst>
              <a:ext uri="{FF2B5EF4-FFF2-40B4-BE49-F238E27FC236}">
                <a16:creationId xmlns:a16="http://schemas.microsoft.com/office/drawing/2014/main" id="{CE4216E4-CDF4-D1BD-16A4-5A9B6310AD29}"/>
              </a:ext>
            </a:extLst>
          </p:cNvPr>
          <p:cNvPicPr>
            <a:picLocks noChangeAspect="1"/>
          </p:cNvPicPr>
          <p:nvPr/>
        </p:nvPicPr>
        <p:blipFill>
          <a:blip r:embed="rId4"/>
          <a:stretch>
            <a:fillRect/>
          </a:stretch>
        </p:blipFill>
        <p:spPr>
          <a:xfrm>
            <a:off x="1367569" y="4142387"/>
            <a:ext cx="5258083" cy="1798818"/>
          </a:xfrm>
          <a:prstGeom prst="rect">
            <a:avLst/>
          </a:prstGeom>
        </p:spPr>
      </p:pic>
      <p:pic>
        <p:nvPicPr>
          <p:cNvPr id="22" name="Picture 21" descr="A child in pink pajamas lying on a bed&#10;&#10;Description automatically generated">
            <a:extLst>
              <a:ext uri="{FF2B5EF4-FFF2-40B4-BE49-F238E27FC236}">
                <a16:creationId xmlns:a16="http://schemas.microsoft.com/office/drawing/2014/main" id="{F5B1B253-74DE-DCF6-6170-609B46236B9D}"/>
              </a:ext>
            </a:extLst>
          </p:cNvPr>
          <p:cNvPicPr>
            <a:picLocks noChangeAspect="1"/>
          </p:cNvPicPr>
          <p:nvPr/>
        </p:nvPicPr>
        <p:blipFill>
          <a:blip r:embed="rId5"/>
          <a:stretch>
            <a:fillRect/>
          </a:stretch>
        </p:blipFill>
        <p:spPr>
          <a:xfrm>
            <a:off x="6955435" y="888809"/>
            <a:ext cx="4701200" cy="4927375"/>
          </a:xfrm>
          <a:prstGeom prst="rect">
            <a:avLst/>
          </a:prstGeom>
        </p:spPr>
      </p:pic>
    </p:spTree>
    <p:extLst>
      <p:ext uri="{BB962C8B-B14F-4D97-AF65-F5344CB8AC3E}">
        <p14:creationId xmlns:p14="http://schemas.microsoft.com/office/powerpoint/2010/main" val="222502233"/>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HUSTLE INTEGRITY </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WHAT YOU DO WHEN NO ONE IS WATCHING</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508125"/>
            <a:ext cx="3297836"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Do you give 100% all the time?</a:t>
            </a:r>
          </a:p>
          <a:p>
            <a:pPr marL="571500" indent="-342900">
              <a:spcBef>
                <a:spcPts val="0"/>
              </a:spcBef>
              <a:spcAft>
                <a:spcPts val="600"/>
              </a:spcAft>
            </a:pPr>
            <a:r>
              <a:rPr lang="en-US" sz="2400" dirty="0">
                <a:cs typeface="Obvia Wide Medium" panose="020B0604020202020204" charset="0"/>
              </a:rPr>
              <a:t>Do you hustle even when not being observed?</a:t>
            </a:r>
          </a:p>
          <a:p>
            <a:pPr marL="571500" indent="-342900">
              <a:spcBef>
                <a:spcPts val="0"/>
              </a:spcBef>
              <a:spcAft>
                <a:spcPts val="600"/>
              </a:spcAft>
            </a:pPr>
            <a:r>
              <a:rPr lang="en-US" sz="2400" dirty="0">
                <a:cs typeface="Obvia Wide Medium" panose="020B0604020202020204" charset="0"/>
              </a:rPr>
              <a:t>Do you work hard in JV games?</a:t>
            </a:r>
          </a:p>
        </p:txBody>
      </p:sp>
      <p:pic>
        <p:nvPicPr>
          <p:cNvPr id="5" name="Screen Recording 2024-07-03 at 12.14.47 PM.mov">
            <a:hlinkClick r:id="" action="ppaction://media"/>
            <a:extLst>
              <a:ext uri="{FF2B5EF4-FFF2-40B4-BE49-F238E27FC236}">
                <a16:creationId xmlns:a16="http://schemas.microsoft.com/office/drawing/2014/main" id="{397B1DB4-0B29-AE62-2477-52E11620F2F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777521" y="1294721"/>
            <a:ext cx="8414479" cy="5558517"/>
          </a:xfrm>
          <a:prstGeom prst="rect">
            <a:avLst/>
          </a:prstGeom>
        </p:spPr>
      </p:pic>
    </p:spTree>
    <p:extLst>
      <p:ext uri="{BB962C8B-B14F-4D97-AF65-F5344CB8AC3E}">
        <p14:creationId xmlns:p14="http://schemas.microsoft.com/office/powerpoint/2010/main" val="177515627"/>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7007065"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spc="300" dirty="0">
                <a:solidFill>
                  <a:srgbClr val="00205B"/>
                </a:solidFill>
                <a:latin typeface="Gobold Lowplus" panose="02000500000000000000" pitchFamily="2" charset="0"/>
                <a:ea typeface="+mj-ea"/>
                <a:cs typeface="+mj-cs"/>
              </a:rPr>
              <a:t>THE LITTLE THINGS MATTER</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ESTABLISH GOOD HABITS</a:t>
            </a:r>
            <a:endParaRPr lang="en-US" sz="2200" dirty="0">
              <a:solidFill>
                <a:srgbClr val="FF0000"/>
              </a:solidFill>
              <a:latin typeface="Gobold Lowplus" panose="02000500000000000000" pitchFamily="2" charset="0"/>
              <a:ea typeface="+mj-ea"/>
              <a:cs typeface="+mj-cs"/>
            </a:endParaRPr>
          </a:p>
        </p:txBody>
      </p:sp>
      <p:pic>
        <p:nvPicPr>
          <p:cNvPr id="3" name="Picture 2" descr="A diagram of a diagram&#10;&#10;Description automatically generated">
            <a:extLst>
              <a:ext uri="{FF2B5EF4-FFF2-40B4-BE49-F238E27FC236}">
                <a16:creationId xmlns:a16="http://schemas.microsoft.com/office/drawing/2014/main" id="{B77EFB60-B35E-5986-84D2-1C42E386B514}"/>
              </a:ext>
            </a:extLst>
          </p:cNvPr>
          <p:cNvPicPr>
            <a:picLocks noChangeAspect="1"/>
          </p:cNvPicPr>
          <p:nvPr/>
        </p:nvPicPr>
        <p:blipFill>
          <a:blip r:embed="rId3"/>
          <a:stretch>
            <a:fillRect/>
          </a:stretch>
        </p:blipFill>
        <p:spPr>
          <a:xfrm>
            <a:off x="1074298" y="1279268"/>
            <a:ext cx="5021702" cy="5375081"/>
          </a:xfrm>
          <a:prstGeom prst="rect">
            <a:avLst/>
          </a:prstGeom>
        </p:spPr>
      </p:pic>
      <p:pic>
        <p:nvPicPr>
          <p:cNvPr id="6" name="Picture 5" descr="A person wearing a black cap and glasses&#10;&#10;Description automatically generated">
            <a:extLst>
              <a:ext uri="{FF2B5EF4-FFF2-40B4-BE49-F238E27FC236}">
                <a16:creationId xmlns:a16="http://schemas.microsoft.com/office/drawing/2014/main" id="{6984654B-1CBF-E1FB-8578-CB9C9EB98AE7}"/>
              </a:ext>
            </a:extLst>
          </p:cNvPr>
          <p:cNvPicPr>
            <a:picLocks noChangeAspect="1"/>
          </p:cNvPicPr>
          <p:nvPr/>
        </p:nvPicPr>
        <p:blipFill>
          <a:blip r:embed="rId4"/>
          <a:stretch>
            <a:fillRect/>
          </a:stretch>
        </p:blipFill>
        <p:spPr>
          <a:xfrm>
            <a:off x="7170299" y="0"/>
            <a:ext cx="5021702" cy="6858000"/>
          </a:xfrm>
          <a:prstGeom prst="rect">
            <a:avLst/>
          </a:prstGeom>
        </p:spPr>
      </p:pic>
    </p:spTree>
    <p:extLst>
      <p:ext uri="{BB962C8B-B14F-4D97-AF65-F5344CB8AC3E}">
        <p14:creationId xmlns:p14="http://schemas.microsoft.com/office/powerpoint/2010/main" val="180496797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9480442" cy="137031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RULES KNOWLEDGE AND APPLICATION</a:t>
            </a:r>
          </a:p>
          <a:p>
            <a:pPr>
              <a:lnSpc>
                <a:spcPct val="90000"/>
              </a:lnSpc>
              <a:spcBef>
                <a:spcPct val="0"/>
              </a:spcBef>
              <a:spcAft>
                <a:spcPts val="600"/>
              </a:spcAft>
            </a:pPr>
            <a:r>
              <a:rPr lang="en-US" sz="3000" dirty="0">
                <a:solidFill>
                  <a:srgbClr val="FF0000"/>
                </a:solidFill>
                <a:latin typeface="Gobold Lowplus" panose="02000500000000000000" pitchFamily="2" charset="0"/>
                <a:ea typeface="+mj-ea"/>
                <a:cs typeface="+mj-cs"/>
              </a:rPr>
              <a:t>RULES &amp; MECHANICS</a:t>
            </a:r>
          </a:p>
        </p:txBody>
      </p:sp>
      <p:pic>
        <p:nvPicPr>
          <p:cNvPr id="6" name="Picture 5" descr="A blue cover with a logo and text&#10;&#10;Description automatically generated">
            <a:extLst>
              <a:ext uri="{FF2B5EF4-FFF2-40B4-BE49-F238E27FC236}">
                <a16:creationId xmlns:a16="http://schemas.microsoft.com/office/drawing/2014/main" id="{9A3CB43F-BBA0-548D-5DF0-3E5885C8DAD3}"/>
              </a:ext>
            </a:extLst>
          </p:cNvPr>
          <p:cNvPicPr>
            <a:picLocks noChangeAspect="1"/>
          </p:cNvPicPr>
          <p:nvPr/>
        </p:nvPicPr>
        <p:blipFill>
          <a:blip r:embed="rId3"/>
          <a:stretch>
            <a:fillRect/>
          </a:stretch>
        </p:blipFill>
        <p:spPr>
          <a:xfrm>
            <a:off x="1166534" y="1573967"/>
            <a:ext cx="3416388" cy="4430980"/>
          </a:xfrm>
          <a:prstGeom prst="rect">
            <a:avLst/>
          </a:prstGeom>
        </p:spPr>
      </p:pic>
      <p:pic>
        <p:nvPicPr>
          <p:cNvPr id="8" name="Picture 7" descr="A group of men playing lacrosse&#10;&#10;Description automatically generated">
            <a:extLst>
              <a:ext uri="{FF2B5EF4-FFF2-40B4-BE49-F238E27FC236}">
                <a16:creationId xmlns:a16="http://schemas.microsoft.com/office/drawing/2014/main" id="{3D693EEF-49F9-5417-789E-3F7434C55C15}"/>
              </a:ext>
            </a:extLst>
          </p:cNvPr>
          <p:cNvPicPr>
            <a:picLocks noChangeAspect="1"/>
          </p:cNvPicPr>
          <p:nvPr/>
        </p:nvPicPr>
        <p:blipFill>
          <a:blip r:embed="rId4"/>
          <a:stretch>
            <a:fillRect/>
          </a:stretch>
        </p:blipFill>
        <p:spPr>
          <a:xfrm>
            <a:off x="5393128" y="2454430"/>
            <a:ext cx="5744564" cy="2653739"/>
          </a:xfrm>
          <a:prstGeom prst="rect">
            <a:avLst/>
          </a:prstGeom>
        </p:spPr>
      </p:pic>
    </p:spTree>
    <p:extLst>
      <p:ext uri="{BB962C8B-B14F-4D97-AF65-F5344CB8AC3E}">
        <p14:creationId xmlns:p14="http://schemas.microsoft.com/office/powerpoint/2010/main" val="31101701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RULES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STUDY THE BOOK</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508125"/>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Have multiple copies</a:t>
            </a:r>
          </a:p>
          <a:p>
            <a:pPr marL="571500" indent="-342900">
              <a:spcBef>
                <a:spcPts val="0"/>
              </a:spcBef>
              <a:spcAft>
                <a:spcPts val="600"/>
              </a:spcAft>
            </a:pPr>
            <a:r>
              <a:rPr lang="en-US" sz="2400" dirty="0">
                <a:cs typeface="Obvia Wide Medium" panose="020B0604020202020204" charset="0"/>
              </a:rPr>
              <a:t>Consider getting the app for NFHS</a:t>
            </a:r>
          </a:p>
          <a:p>
            <a:pPr marL="571500" indent="-342900">
              <a:spcBef>
                <a:spcPts val="0"/>
              </a:spcBef>
              <a:spcAft>
                <a:spcPts val="600"/>
              </a:spcAft>
            </a:pPr>
            <a:r>
              <a:rPr lang="en-US" sz="2400" dirty="0">
                <a:highlight>
                  <a:srgbClr val="FFFF00"/>
                </a:highlight>
                <a:cs typeface="Obvia Wide Medium" panose="020B0604020202020204" charset="0"/>
              </a:rPr>
              <a:t>Highlight</a:t>
            </a:r>
            <a:r>
              <a:rPr lang="en-US" sz="2400" dirty="0">
                <a:cs typeface="Obvia Wide Medium" panose="020B0604020202020204" charset="0"/>
              </a:rPr>
              <a:t> areas of interest or concern</a:t>
            </a:r>
          </a:p>
          <a:p>
            <a:pPr marL="571500" indent="-342900">
              <a:spcBef>
                <a:spcPts val="0"/>
              </a:spcBef>
              <a:spcAft>
                <a:spcPts val="600"/>
              </a:spcAft>
            </a:pPr>
            <a:r>
              <a:rPr lang="en-US" sz="2400" dirty="0">
                <a:cs typeface="Obvia Wide Medium" panose="020B0604020202020204" charset="0"/>
              </a:rPr>
              <a:t>Review your most common mistakes every game</a:t>
            </a:r>
          </a:p>
          <a:p>
            <a:pPr marL="571500" indent="-342900">
              <a:spcBef>
                <a:spcPts val="0"/>
              </a:spcBef>
              <a:spcAft>
                <a:spcPts val="600"/>
              </a:spcAft>
            </a:pPr>
            <a:r>
              <a:rPr lang="en-US" sz="2400" dirty="0">
                <a:cs typeface="Obvia Wide Medium" panose="020B0604020202020204" charset="0"/>
              </a:rPr>
              <a:t>Be a student of the game</a:t>
            </a:r>
          </a:p>
        </p:txBody>
      </p:sp>
      <p:pic>
        <p:nvPicPr>
          <p:cNvPr id="6" name="Picture 5" descr="A cover of a lacrosse player&#10;&#10;Description automatically generated">
            <a:extLst>
              <a:ext uri="{FF2B5EF4-FFF2-40B4-BE49-F238E27FC236}">
                <a16:creationId xmlns:a16="http://schemas.microsoft.com/office/drawing/2014/main" id="{E7CE7622-EC40-02F1-CBB8-09D8E283BA9D}"/>
              </a:ext>
            </a:extLst>
          </p:cNvPr>
          <p:cNvPicPr>
            <a:picLocks noChangeAspect="1"/>
          </p:cNvPicPr>
          <p:nvPr/>
        </p:nvPicPr>
        <p:blipFill>
          <a:blip r:embed="rId3"/>
          <a:stretch>
            <a:fillRect/>
          </a:stretch>
        </p:blipFill>
        <p:spPr>
          <a:xfrm>
            <a:off x="7122189" y="0"/>
            <a:ext cx="5069811" cy="6858000"/>
          </a:xfrm>
          <a:prstGeom prst="rect">
            <a:avLst/>
          </a:prstGeom>
        </p:spPr>
      </p:pic>
    </p:spTree>
    <p:extLst>
      <p:ext uri="{BB962C8B-B14F-4D97-AF65-F5344CB8AC3E}">
        <p14:creationId xmlns:p14="http://schemas.microsoft.com/office/powerpoint/2010/main" val="212288573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MECHANICS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HOW WE DO OUR JOB</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Correct mechanics allow you to be in the best position to see the play</a:t>
            </a:r>
          </a:p>
          <a:p>
            <a:pPr marL="571500" indent="-342900">
              <a:spcBef>
                <a:spcPts val="0"/>
              </a:spcBef>
              <a:spcAft>
                <a:spcPts val="600"/>
              </a:spcAft>
            </a:pPr>
            <a:r>
              <a:rPr lang="en-US" sz="2400" dirty="0">
                <a:cs typeface="Obvia Wide Medium" panose="020B0604020202020204" charset="0"/>
              </a:rPr>
              <a:t>Make adjustments as the play changes</a:t>
            </a:r>
          </a:p>
          <a:p>
            <a:pPr marL="571500" indent="-342900">
              <a:spcBef>
                <a:spcPts val="0"/>
              </a:spcBef>
              <a:spcAft>
                <a:spcPts val="600"/>
              </a:spcAft>
            </a:pPr>
            <a:r>
              <a:rPr lang="en-US" sz="2400" dirty="0">
                <a:cs typeface="Obvia Wide Medium" panose="020B0604020202020204" charset="0"/>
              </a:rPr>
              <a:t>Being out of position opens the door for problems on the field and from the sideline</a:t>
            </a:r>
          </a:p>
          <a:p>
            <a:pPr marL="571500" indent="-342900">
              <a:spcBef>
                <a:spcPts val="0"/>
              </a:spcBef>
              <a:spcAft>
                <a:spcPts val="600"/>
              </a:spcAft>
            </a:pPr>
            <a:r>
              <a:rPr lang="en-US" sz="2400" dirty="0">
                <a:cs typeface="Obvia Wide Medium" panose="020B0604020202020204" charset="0"/>
              </a:rPr>
              <a:t>Keep moving – Don’t Kill Grass</a:t>
            </a:r>
          </a:p>
          <a:p>
            <a:pPr marL="571500" indent="-342900">
              <a:spcBef>
                <a:spcPts val="0"/>
              </a:spcBef>
              <a:spcAft>
                <a:spcPts val="600"/>
              </a:spcAft>
            </a:pPr>
            <a:r>
              <a:rPr lang="en-US" sz="2400" dirty="0">
                <a:cs typeface="Obvia Wide Medium" panose="020B0604020202020204" charset="0"/>
              </a:rPr>
              <a:t>Be on the lines (goal, endline, sideline) when the ball is there</a:t>
            </a:r>
            <a:endParaRPr lang="en-US" sz="2000" dirty="0">
              <a:cs typeface="Obvia Wide Medium" panose="020B0604020202020204" charset="0"/>
            </a:endParaRPr>
          </a:p>
        </p:txBody>
      </p:sp>
      <p:pic>
        <p:nvPicPr>
          <p:cNvPr id="6" name="Picture 5" descr="A person in a black and white striped shirt&#10;&#10;Description automatically generated">
            <a:extLst>
              <a:ext uri="{FF2B5EF4-FFF2-40B4-BE49-F238E27FC236}">
                <a16:creationId xmlns:a16="http://schemas.microsoft.com/office/drawing/2014/main" id="{CD0C6FD9-6837-C667-9F54-D3561AA85476}"/>
              </a:ext>
            </a:extLst>
          </p:cNvPr>
          <p:cNvPicPr>
            <a:picLocks noChangeAspect="1"/>
          </p:cNvPicPr>
          <p:nvPr/>
        </p:nvPicPr>
        <p:blipFill>
          <a:blip r:embed="rId3"/>
          <a:stretch>
            <a:fillRect/>
          </a:stretch>
        </p:blipFill>
        <p:spPr>
          <a:xfrm>
            <a:off x="6235908" y="0"/>
            <a:ext cx="5956092" cy="6862454"/>
          </a:xfrm>
          <a:prstGeom prst="rect">
            <a:avLst/>
          </a:prstGeom>
        </p:spPr>
      </p:pic>
    </p:spTree>
    <p:extLst>
      <p:ext uri="{BB962C8B-B14F-4D97-AF65-F5344CB8AC3E}">
        <p14:creationId xmlns:p14="http://schemas.microsoft.com/office/powerpoint/2010/main" val="200316958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Mechanics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KEY POINTS</a:t>
            </a:r>
            <a:endParaRPr lang="en-US" sz="2200" dirty="0">
              <a:solidFill>
                <a:srgbClr val="FF0000"/>
              </a:solidFill>
              <a:latin typeface="Gobold Lowplus" panose="02000500000000000000" pitchFamily="2" charset="0"/>
              <a:ea typeface="+mj-ea"/>
              <a:cs typeface="+mj-cs"/>
            </a:endParaRPr>
          </a:p>
        </p:txBody>
      </p:sp>
      <p:pic>
        <p:nvPicPr>
          <p:cNvPr id="6" name="Picture 5" descr="A group of people playing sports&#10;&#10;Description automatically generated">
            <a:extLst>
              <a:ext uri="{FF2B5EF4-FFF2-40B4-BE49-F238E27FC236}">
                <a16:creationId xmlns:a16="http://schemas.microsoft.com/office/drawing/2014/main" id="{BF6A9A4F-3A1F-4097-0A92-A8D63D21B6AC}"/>
              </a:ext>
            </a:extLst>
          </p:cNvPr>
          <p:cNvPicPr>
            <a:picLocks noChangeAspect="1"/>
          </p:cNvPicPr>
          <p:nvPr/>
        </p:nvPicPr>
        <p:blipFill>
          <a:blip r:embed="rId3"/>
          <a:stretch>
            <a:fillRect/>
          </a:stretch>
        </p:blipFill>
        <p:spPr>
          <a:xfrm>
            <a:off x="1303727" y="1400746"/>
            <a:ext cx="9729033" cy="4763871"/>
          </a:xfrm>
          <a:prstGeom prst="rect">
            <a:avLst/>
          </a:prstGeom>
        </p:spPr>
      </p:pic>
    </p:spTree>
    <p:extLst>
      <p:ext uri="{BB962C8B-B14F-4D97-AF65-F5344CB8AC3E}">
        <p14:creationId xmlns:p14="http://schemas.microsoft.com/office/powerpoint/2010/main" val="390022733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PREGAME</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TIME TO GO TO WORK</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37015"/>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Socialize before the pregame or after the game</a:t>
            </a:r>
          </a:p>
          <a:p>
            <a:pPr marL="571500" indent="-342900">
              <a:spcBef>
                <a:spcPts val="0"/>
              </a:spcBef>
              <a:spcAft>
                <a:spcPts val="600"/>
              </a:spcAft>
            </a:pPr>
            <a:r>
              <a:rPr lang="en-US" sz="2400" dirty="0">
                <a:cs typeface="Obvia Wide Medium" panose="020B0604020202020204" charset="0"/>
              </a:rPr>
              <a:t>Ask relevant questions</a:t>
            </a:r>
          </a:p>
          <a:p>
            <a:pPr marL="571500" indent="-342900">
              <a:spcBef>
                <a:spcPts val="0"/>
              </a:spcBef>
              <a:spcAft>
                <a:spcPts val="600"/>
              </a:spcAft>
            </a:pPr>
            <a:r>
              <a:rPr lang="en-US" sz="2400" dirty="0">
                <a:cs typeface="Obvia Wide Medium" panose="020B0604020202020204" charset="0"/>
              </a:rPr>
              <a:t>Have your rule book available</a:t>
            </a:r>
          </a:p>
          <a:p>
            <a:pPr marL="571500" indent="-342900">
              <a:spcBef>
                <a:spcPts val="0"/>
              </a:spcBef>
              <a:spcAft>
                <a:spcPts val="600"/>
              </a:spcAft>
            </a:pPr>
            <a:r>
              <a:rPr lang="en-US" sz="2400" dirty="0">
                <a:cs typeface="Obvia Wide Medium" panose="020B0604020202020204" charset="0"/>
              </a:rPr>
              <a:t>Discuss the teams playing</a:t>
            </a:r>
          </a:p>
          <a:p>
            <a:pPr marL="571500" indent="-342900">
              <a:spcBef>
                <a:spcPts val="0"/>
              </a:spcBef>
              <a:spcAft>
                <a:spcPts val="600"/>
              </a:spcAft>
            </a:pPr>
            <a:r>
              <a:rPr lang="en-US" sz="2400" dirty="0">
                <a:cs typeface="Obvia Wide Medium" panose="020B0604020202020204" charset="0"/>
              </a:rPr>
              <a:t>What does this game mean?</a:t>
            </a:r>
          </a:p>
          <a:p>
            <a:pPr marL="571500" indent="-342900">
              <a:spcBef>
                <a:spcPts val="0"/>
              </a:spcBef>
              <a:spcAft>
                <a:spcPts val="600"/>
              </a:spcAft>
            </a:pPr>
            <a:r>
              <a:rPr lang="en-US" sz="2400" dirty="0">
                <a:cs typeface="Obvia Wide Medium" panose="020B0604020202020204" charset="0"/>
              </a:rPr>
              <a:t>Is this a rivalry game?</a:t>
            </a:r>
          </a:p>
          <a:p>
            <a:pPr marL="571500" indent="-342900">
              <a:spcBef>
                <a:spcPts val="0"/>
              </a:spcBef>
              <a:spcAft>
                <a:spcPts val="600"/>
              </a:spcAft>
            </a:pPr>
            <a:r>
              <a:rPr lang="en-US" sz="2400" dirty="0">
                <a:cs typeface="Obvia Wide Medium" panose="020B0604020202020204" charset="0"/>
              </a:rPr>
              <a:t>What are the strengths and weaknesses of each team</a:t>
            </a:r>
          </a:p>
        </p:txBody>
      </p:sp>
      <p:pic>
        <p:nvPicPr>
          <p:cNvPr id="2" name="Picture 2">
            <a:extLst>
              <a:ext uri="{FF2B5EF4-FFF2-40B4-BE49-F238E27FC236}">
                <a16:creationId xmlns:a16="http://schemas.microsoft.com/office/drawing/2014/main" id="{13CDCC2F-05E1-F8C1-6F29-AA0173C51410}"/>
              </a:ext>
            </a:extLst>
          </p:cNvPr>
          <p:cNvPicPr>
            <a:picLocks noChangeAspect="1" noChangeArrowheads="1"/>
          </p:cNvPicPr>
          <p:nvPr/>
        </p:nvPicPr>
        <p:blipFill>
          <a:blip r:embed="rId3"/>
          <a:srcRect/>
          <a:stretch/>
        </p:blipFill>
        <p:spPr bwMode="auto">
          <a:xfrm>
            <a:off x="6226175" y="408062"/>
            <a:ext cx="5965825" cy="6041876"/>
          </a:xfrm>
          <a:prstGeom prst="rect">
            <a:avLst/>
          </a:prstGeom>
          <a:noFill/>
          <a:effectLst>
            <a:softEdge rad="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728527"/>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7636652"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TABLE AND GAME PERSONNEL</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PART OF YOUR CREW</a:t>
            </a:r>
            <a:endParaRPr lang="en-US" sz="2200" dirty="0">
              <a:solidFill>
                <a:srgbClr val="FF0000"/>
              </a:solidFill>
              <a:latin typeface="Gobold Lowplus" panose="02000500000000000000" pitchFamily="2" charset="0"/>
              <a:ea typeface="+mj-ea"/>
              <a:cs typeface="+mj-cs"/>
            </a:endParaRPr>
          </a:p>
        </p:txBody>
      </p:sp>
      <p:pic>
        <p:nvPicPr>
          <p:cNvPr id="6" name="Picture 5" descr="A blue and white striped chart&#10;&#10;Description automatically generated">
            <a:extLst>
              <a:ext uri="{FF2B5EF4-FFF2-40B4-BE49-F238E27FC236}">
                <a16:creationId xmlns:a16="http://schemas.microsoft.com/office/drawing/2014/main" id="{667BA360-0B16-8FA5-6CE5-292682EC3AC2}"/>
              </a:ext>
            </a:extLst>
          </p:cNvPr>
          <p:cNvPicPr>
            <a:picLocks noChangeAspect="1"/>
          </p:cNvPicPr>
          <p:nvPr/>
        </p:nvPicPr>
        <p:blipFill>
          <a:blip r:embed="rId3"/>
          <a:stretch>
            <a:fillRect/>
          </a:stretch>
        </p:blipFill>
        <p:spPr>
          <a:xfrm>
            <a:off x="162971" y="1446343"/>
            <a:ext cx="5802855" cy="4339950"/>
          </a:xfrm>
          <a:prstGeom prst="rect">
            <a:avLst/>
          </a:prstGeom>
        </p:spPr>
      </p:pic>
      <p:pic>
        <p:nvPicPr>
          <p:cNvPr id="10" name="Picture 9" descr="A person and person sitting at a table&#10;&#10;Description automatically generated">
            <a:extLst>
              <a:ext uri="{FF2B5EF4-FFF2-40B4-BE49-F238E27FC236}">
                <a16:creationId xmlns:a16="http://schemas.microsoft.com/office/drawing/2014/main" id="{D9D401B0-EABC-83B8-E738-A77DBD060A11}"/>
              </a:ext>
            </a:extLst>
          </p:cNvPr>
          <p:cNvPicPr>
            <a:picLocks noChangeAspect="1"/>
          </p:cNvPicPr>
          <p:nvPr/>
        </p:nvPicPr>
        <p:blipFill>
          <a:blip r:embed="rId4"/>
          <a:stretch>
            <a:fillRect/>
          </a:stretch>
        </p:blipFill>
        <p:spPr>
          <a:xfrm>
            <a:off x="7015397" y="751144"/>
            <a:ext cx="5176603" cy="6079999"/>
          </a:xfrm>
          <a:prstGeom prst="rect">
            <a:avLst/>
          </a:prstGeom>
        </p:spPr>
      </p:pic>
    </p:spTree>
    <p:extLst>
      <p:ext uri="{BB962C8B-B14F-4D97-AF65-F5344CB8AC3E}">
        <p14:creationId xmlns:p14="http://schemas.microsoft.com/office/powerpoint/2010/main" val="328203747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147637" y="200914"/>
            <a:ext cx="6632063" cy="9355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PROFESSIONALISM</a:t>
            </a:r>
            <a:endParaRPr lang="en-US" sz="4400" dirty="0">
              <a:solidFill>
                <a:srgbClr val="00205B"/>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47637" y="1250141"/>
            <a:ext cx="4977095" cy="4691124"/>
          </a:xfrm>
          <a:prstGeom prst="rect">
            <a:avLst/>
          </a:prstGeom>
        </p:spPr>
        <p:txBody>
          <a:bodyPr vert="horz" lIns="91440" tIns="45720" rIns="91440" bIns="45720" rtlCol="0" anchor="t">
            <a:noAutofit/>
          </a:bodyPr>
          <a:lstStyle/>
          <a:p>
            <a:pPr>
              <a:spcBef>
                <a:spcPts val="600"/>
              </a:spcBef>
              <a:spcAft>
                <a:spcPts val="600"/>
              </a:spcAft>
            </a:pPr>
            <a:r>
              <a:rPr lang="en-US" sz="2400" dirty="0">
                <a:cs typeface="Obvia Wide Medium" panose="020B0604020202020204" charset="0"/>
              </a:rPr>
              <a:t>What is a Professional?</a:t>
            </a:r>
            <a:br>
              <a:rPr lang="en-US" sz="2400" dirty="0">
                <a:cs typeface="Obvia Wide Medium" panose="020B0604020202020204" charset="0"/>
              </a:rPr>
            </a:br>
            <a:r>
              <a:rPr lang="en-US" sz="2400" dirty="0">
                <a:cs typeface="Obvia Wide Medium" panose="020B0604020202020204" charset="0"/>
              </a:rPr>
              <a:t> -”a calling requiring specialized knowledge and often long and intensive academic preparation”</a:t>
            </a:r>
          </a:p>
          <a:p>
            <a:pPr>
              <a:spcBef>
                <a:spcPts val="600"/>
              </a:spcBef>
              <a:spcAft>
                <a:spcPts val="600"/>
              </a:spcAft>
            </a:pPr>
            <a:r>
              <a:rPr lang="en-US" sz="2400" dirty="0">
                <a:cs typeface="Obvia Wide Medium" panose="020B0604020202020204" charset="0"/>
              </a:rPr>
              <a:t>Lacrosse is “controlled chaos”</a:t>
            </a:r>
          </a:p>
          <a:p>
            <a:pPr>
              <a:spcBef>
                <a:spcPts val="600"/>
              </a:spcBef>
              <a:spcAft>
                <a:spcPts val="600"/>
              </a:spcAft>
            </a:pPr>
            <a:r>
              <a:rPr lang="en-US" sz="2400" dirty="0">
                <a:cs typeface="Obvia Wide Medium" panose="020B0604020202020204" charset="0"/>
              </a:rPr>
              <a:t>We are the calming factor</a:t>
            </a:r>
          </a:p>
          <a:p>
            <a:pPr>
              <a:spcBef>
                <a:spcPts val="600"/>
              </a:spcBef>
              <a:spcAft>
                <a:spcPts val="600"/>
              </a:spcAft>
            </a:pPr>
            <a:r>
              <a:rPr lang="en-US" sz="2400" dirty="0">
                <a:cs typeface="Obvia Wide Medium" panose="020B0604020202020204" charset="0"/>
              </a:rPr>
              <a:t>We are unbiased</a:t>
            </a:r>
          </a:p>
          <a:p>
            <a:pPr>
              <a:spcBef>
                <a:spcPts val="600"/>
              </a:spcBef>
              <a:spcAft>
                <a:spcPts val="600"/>
              </a:spcAft>
            </a:pPr>
            <a:r>
              <a:rPr lang="en-US" sz="2400" dirty="0">
                <a:cs typeface="Obvia Wide Medium" panose="020B0604020202020204" charset="0"/>
              </a:rPr>
              <a:t>We are entrusted to be keepers of the game</a:t>
            </a:r>
          </a:p>
          <a:p>
            <a:pPr>
              <a:spcBef>
                <a:spcPts val="600"/>
              </a:spcBef>
              <a:spcAft>
                <a:spcPts val="600"/>
              </a:spcAft>
            </a:pPr>
            <a:r>
              <a:rPr lang="en-US" sz="2400" dirty="0">
                <a:cs typeface="Obvia Wide Medium" panose="020B0604020202020204" charset="0"/>
              </a:rPr>
              <a:t>We must respect our role</a:t>
            </a:r>
          </a:p>
          <a:p>
            <a:pPr>
              <a:spcBef>
                <a:spcPts val="600"/>
              </a:spcBef>
              <a:spcAft>
                <a:spcPts val="600"/>
              </a:spcAft>
            </a:pPr>
            <a:r>
              <a:rPr lang="en-US" sz="2400" dirty="0">
                <a:cs typeface="Obvia Wide Medium" panose="020B0604020202020204" charset="0"/>
              </a:rPr>
              <a:t>WE MUST HONOR THE GAME</a:t>
            </a:r>
          </a:p>
          <a:p>
            <a:pPr>
              <a:spcBef>
                <a:spcPts val="600"/>
              </a:spcBef>
              <a:spcAft>
                <a:spcPts val="600"/>
              </a:spcAft>
            </a:pPr>
            <a:endParaRPr lang="en-US" sz="2400" dirty="0">
              <a:cs typeface="Obvia Wide Medium" panose="020B0604020202020204" charset="0"/>
            </a:endParaRPr>
          </a:p>
        </p:txBody>
      </p:sp>
      <p:pic>
        <p:nvPicPr>
          <p:cNvPr id="7" name="Picture 6">
            <a:extLst>
              <a:ext uri="{FF2B5EF4-FFF2-40B4-BE49-F238E27FC236}">
                <a16:creationId xmlns:a16="http://schemas.microsoft.com/office/drawing/2014/main" id="{1A6E6737-D77E-8144-1C7B-B8EB52E596D9}"/>
              </a:ext>
            </a:extLst>
          </p:cNvPr>
          <p:cNvPicPr>
            <a:picLocks noChangeAspect="1"/>
          </p:cNvPicPr>
          <p:nvPr/>
        </p:nvPicPr>
        <p:blipFill>
          <a:blip r:embed="rId3"/>
          <a:srcRect/>
          <a:stretch/>
        </p:blipFill>
        <p:spPr>
          <a:xfrm>
            <a:off x="5936390" y="0"/>
            <a:ext cx="5382000" cy="6858000"/>
          </a:xfrm>
          <a:prstGeom prst="rect">
            <a:avLst/>
          </a:prstGeom>
        </p:spPr>
      </p:pic>
      <p:sp>
        <p:nvSpPr>
          <p:cNvPr id="2" name="TextBox 1">
            <a:extLst>
              <a:ext uri="{FF2B5EF4-FFF2-40B4-BE49-F238E27FC236}">
                <a16:creationId xmlns:a16="http://schemas.microsoft.com/office/drawing/2014/main" id="{8EC7B5D8-87F0-803D-A299-096E51EDA75A}"/>
              </a:ext>
            </a:extLst>
          </p:cNvPr>
          <p:cNvSpPr txBox="1"/>
          <p:nvPr/>
        </p:nvSpPr>
        <p:spPr>
          <a:xfrm>
            <a:off x="147637" y="863089"/>
            <a:ext cx="4287187" cy="369332"/>
          </a:xfrm>
          <a:prstGeom prst="rect">
            <a:avLst/>
          </a:prstGeom>
          <a:noFill/>
        </p:spPr>
        <p:txBody>
          <a:bodyPr wrap="square" rtlCol="0">
            <a:spAutoFit/>
          </a:bodyPr>
          <a:lstStyle/>
          <a:p>
            <a:r>
              <a:rPr lang="en-US" b="1" dirty="0">
                <a:solidFill>
                  <a:srgbClr val="FF0000"/>
                </a:solidFill>
              </a:rPr>
              <a:t>OUR APPROACH TO THE GAME</a:t>
            </a:r>
          </a:p>
        </p:txBody>
      </p:sp>
    </p:spTree>
    <p:extLst>
      <p:ext uri="{BB962C8B-B14F-4D97-AF65-F5344CB8AC3E}">
        <p14:creationId xmlns:p14="http://schemas.microsoft.com/office/powerpoint/2010/main" val="3924646285"/>
      </p:ext>
    </p:extLst>
  </p:cSld>
  <p:clrMapOvr>
    <a:masterClrMapping/>
  </p:clrMapOvr>
  <mc:AlternateContent xmlns:mc="http://schemas.openxmlformats.org/markup-compatibility/2006" xmlns:p14="http://schemas.microsoft.com/office/powerpoint/2010/main">
    <mc:Choice Requires="p14">
      <p:transition spd="slow" p14:dur="2000" advTm="19181"/>
    </mc:Choice>
    <mc:Fallback xmlns="">
      <p:transition spd="slow" advTm="19181"/>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THE SOFT SKILLS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COMMUNICATION IS KEY</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3912433"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It takes practice</a:t>
            </a:r>
          </a:p>
          <a:p>
            <a:pPr marL="571500" indent="-342900">
              <a:spcBef>
                <a:spcPts val="0"/>
              </a:spcBef>
              <a:spcAft>
                <a:spcPts val="600"/>
              </a:spcAft>
            </a:pPr>
            <a:r>
              <a:rPr lang="en-US" sz="2400" dirty="0">
                <a:cs typeface="Obvia Wide Medium" panose="020B0604020202020204" charset="0"/>
              </a:rPr>
              <a:t>The comments and questions are generally the same</a:t>
            </a:r>
          </a:p>
          <a:p>
            <a:pPr marL="571500" indent="-342900">
              <a:spcBef>
                <a:spcPts val="0"/>
              </a:spcBef>
              <a:spcAft>
                <a:spcPts val="600"/>
              </a:spcAft>
            </a:pPr>
            <a:r>
              <a:rPr lang="en-US" sz="2400" dirty="0">
                <a:cs typeface="Obvia Wide Medium" panose="020B0604020202020204" charset="0"/>
              </a:rPr>
              <a:t>Develop your responses and practice</a:t>
            </a:r>
          </a:p>
          <a:p>
            <a:pPr marL="571500" indent="-342900">
              <a:spcBef>
                <a:spcPts val="0"/>
              </a:spcBef>
              <a:spcAft>
                <a:spcPts val="600"/>
              </a:spcAft>
            </a:pPr>
            <a:r>
              <a:rPr lang="en-US" sz="2400" dirty="0">
                <a:cs typeface="Obvia Wide Medium" panose="020B0604020202020204" charset="0"/>
              </a:rPr>
              <a:t>Answer questions, not statements</a:t>
            </a:r>
          </a:p>
          <a:p>
            <a:pPr marL="571500" indent="-342900">
              <a:spcBef>
                <a:spcPts val="0"/>
              </a:spcBef>
              <a:spcAft>
                <a:spcPts val="600"/>
              </a:spcAft>
            </a:pPr>
            <a:r>
              <a:rPr lang="en-US" sz="2400" dirty="0">
                <a:cs typeface="Obvia Wide Medium" panose="020B0604020202020204" charset="0"/>
              </a:rPr>
              <a:t>Don’t be afraid to say “It’s time to move on”</a:t>
            </a:r>
          </a:p>
        </p:txBody>
      </p:sp>
      <p:pic>
        <p:nvPicPr>
          <p:cNvPr id="1026" name="Picture 2">
            <a:extLst>
              <a:ext uri="{FF2B5EF4-FFF2-40B4-BE49-F238E27FC236}">
                <a16:creationId xmlns:a16="http://schemas.microsoft.com/office/drawing/2014/main" id="{AFAE74C0-BBFE-75D7-89C6-24D89794F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098" y="0"/>
            <a:ext cx="776990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91086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THE SOFT SKILLS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HEAD COACH COMMUNICATION ACTIVITY</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6226175"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b="1" dirty="0">
                <a:cs typeface="Obvia Wide Medium" panose="020B0604020202020204" charset="0"/>
              </a:rPr>
              <a:t>Situation</a:t>
            </a:r>
          </a:p>
          <a:p>
            <a:pPr marL="571500" indent="-342900">
              <a:spcBef>
                <a:spcPts val="0"/>
              </a:spcBef>
              <a:spcAft>
                <a:spcPts val="600"/>
              </a:spcAft>
            </a:pPr>
            <a:r>
              <a:rPr lang="en-US" sz="2400" dirty="0">
                <a:cs typeface="Obvia Wide Medium" panose="020B0604020202020204" charset="0"/>
              </a:rPr>
              <a:t>You have a head coach that has a reputation as a “hot-head” and likes to yell at everything. He has no social filter and typically gets one conduct penalty per game and sometimes a USC. As you are running by the bench as trail and call a loose ball push the coach screams, “What are you doing? Have you ever seen lacrosse? This must be your first game!”</a:t>
            </a:r>
          </a:p>
          <a:p>
            <a:pPr marL="571500" indent="-342900">
              <a:spcBef>
                <a:spcPts val="0"/>
              </a:spcBef>
              <a:spcAft>
                <a:spcPts val="600"/>
              </a:spcAft>
            </a:pPr>
            <a:r>
              <a:rPr lang="en-US" sz="2400" dirty="0">
                <a:cs typeface="Obvia Wide Medium" panose="020B0604020202020204" charset="0"/>
              </a:rPr>
              <a:t>How do you handle this?</a:t>
            </a:r>
            <a:endParaRPr lang="en-US" sz="2000" dirty="0">
              <a:cs typeface="Obvia Wide Medium" panose="020B0604020202020204" charset="0"/>
            </a:endParaRPr>
          </a:p>
        </p:txBody>
      </p:sp>
      <p:pic>
        <p:nvPicPr>
          <p:cNvPr id="2050" name="Picture 2" descr="A picture containing person, person, outdoor&#10;&#10;Description automatically generated">
            <a:extLst>
              <a:ext uri="{FF2B5EF4-FFF2-40B4-BE49-F238E27FC236}">
                <a16:creationId xmlns:a16="http://schemas.microsoft.com/office/drawing/2014/main" id="{656358E0-07F0-D30E-DEE4-4263A54C1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0"/>
            <a:ext cx="596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885846"/>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ASSISTANT COACHES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CAN BE GREAT ASSETS</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You guide the conversation</a:t>
            </a:r>
          </a:p>
          <a:p>
            <a:pPr marL="571500" indent="-342900">
              <a:spcBef>
                <a:spcPts val="0"/>
              </a:spcBef>
              <a:spcAft>
                <a:spcPts val="600"/>
              </a:spcAft>
            </a:pPr>
            <a:r>
              <a:rPr lang="en-US" sz="2400" dirty="0">
                <a:cs typeface="Obvia Wide Medium" panose="020B0604020202020204" charset="0"/>
              </a:rPr>
              <a:t>Have them be a buffer to the coach</a:t>
            </a:r>
          </a:p>
          <a:p>
            <a:pPr marL="571500" indent="-342900">
              <a:spcBef>
                <a:spcPts val="0"/>
              </a:spcBef>
              <a:spcAft>
                <a:spcPts val="600"/>
              </a:spcAft>
            </a:pPr>
            <a:r>
              <a:rPr lang="en-US" sz="2400" dirty="0">
                <a:cs typeface="Obvia Wide Medium" panose="020B0604020202020204" charset="0"/>
              </a:rPr>
              <a:t>Remember their first responsibility is to coach the kids and not talk to you</a:t>
            </a:r>
          </a:p>
          <a:p>
            <a:pPr marL="571500" indent="-342900">
              <a:spcBef>
                <a:spcPts val="0"/>
              </a:spcBef>
              <a:spcAft>
                <a:spcPts val="600"/>
              </a:spcAft>
            </a:pPr>
            <a:r>
              <a:rPr lang="en-US" sz="2400" dirty="0">
                <a:cs typeface="Obvia Wide Medium" panose="020B0604020202020204" charset="0"/>
              </a:rPr>
              <a:t>The Sub Box coach can help with the bench and player issues</a:t>
            </a:r>
          </a:p>
          <a:p>
            <a:pPr marL="571500" indent="-342900">
              <a:spcBef>
                <a:spcPts val="0"/>
              </a:spcBef>
              <a:spcAft>
                <a:spcPts val="600"/>
              </a:spcAft>
            </a:pPr>
            <a:r>
              <a:rPr lang="en-US" sz="2400" dirty="0">
                <a:cs typeface="Obvia Wide Medium" panose="020B0604020202020204" charset="0"/>
              </a:rPr>
              <a:t>Questions are OK</a:t>
            </a:r>
          </a:p>
          <a:p>
            <a:pPr marL="571500" indent="-342900">
              <a:spcBef>
                <a:spcPts val="0"/>
              </a:spcBef>
              <a:spcAft>
                <a:spcPts val="600"/>
              </a:spcAft>
            </a:pPr>
            <a:r>
              <a:rPr lang="en-US" sz="2400" dirty="0">
                <a:cs typeface="Obvia Wide Medium" panose="020B0604020202020204" charset="0"/>
              </a:rPr>
              <a:t>Comments are NOT</a:t>
            </a:r>
          </a:p>
          <a:p>
            <a:pPr marL="571500" indent="-342900">
              <a:spcBef>
                <a:spcPts val="0"/>
              </a:spcBef>
              <a:spcAft>
                <a:spcPts val="600"/>
              </a:spcAft>
            </a:pPr>
            <a:r>
              <a:rPr lang="en-US" sz="2400" dirty="0">
                <a:cs typeface="Obvia Wide Medium" panose="020B0604020202020204" charset="0"/>
              </a:rPr>
              <a:t>If they become a problem, you can take away their right to speak</a:t>
            </a:r>
            <a:endParaRPr lang="en-US" sz="2000" dirty="0">
              <a:cs typeface="Obvia Wide Medium" panose="020B0604020202020204" charset="0"/>
            </a:endParaRPr>
          </a:p>
        </p:txBody>
      </p:sp>
      <p:pic>
        <p:nvPicPr>
          <p:cNvPr id="3074" name="Picture 2">
            <a:extLst>
              <a:ext uri="{FF2B5EF4-FFF2-40B4-BE49-F238E27FC236}">
                <a16:creationId xmlns:a16="http://schemas.microsoft.com/office/drawing/2014/main" id="{ADC208E2-5A9F-B120-3B9A-B50521263C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2150" y="0"/>
            <a:ext cx="6419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094692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827183"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THE SOFT SKILLS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ASSISTANT COACH COMMUNICATION ACTIVITY</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b="1" dirty="0">
                <a:cs typeface="Obvia Wide Medium" panose="020B0604020202020204" charset="0"/>
              </a:rPr>
              <a:t>Situation</a:t>
            </a:r>
          </a:p>
          <a:p>
            <a:pPr marL="571500" indent="-342900">
              <a:spcBef>
                <a:spcPts val="0"/>
              </a:spcBef>
              <a:spcAft>
                <a:spcPts val="600"/>
              </a:spcAft>
            </a:pPr>
            <a:r>
              <a:rPr lang="en-US" sz="2400" dirty="0">
                <a:cs typeface="Obvia Wide Medium" panose="020B0604020202020204" charset="0"/>
              </a:rPr>
              <a:t>You are in a conference game with teams that are similarly skilled. One of them is having a bad game but fighting to hang in there. An assistant coach for the loosing team who has been quiet for the entire game is standing at the end of the coaching box when you throw a flag. He says “Come on ref, you have to call it both ways.”</a:t>
            </a:r>
          </a:p>
          <a:p>
            <a:pPr marL="571500" indent="-342900">
              <a:spcBef>
                <a:spcPts val="0"/>
              </a:spcBef>
              <a:spcAft>
                <a:spcPts val="600"/>
              </a:spcAft>
            </a:pPr>
            <a:r>
              <a:rPr lang="en-US" sz="2400" dirty="0">
                <a:cs typeface="Obvia Wide Medium" panose="020B0604020202020204" charset="0"/>
              </a:rPr>
              <a:t>What do you do?</a:t>
            </a:r>
          </a:p>
        </p:txBody>
      </p:sp>
      <p:pic>
        <p:nvPicPr>
          <p:cNvPr id="4098" name="Picture 2" descr="A picture containing grass, person, soccer, field&#10;&#10;Description automatically generated">
            <a:extLst>
              <a:ext uri="{FF2B5EF4-FFF2-40B4-BE49-F238E27FC236}">
                <a16:creationId xmlns:a16="http://schemas.microsoft.com/office/drawing/2014/main" id="{35ABF3A0-786A-2FF7-BBB1-A92CBC0FB3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0"/>
            <a:ext cx="596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35392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PLAYERS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YOUR BIGGEST ASSET</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Connect with the players and they will work with you</a:t>
            </a:r>
          </a:p>
          <a:p>
            <a:pPr marL="571500" indent="-342900">
              <a:spcBef>
                <a:spcPts val="0"/>
              </a:spcBef>
              <a:spcAft>
                <a:spcPts val="600"/>
              </a:spcAft>
            </a:pPr>
            <a:r>
              <a:rPr lang="en-US" sz="2400" dirty="0">
                <a:cs typeface="Obvia Wide Medium" panose="020B0604020202020204" charset="0"/>
              </a:rPr>
              <a:t>Establish a working relationship with the captains</a:t>
            </a:r>
          </a:p>
          <a:p>
            <a:pPr marL="571500" indent="-342900">
              <a:spcBef>
                <a:spcPts val="0"/>
              </a:spcBef>
              <a:spcAft>
                <a:spcPts val="600"/>
              </a:spcAft>
            </a:pPr>
            <a:r>
              <a:rPr lang="en-US" sz="2400" dirty="0">
                <a:cs typeface="Obvia Wide Medium" panose="020B0604020202020204" charset="0"/>
              </a:rPr>
              <a:t>Faceoff men should be your best friends</a:t>
            </a:r>
          </a:p>
          <a:p>
            <a:pPr marL="571500" indent="-342900">
              <a:spcBef>
                <a:spcPts val="0"/>
              </a:spcBef>
              <a:spcAft>
                <a:spcPts val="600"/>
              </a:spcAft>
            </a:pPr>
            <a:r>
              <a:rPr lang="en-US" sz="2400" dirty="0">
                <a:cs typeface="Obvia Wide Medium" panose="020B0604020202020204" charset="0"/>
              </a:rPr>
              <a:t>Players are generally embarrassed by poor behavior by parents and coaches</a:t>
            </a:r>
          </a:p>
          <a:p>
            <a:pPr marL="571500" indent="-342900">
              <a:spcBef>
                <a:spcPts val="0"/>
              </a:spcBef>
              <a:spcAft>
                <a:spcPts val="600"/>
              </a:spcAft>
            </a:pPr>
            <a:r>
              <a:rPr lang="en-US" sz="2400" dirty="0">
                <a:cs typeface="Obvia Wide Medium" panose="020B0604020202020204" charset="0"/>
              </a:rPr>
              <a:t>Use them as first line of intervention when needed</a:t>
            </a:r>
          </a:p>
        </p:txBody>
      </p:sp>
      <p:pic>
        <p:nvPicPr>
          <p:cNvPr id="5122" name="Picture 2" descr="A picture containing person, outdoor, player, field&#10;&#10;Description automatically generated">
            <a:extLst>
              <a:ext uri="{FF2B5EF4-FFF2-40B4-BE49-F238E27FC236}">
                <a16:creationId xmlns:a16="http://schemas.microsoft.com/office/drawing/2014/main" id="{85E8B079-99C8-3AD9-BE88-7C98628328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2886467"/>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MISTAKES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WE ALL MAKE THEM</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04474"/>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How you handle a mistake will determine your credibility with all stakeholders</a:t>
            </a:r>
          </a:p>
          <a:p>
            <a:pPr marL="571500" indent="-342900">
              <a:spcBef>
                <a:spcPts val="0"/>
              </a:spcBef>
              <a:spcAft>
                <a:spcPts val="600"/>
              </a:spcAft>
            </a:pPr>
            <a:r>
              <a:rPr lang="en-US" sz="2400" dirty="0">
                <a:cs typeface="Obvia Wide Medium" panose="020B0604020202020204" charset="0"/>
              </a:rPr>
              <a:t>Own them, don’t try to cover up or ignore</a:t>
            </a:r>
          </a:p>
          <a:p>
            <a:pPr marL="571500" indent="-342900">
              <a:spcBef>
                <a:spcPts val="0"/>
              </a:spcBef>
              <a:spcAft>
                <a:spcPts val="600"/>
              </a:spcAft>
            </a:pPr>
            <a:r>
              <a:rPr lang="en-US" sz="2400" dirty="0">
                <a:cs typeface="Obvia Wide Medium" panose="020B0604020202020204" charset="0"/>
              </a:rPr>
              <a:t>Admit to a coach when you made a mistake</a:t>
            </a:r>
          </a:p>
          <a:p>
            <a:pPr marL="571500" indent="-342900">
              <a:spcBef>
                <a:spcPts val="0"/>
              </a:spcBef>
              <a:spcAft>
                <a:spcPts val="600"/>
              </a:spcAft>
            </a:pPr>
            <a:r>
              <a:rPr lang="en-US" sz="2400" dirty="0">
                <a:cs typeface="Obvia Wide Medium" panose="020B0604020202020204" charset="0"/>
              </a:rPr>
              <a:t>Apologize to the coach and players</a:t>
            </a:r>
          </a:p>
          <a:p>
            <a:pPr marL="571500" indent="-342900">
              <a:spcBef>
                <a:spcPts val="0"/>
              </a:spcBef>
              <a:spcAft>
                <a:spcPts val="600"/>
              </a:spcAft>
            </a:pPr>
            <a:r>
              <a:rPr lang="en-US" sz="2400" dirty="0">
                <a:cs typeface="Obvia Wide Medium" panose="020B0604020202020204" charset="0"/>
              </a:rPr>
              <a:t>Reset the field so no advantage is gained from your mistake</a:t>
            </a:r>
          </a:p>
          <a:p>
            <a:pPr marL="571500" indent="-342900">
              <a:spcBef>
                <a:spcPts val="0"/>
              </a:spcBef>
              <a:spcAft>
                <a:spcPts val="600"/>
              </a:spcAft>
            </a:pPr>
            <a:r>
              <a:rPr lang="en-US" sz="2400" dirty="0">
                <a:cs typeface="Obvia Wide Medium" panose="020B0604020202020204" charset="0"/>
              </a:rPr>
              <a:t>No make up calls</a:t>
            </a:r>
          </a:p>
          <a:p>
            <a:pPr marL="571500" indent="-342900">
              <a:spcBef>
                <a:spcPts val="0"/>
              </a:spcBef>
              <a:spcAft>
                <a:spcPts val="600"/>
              </a:spcAft>
            </a:pPr>
            <a:r>
              <a:rPr lang="en-US" sz="2400" dirty="0">
                <a:cs typeface="Obvia Wide Medium" panose="020B0604020202020204" charset="0"/>
              </a:rPr>
              <a:t>Learn from it</a:t>
            </a:r>
          </a:p>
        </p:txBody>
      </p:sp>
      <p:pic>
        <p:nvPicPr>
          <p:cNvPr id="6146" name="Picture 2" descr="A person holding a guitar&#10;&#10;Description automatically generated with medium confidence">
            <a:extLst>
              <a:ext uri="{FF2B5EF4-FFF2-40B4-BE49-F238E27FC236}">
                <a16:creationId xmlns:a16="http://schemas.microsoft.com/office/drawing/2014/main" id="{B531C260-3DD4-F2C9-6B85-5A41FDE73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75" y="0"/>
            <a:ext cx="6346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707485"/>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YOUR CREW</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LOYALTY IS PARAMOUNT</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508125"/>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Your crew is YOUR team</a:t>
            </a:r>
          </a:p>
          <a:p>
            <a:pPr marL="571500" indent="-342900">
              <a:spcBef>
                <a:spcPts val="0"/>
              </a:spcBef>
              <a:spcAft>
                <a:spcPts val="600"/>
              </a:spcAft>
            </a:pPr>
            <a:r>
              <a:rPr lang="en-US" sz="2400" dirty="0">
                <a:cs typeface="Obvia Wide Medium" panose="020B0604020202020204" charset="0"/>
              </a:rPr>
              <a:t>Live as a team or die as an individual</a:t>
            </a:r>
          </a:p>
          <a:p>
            <a:pPr marL="571500" indent="-342900">
              <a:spcBef>
                <a:spcPts val="0"/>
              </a:spcBef>
              <a:spcAft>
                <a:spcPts val="600"/>
              </a:spcAft>
            </a:pPr>
            <a:r>
              <a:rPr lang="en-US" sz="2400" dirty="0">
                <a:cs typeface="Obvia Wide Medium" panose="020B0604020202020204" charset="0"/>
              </a:rPr>
              <a:t>Your partners will make mistakes</a:t>
            </a:r>
          </a:p>
          <a:p>
            <a:pPr marL="571500" indent="-342900">
              <a:spcBef>
                <a:spcPts val="0"/>
              </a:spcBef>
              <a:spcAft>
                <a:spcPts val="600"/>
              </a:spcAft>
            </a:pPr>
            <a:r>
              <a:rPr lang="en-US" sz="2400" dirty="0">
                <a:cs typeface="Obvia Wide Medium" panose="020B0604020202020204" charset="0"/>
              </a:rPr>
              <a:t>Don’t throw them “under the bus”</a:t>
            </a:r>
          </a:p>
          <a:p>
            <a:pPr marL="571500" indent="-342900">
              <a:spcBef>
                <a:spcPts val="0"/>
              </a:spcBef>
              <a:spcAft>
                <a:spcPts val="600"/>
              </a:spcAft>
            </a:pPr>
            <a:r>
              <a:rPr lang="en-US" sz="2400" dirty="0">
                <a:cs typeface="Obvia Wide Medium" panose="020B0604020202020204" charset="0"/>
              </a:rPr>
              <a:t>Senior officials need to be good mentors</a:t>
            </a:r>
          </a:p>
          <a:p>
            <a:pPr marL="571500" indent="-342900">
              <a:spcBef>
                <a:spcPts val="0"/>
              </a:spcBef>
              <a:spcAft>
                <a:spcPts val="600"/>
              </a:spcAft>
            </a:pPr>
            <a:r>
              <a:rPr lang="en-US" sz="2400" dirty="0">
                <a:cs typeface="Obvia Wide Medium" panose="020B0604020202020204" charset="0"/>
              </a:rPr>
              <a:t>Let your Crew Chief do their job</a:t>
            </a:r>
          </a:p>
          <a:p>
            <a:pPr marL="571500" indent="-342900">
              <a:spcBef>
                <a:spcPts val="0"/>
              </a:spcBef>
              <a:spcAft>
                <a:spcPts val="600"/>
              </a:spcAft>
            </a:pPr>
            <a:r>
              <a:rPr lang="en-US" sz="2400" dirty="0">
                <a:cs typeface="Obvia Wide Medium" panose="020B0604020202020204" charset="0"/>
              </a:rPr>
              <a:t>The goal is always to make the SAFE &amp; FAIR call</a:t>
            </a:r>
            <a:endParaRPr lang="en-US" sz="2000" dirty="0">
              <a:cs typeface="Obvia Wide Medium" panose="020B0604020202020204" charset="0"/>
            </a:endParaRPr>
          </a:p>
        </p:txBody>
      </p:sp>
      <p:pic>
        <p:nvPicPr>
          <p:cNvPr id="2" name="Picture 2">
            <a:extLst>
              <a:ext uri="{FF2B5EF4-FFF2-40B4-BE49-F238E27FC236}">
                <a16:creationId xmlns:a16="http://schemas.microsoft.com/office/drawing/2014/main" id="{C105AF5E-B667-7C9C-E1CC-15F339615AF8}"/>
              </a:ext>
            </a:extLst>
          </p:cNvPr>
          <p:cNvPicPr>
            <a:picLocks noChangeAspect="1" noChangeArrowheads="1"/>
          </p:cNvPicPr>
          <p:nvPr/>
        </p:nvPicPr>
        <p:blipFill rotWithShape="1">
          <a:blip r:embed="rId3"/>
          <a:srcRect/>
          <a:stretch/>
        </p:blipFill>
        <p:spPr bwMode="auto">
          <a:xfrm>
            <a:off x="6096000" y="0"/>
            <a:ext cx="6096000" cy="66543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1008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GROWTH AS AN OFFICIAL</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HOW TO GET TO THE NEXT LEVEL</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What level are you now?</a:t>
            </a:r>
          </a:p>
          <a:p>
            <a:pPr marL="571500" indent="-342900">
              <a:spcBef>
                <a:spcPts val="0"/>
              </a:spcBef>
              <a:spcAft>
                <a:spcPts val="600"/>
              </a:spcAft>
            </a:pPr>
            <a:r>
              <a:rPr lang="en-US" sz="2400" dirty="0">
                <a:cs typeface="Obvia Wide Medium" panose="020B0604020202020204" charset="0"/>
              </a:rPr>
              <a:t>What level do you want to get to?</a:t>
            </a:r>
          </a:p>
          <a:p>
            <a:pPr marL="571500" indent="-342900">
              <a:spcBef>
                <a:spcPts val="0"/>
              </a:spcBef>
              <a:spcAft>
                <a:spcPts val="600"/>
              </a:spcAft>
            </a:pPr>
            <a:r>
              <a:rPr lang="en-US" sz="2400" dirty="0">
                <a:cs typeface="Obvia Wide Medium" panose="020B0604020202020204" charset="0"/>
              </a:rPr>
              <a:t>Who can help you get there?</a:t>
            </a:r>
          </a:p>
          <a:p>
            <a:pPr marL="571500" indent="-342900">
              <a:spcBef>
                <a:spcPts val="0"/>
              </a:spcBef>
              <a:spcAft>
                <a:spcPts val="600"/>
              </a:spcAft>
            </a:pPr>
            <a:r>
              <a:rPr lang="en-US" sz="2400" dirty="0">
                <a:cs typeface="Obvia Wide Medium" panose="020B0604020202020204" charset="0"/>
              </a:rPr>
              <a:t>Be willing to travel</a:t>
            </a:r>
          </a:p>
          <a:p>
            <a:pPr marL="571500" indent="-342900">
              <a:spcBef>
                <a:spcPts val="0"/>
              </a:spcBef>
              <a:spcAft>
                <a:spcPts val="600"/>
              </a:spcAft>
            </a:pPr>
            <a:r>
              <a:rPr lang="en-US" sz="2400" dirty="0">
                <a:cs typeface="Obvia Wide Medium" panose="020B0604020202020204" charset="0"/>
              </a:rPr>
              <a:t>Be willing to accept all assignments</a:t>
            </a:r>
          </a:p>
          <a:p>
            <a:pPr marL="571500" indent="-342900">
              <a:spcBef>
                <a:spcPts val="0"/>
              </a:spcBef>
              <a:spcAft>
                <a:spcPts val="600"/>
              </a:spcAft>
            </a:pPr>
            <a:r>
              <a:rPr lang="en-US" sz="2400" dirty="0">
                <a:cs typeface="Obvia Wide Medium" panose="020B0604020202020204" charset="0"/>
              </a:rPr>
              <a:t>Communicate your goals</a:t>
            </a:r>
          </a:p>
          <a:p>
            <a:pPr marL="571500" indent="-342900">
              <a:spcBef>
                <a:spcPts val="0"/>
              </a:spcBef>
              <a:spcAft>
                <a:spcPts val="600"/>
              </a:spcAft>
            </a:pPr>
            <a:r>
              <a:rPr lang="en-US" sz="2400" dirty="0">
                <a:cs typeface="Obvia Wide Medium" panose="020B0604020202020204" charset="0"/>
              </a:rPr>
              <a:t>Ask for HONEST feedback</a:t>
            </a:r>
          </a:p>
          <a:p>
            <a:pPr marL="571500" indent="-342900">
              <a:spcBef>
                <a:spcPts val="0"/>
              </a:spcBef>
              <a:spcAft>
                <a:spcPts val="600"/>
              </a:spcAft>
            </a:pPr>
            <a:r>
              <a:rPr lang="en-US" sz="2400" dirty="0">
                <a:cs typeface="Obvia Wide Medium" panose="020B0604020202020204" charset="0"/>
              </a:rPr>
              <a:t>Be willing to ACCEPT it and grow</a:t>
            </a:r>
          </a:p>
          <a:p>
            <a:pPr marL="571500" indent="-342900">
              <a:spcBef>
                <a:spcPts val="0"/>
              </a:spcBef>
              <a:spcAft>
                <a:spcPts val="600"/>
              </a:spcAft>
            </a:pPr>
            <a:r>
              <a:rPr lang="en-US" sz="2400" dirty="0">
                <a:cs typeface="Obvia Wide Medium" panose="020B0604020202020204" charset="0"/>
              </a:rPr>
              <a:t>Attend a USAL LAREDO Clinic</a:t>
            </a:r>
            <a:endParaRPr lang="en-US" sz="2000" dirty="0">
              <a:cs typeface="Obvia Wide Medium" panose="020B0604020202020204" charset="0"/>
            </a:endParaRPr>
          </a:p>
        </p:txBody>
      </p:sp>
      <p:pic>
        <p:nvPicPr>
          <p:cNvPr id="2" name="Picture 2">
            <a:extLst>
              <a:ext uri="{FF2B5EF4-FFF2-40B4-BE49-F238E27FC236}">
                <a16:creationId xmlns:a16="http://schemas.microsoft.com/office/drawing/2014/main" id="{13CDCC2F-05E1-F8C1-6F29-AA0173C51410}"/>
              </a:ext>
            </a:extLst>
          </p:cNvPr>
          <p:cNvPicPr>
            <a:picLocks noChangeAspect="1" noChangeArrowheads="1"/>
          </p:cNvPicPr>
          <p:nvPr/>
        </p:nvPicPr>
        <p:blipFill>
          <a:blip r:embed="rId3"/>
          <a:srcRect/>
          <a:stretch/>
        </p:blipFill>
        <p:spPr bwMode="auto">
          <a:xfrm>
            <a:off x="6375816" y="0"/>
            <a:ext cx="58161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473179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PATHWAYS TO SUCCESS</a:t>
            </a:r>
          </a:p>
          <a:p>
            <a:pPr>
              <a:lnSpc>
                <a:spcPct val="90000"/>
              </a:lnSpc>
              <a:spcBef>
                <a:spcPct val="0"/>
              </a:spcBef>
              <a:spcAft>
                <a:spcPts val="600"/>
              </a:spcAft>
            </a:pPr>
            <a:r>
              <a:rPr lang="en-US" sz="2200" spc="300" dirty="0">
                <a:solidFill>
                  <a:srgbClr val="FF0000"/>
                </a:solidFill>
                <a:latin typeface="Gobold Lowplus" panose="02000500000000000000" pitchFamily="2" charset="0"/>
                <a:ea typeface="+mj-ea"/>
                <a:cs typeface="+mj-cs"/>
              </a:rPr>
              <a:t>YOUR GROWTH IS YOUR JOB</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19987" y="1439301"/>
            <a:ext cx="5816184" cy="5349875"/>
          </a:xfrm>
          <a:prstGeom prst="rect">
            <a:avLst/>
          </a:prstGeom>
        </p:spPr>
        <p:txBody>
          <a:bodyPr vert="horz" lIns="91440" tIns="45720" rIns="91440" bIns="45720" rtlCol="0" anchor="t">
            <a:noAutofit/>
          </a:bodyPr>
          <a:lstStyle/>
          <a:p>
            <a:pPr marL="571500" indent="-342900">
              <a:spcBef>
                <a:spcPts val="0"/>
              </a:spcBef>
              <a:spcAft>
                <a:spcPts val="600"/>
              </a:spcAft>
            </a:pPr>
            <a:r>
              <a:rPr lang="en-US" sz="2400" dirty="0">
                <a:cs typeface="Obvia Wide Medium" panose="020B0604020202020204" charset="0"/>
              </a:rPr>
              <a:t>Officiating growth is a personal responsibility </a:t>
            </a:r>
          </a:p>
          <a:p>
            <a:pPr marL="571500" indent="-342900">
              <a:spcBef>
                <a:spcPts val="0"/>
              </a:spcBef>
              <a:spcAft>
                <a:spcPts val="600"/>
              </a:spcAft>
            </a:pPr>
            <a:r>
              <a:rPr lang="en-US" sz="2400" dirty="0">
                <a:cs typeface="Obvia Wide Medium" panose="020B0604020202020204" charset="0"/>
              </a:rPr>
              <a:t>You are competing with your fellow officials for the “Big Game”</a:t>
            </a:r>
          </a:p>
          <a:p>
            <a:pPr marL="571500" indent="-342900">
              <a:spcBef>
                <a:spcPts val="0"/>
              </a:spcBef>
              <a:spcAft>
                <a:spcPts val="600"/>
              </a:spcAft>
            </a:pPr>
            <a:r>
              <a:rPr lang="en-US" sz="2400" dirty="0">
                <a:cs typeface="Obvia Wide Medium" panose="020B0604020202020204" charset="0"/>
              </a:rPr>
              <a:t>Find a mentor</a:t>
            </a:r>
          </a:p>
          <a:p>
            <a:pPr marL="571500" indent="-342900">
              <a:spcBef>
                <a:spcPts val="0"/>
              </a:spcBef>
              <a:spcAft>
                <a:spcPts val="600"/>
              </a:spcAft>
            </a:pPr>
            <a:r>
              <a:rPr lang="en-US" sz="2400" dirty="0">
                <a:cs typeface="Obvia Wide Medium" panose="020B0604020202020204" charset="0"/>
              </a:rPr>
              <a:t>Watch high level officials</a:t>
            </a:r>
          </a:p>
          <a:p>
            <a:pPr marL="571500" indent="-342900">
              <a:spcBef>
                <a:spcPts val="0"/>
              </a:spcBef>
              <a:spcAft>
                <a:spcPts val="600"/>
              </a:spcAft>
            </a:pPr>
            <a:r>
              <a:rPr lang="en-US" sz="2400" dirty="0">
                <a:cs typeface="Obvia Wide Medium" panose="020B0604020202020204" charset="0"/>
              </a:rPr>
              <a:t>Watch other sports officials</a:t>
            </a:r>
          </a:p>
          <a:p>
            <a:pPr marL="571500" indent="-342900">
              <a:spcBef>
                <a:spcPts val="0"/>
              </a:spcBef>
              <a:spcAft>
                <a:spcPts val="600"/>
              </a:spcAft>
            </a:pPr>
            <a:r>
              <a:rPr lang="en-US" sz="2400" dirty="0">
                <a:cs typeface="Obvia Wide Medium" panose="020B0604020202020204" charset="0"/>
              </a:rPr>
              <a:t>Learn and get better every game</a:t>
            </a:r>
          </a:p>
          <a:p>
            <a:pPr marL="571500" indent="-342900">
              <a:spcBef>
                <a:spcPts val="0"/>
              </a:spcBef>
              <a:spcAft>
                <a:spcPts val="600"/>
              </a:spcAft>
            </a:pPr>
            <a:r>
              <a:rPr lang="en-US" sz="2400" dirty="0">
                <a:cs typeface="Obvia Wide Medium" panose="020B0604020202020204" charset="0"/>
              </a:rPr>
              <a:t>Accept challenges and setbacks</a:t>
            </a:r>
          </a:p>
          <a:p>
            <a:pPr marL="571500" indent="-342900">
              <a:spcBef>
                <a:spcPts val="0"/>
              </a:spcBef>
              <a:spcAft>
                <a:spcPts val="600"/>
              </a:spcAft>
            </a:pPr>
            <a:r>
              <a:rPr lang="en-US" sz="2400" dirty="0">
                <a:cs typeface="Obvia Wide Medium" panose="020B0604020202020204" charset="0"/>
              </a:rPr>
              <a:t>Don’t blame others</a:t>
            </a:r>
            <a:endParaRPr lang="en-US" sz="2000" dirty="0">
              <a:cs typeface="Obvia Wide Medium" panose="020B0604020202020204" charset="0"/>
            </a:endParaRPr>
          </a:p>
        </p:txBody>
      </p:sp>
      <p:pic>
        <p:nvPicPr>
          <p:cNvPr id="8194" name="Picture 2" descr="A picture containing outdoor, person, person, player&#10;&#10;Description automatically generated">
            <a:extLst>
              <a:ext uri="{FF2B5EF4-FFF2-40B4-BE49-F238E27FC236}">
                <a16:creationId xmlns:a16="http://schemas.microsoft.com/office/drawing/2014/main" id="{7C640B00-434C-BBE5-21D7-8D8583899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5818" y="0"/>
            <a:ext cx="579619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background with white text&#10;&#10;Description automatically generated">
            <a:extLst>
              <a:ext uri="{FF2B5EF4-FFF2-40B4-BE49-F238E27FC236}">
                <a16:creationId xmlns:a16="http://schemas.microsoft.com/office/drawing/2014/main" id="{E3DC6168-18FF-5734-1AD3-BC023BDA1212}"/>
              </a:ext>
            </a:extLst>
          </p:cNvPr>
          <p:cNvPicPr>
            <a:picLocks noChangeAspect="1"/>
          </p:cNvPicPr>
          <p:nvPr/>
        </p:nvPicPr>
        <p:blipFill>
          <a:blip r:embed="rId4"/>
          <a:stretch>
            <a:fillRect/>
          </a:stretch>
        </p:blipFill>
        <p:spPr>
          <a:xfrm>
            <a:off x="8033583" y="338317"/>
            <a:ext cx="3014168" cy="1100984"/>
          </a:xfrm>
          <a:prstGeom prst="rect">
            <a:avLst/>
          </a:prstGeom>
        </p:spPr>
      </p:pic>
    </p:spTree>
    <p:extLst>
      <p:ext uri="{BB962C8B-B14F-4D97-AF65-F5344CB8AC3E}">
        <p14:creationId xmlns:p14="http://schemas.microsoft.com/office/powerpoint/2010/main" val="64865751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05750-BE83-F008-C7A0-54AFE31F787D}"/>
              </a:ext>
            </a:extLst>
          </p:cNvPr>
          <p:cNvSpPr txBox="1"/>
          <p:nvPr/>
        </p:nvSpPr>
        <p:spPr>
          <a:xfrm>
            <a:off x="3226777" y="2449153"/>
            <a:ext cx="5738445" cy="2062103"/>
          </a:xfrm>
          <a:prstGeom prst="rect">
            <a:avLst/>
          </a:prstGeom>
          <a:noFill/>
        </p:spPr>
        <p:txBody>
          <a:bodyPr wrap="square" rtlCol="0">
            <a:spAutoFit/>
          </a:bodyPr>
          <a:lstStyle/>
          <a:p>
            <a:pPr algn="ctr"/>
            <a:r>
              <a:rPr lang="en-US" sz="3200" spc="300" dirty="0">
                <a:solidFill>
                  <a:schemeClr val="bg1"/>
                </a:solidFill>
                <a:latin typeface="Gobold Lowplus" panose="02000500000000000000" pitchFamily="2" charset="0"/>
              </a:rPr>
              <a:t>THANK YOU TO THE MEMBERS OF THE</a:t>
            </a:r>
          </a:p>
          <a:p>
            <a:pPr algn="ctr"/>
            <a:r>
              <a:rPr lang="en-US" sz="3200" spc="300" dirty="0">
                <a:solidFill>
                  <a:schemeClr val="bg1"/>
                </a:solidFill>
                <a:latin typeface="Gobold Lowplus" panose="02000500000000000000" pitchFamily="2" charset="0"/>
              </a:rPr>
              <a:t>MENS OFFICIAL’S EDUCATION DEVELOPMENT TEAM</a:t>
            </a:r>
            <a:endParaRPr lang="en-US" sz="3200" b="0" i="0" spc="300" dirty="0">
              <a:solidFill>
                <a:schemeClr val="bg1"/>
              </a:solidFill>
              <a:latin typeface="Gobold Lowplus" panose="02000500000000000000" pitchFamily="2" charset="0"/>
            </a:endParaRPr>
          </a:p>
        </p:txBody>
      </p:sp>
    </p:spTree>
    <p:extLst>
      <p:ext uri="{BB962C8B-B14F-4D97-AF65-F5344CB8AC3E}">
        <p14:creationId xmlns:p14="http://schemas.microsoft.com/office/powerpoint/2010/main" val="104329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APPEARANCE</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IT STARTS BEFORE YOU GET TO THE FIELD</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339158"/>
            <a:ext cx="4976813" cy="5349875"/>
          </a:xfrm>
          <a:prstGeom prst="rect">
            <a:avLst/>
          </a:prstGeom>
        </p:spPr>
        <p:txBody>
          <a:bodyPr vert="horz" lIns="91440" tIns="45720" rIns="91440" bIns="45720" rtlCol="0" anchor="t">
            <a:noAutofit/>
          </a:bodyPr>
          <a:lstStyle/>
          <a:p>
            <a:pPr marL="457200">
              <a:spcBef>
                <a:spcPts val="0"/>
              </a:spcBef>
              <a:spcAft>
                <a:spcPts val="600"/>
              </a:spcAft>
            </a:pPr>
            <a:r>
              <a:rPr lang="en-US" sz="2400" dirty="0">
                <a:cs typeface="Obvia Wide Medium" panose="020B0604020202020204" charset="0"/>
              </a:rPr>
              <a:t>First impressions speaks volumes</a:t>
            </a:r>
          </a:p>
          <a:p>
            <a:pPr marL="457200">
              <a:spcBef>
                <a:spcPts val="0"/>
              </a:spcBef>
              <a:spcAft>
                <a:spcPts val="600"/>
              </a:spcAft>
            </a:pPr>
            <a:r>
              <a:rPr lang="en-US" sz="2400" dirty="0">
                <a:cs typeface="Obvia Wide Medium" panose="020B0604020202020204" charset="0"/>
              </a:rPr>
              <a:t>Conveys a level of respect for the game, coaches and players</a:t>
            </a:r>
          </a:p>
          <a:p>
            <a:pPr marL="457200">
              <a:spcBef>
                <a:spcPts val="0"/>
              </a:spcBef>
              <a:spcAft>
                <a:spcPts val="600"/>
              </a:spcAft>
            </a:pPr>
            <a:r>
              <a:rPr lang="en-US" sz="2400" dirty="0">
                <a:cs typeface="Obvia Wide Medium" panose="020B0604020202020204" charset="0"/>
              </a:rPr>
              <a:t>Is your ref bag ready to go?</a:t>
            </a:r>
          </a:p>
          <a:p>
            <a:pPr marL="457200">
              <a:spcBef>
                <a:spcPts val="0"/>
              </a:spcBef>
              <a:spcAft>
                <a:spcPts val="600"/>
              </a:spcAft>
            </a:pPr>
            <a:r>
              <a:rPr lang="en-US" sz="2400" dirty="0">
                <a:cs typeface="Obvia Wide Medium" panose="020B0604020202020204" charset="0"/>
              </a:rPr>
              <a:t>Have you taken inventory?</a:t>
            </a:r>
          </a:p>
          <a:p>
            <a:pPr marL="457200">
              <a:spcBef>
                <a:spcPts val="0"/>
              </a:spcBef>
              <a:spcAft>
                <a:spcPts val="600"/>
              </a:spcAft>
            </a:pPr>
            <a:r>
              <a:rPr lang="en-US" sz="2400" dirty="0">
                <a:cs typeface="Obvia Wide Medium" panose="020B0604020202020204" charset="0"/>
              </a:rPr>
              <a:t>Are you in shape?</a:t>
            </a:r>
          </a:p>
          <a:p>
            <a:pPr marL="457200">
              <a:spcBef>
                <a:spcPts val="0"/>
              </a:spcBef>
              <a:spcAft>
                <a:spcPts val="600"/>
              </a:spcAft>
            </a:pPr>
            <a:r>
              <a:rPr lang="en-US" sz="2400" dirty="0">
                <a:cs typeface="Obvia Wide Medium" panose="020B0604020202020204" charset="0"/>
              </a:rPr>
              <a:t>Can you “ref with a smile”?</a:t>
            </a:r>
          </a:p>
        </p:txBody>
      </p:sp>
      <p:pic>
        <p:nvPicPr>
          <p:cNvPr id="6" name="Picture 5" descr="A group of men in suits&#10;&#10;Description automatically generated">
            <a:extLst>
              <a:ext uri="{FF2B5EF4-FFF2-40B4-BE49-F238E27FC236}">
                <a16:creationId xmlns:a16="http://schemas.microsoft.com/office/drawing/2014/main" id="{088E6C4A-924C-9AE5-B0E3-3D9E07EBA26E}"/>
              </a:ext>
            </a:extLst>
          </p:cNvPr>
          <p:cNvPicPr>
            <a:picLocks noChangeAspect="1"/>
          </p:cNvPicPr>
          <p:nvPr/>
        </p:nvPicPr>
        <p:blipFill>
          <a:blip r:embed="rId3"/>
          <a:stretch>
            <a:fillRect/>
          </a:stretch>
        </p:blipFill>
        <p:spPr>
          <a:xfrm>
            <a:off x="5337539" y="1268438"/>
            <a:ext cx="6674766" cy="5349875"/>
          </a:xfrm>
          <a:prstGeom prst="rect">
            <a:avLst/>
          </a:prstGeom>
        </p:spPr>
      </p:pic>
    </p:spTree>
    <p:extLst>
      <p:ext uri="{BB962C8B-B14F-4D97-AF65-F5344CB8AC3E}">
        <p14:creationId xmlns:p14="http://schemas.microsoft.com/office/powerpoint/2010/main" val="2117746452"/>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UNIFORM</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DRESS THE PART</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4976813"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Complete uniform</a:t>
            </a:r>
          </a:p>
          <a:p>
            <a:pPr marL="571500" indent="-342900">
              <a:spcBef>
                <a:spcPts val="0"/>
              </a:spcBef>
              <a:spcAft>
                <a:spcPts val="600"/>
              </a:spcAft>
            </a:pPr>
            <a:r>
              <a:rPr lang="en-US" sz="2400" dirty="0">
                <a:cs typeface="Obvia Wide Medium" panose="020B0604020202020204" charset="0"/>
              </a:rPr>
              <a:t>Match your partner(s)</a:t>
            </a:r>
          </a:p>
          <a:p>
            <a:pPr marL="571500" indent="-342900">
              <a:spcBef>
                <a:spcPts val="0"/>
              </a:spcBef>
              <a:spcAft>
                <a:spcPts val="600"/>
              </a:spcAft>
            </a:pPr>
            <a:r>
              <a:rPr lang="en-US" sz="2400" dirty="0">
                <a:cs typeface="Obvia Wide Medium" panose="020B0604020202020204" charset="0"/>
              </a:rPr>
              <a:t>Shirt</a:t>
            </a:r>
          </a:p>
          <a:p>
            <a:pPr marL="571500" indent="-342900">
              <a:spcBef>
                <a:spcPts val="0"/>
              </a:spcBef>
              <a:spcAft>
                <a:spcPts val="600"/>
              </a:spcAft>
            </a:pPr>
            <a:r>
              <a:rPr lang="en-US" sz="2400" dirty="0">
                <a:cs typeface="Obvia Wide Medium" panose="020B0604020202020204" charset="0"/>
              </a:rPr>
              <a:t>Shorts or pants w/ Black Belt</a:t>
            </a:r>
          </a:p>
          <a:p>
            <a:pPr marL="571500" indent="-342900">
              <a:spcBef>
                <a:spcPts val="0"/>
              </a:spcBef>
              <a:spcAft>
                <a:spcPts val="600"/>
              </a:spcAft>
            </a:pPr>
            <a:r>
              <a:rPr lang="en-US" sz="2400" dirty="0">
                <a:cs typeface="Obvia Wide Medium" panose="020B0604020202020204" charset="0"/>
              </a:rPr>
              <a:t>Socks that cover the ankle bone</a:t>
            </a:r>
          </a:p>
          <a:p>
            <a:pPr marL="571500" indent="-342900">
              <a:spcBef>
                <a:spcPts val="0"/>
              </a:spcBef>
              <a:spcAft>
                <a:spcPts val="600"/>
              </a:spcAft>
            </a:pPr>
            <a:r>
              <a:rPr lang="en-US" sz="2400" dirty="0">
                <a:cs typeface="Obvia Wide Medium" panose="020B0604020202020204" charset="0"/>
              </a:rPr>
              <a:t>All Black Shoes</a:t>
            </a:r>
          </a:p>
          <a:p>
            <a:pPr marL="571500" indent="-342900">
              <a:spcBef>
                <a:spcPts val="0"/>
              </a:spcBef>
              <a:spcAft>
                <a:spcPts val="600"/>
              </a:spcAft>
            </a:pPr>
            <a:r>
              <a:rPr lang="en-US" sz="2400" dirty="0">
                <a:cs typeface="Obvia Wide Medium" panose="020B0604020202020204" charset="0"/>
              </a:rPr>
              <a:t>Striped Hat</a:t>
            </a:r>
          </a:p>
          <a:p>
            <a:pPr marL="571500" indent="-342900">
              <a:spcBef>
                <a:spcPts val="0"/>
              </a:spcBef>
              <a:spcAft>
                <a:spcPts val="600"/>
              </a:spcAft>
            </a:pPr>
            <a:r>
              <a:rPr lang="en-US" sz="2400" dirty="0">
                <a:cs typeface="Obvia Wide Medium" panose="020B0604020202020204" charset="0"/>
              </a:rPr>
              <a:t>Whistle (Fox40 preferred)</a:t>
            </a:r>
          </a:p>
          <a:p>
            <a:pPr marL="571500" indent="-342900">
              <a:spcBef>
                <a:spcPts val="0"/>
              </a:spcBef>
              <a:spcAft>
                <a:spcPts val="600"/>
              </a:spcAft>
            </a:pPr>
            <a:r>
              <a:rPr lang="en-US" sz="2400" dirty="0">
                <a:cs typeface="Obvia Wide Medium" panose="020B0604020202020204" charset="0"/>
              </a:rPr>
              <a:t>2 Flags</a:t>
            </a:r>
          </a:p>
          <a:p>
            <a:pPr marL="571500" indent="-342900">
              <a:spcBef>
                <a:spcPts val="0"/>
              </a:spcBef>
              <a:spcAft>
                <a:spcPts val="600"/>
              </a:spcAft>
            </a:pPr>
            <a:r>
              <a:rPr lang="en-US" sz="2400" dirty="0">
                <a:cs typeface="Obvia Wide Medium" panose="020B0604020202020204" charset="0"/>
              </a:rPr>
              <a:t>20-Second Timer</a:t>
            </a:r>
          </a:p>
          <a:p>
            <a:pPr marL="571500" indent="-342900">
              <a:spcBef>
                <a:spcPts val="0"/>
              </a:spcBef>
              <a:spcAft>
                <a:spcPts val="600"/>
              </a:spcAft>
            </a:pPr>
            <a:r>
              <a:rPr lang="en-US" sz="2400" dirty="0">
                <a:cs typeface="Obvia Wide Medium" panose="020B0604020202020204" charset="0"/>
              </a:rPr>
              <a:t>Tape Measure</a:t>
            </a:r>
          </a:p>
        </p:txBody>
      </p:sp>
      <p:pic>
        <p:nvPicPr>
          <p:cNvPr id="6" name="Picture 5">
            <a:extLst>
              <a:ext uri="{FF2B5EF4-FFF2-40B4-BE49-F238E27FC236}">
                <a16:creationId xmlns:a16="http://schemas.microsoft.com/office/drawing/2014/main" id="{088E6C4A-924C-9AE5-B0E3-3D9E07EBA26E}"/>
              </a:ext>
            </a:extLst>
          </p:cNvPr>
          <p:cNvPicPr>
            <a:picLocks noChangeAspect="1"/>
          </p:cNvPicPr>
          <p:nvPr/>
        </p:nvPicPr>
        <p:blipFill>
          <a:blip r:embed="rId3"/>
          <a:srcRect/>
          <a:stretch/>
        </p:blipFill>
        <p:spPr>
          <a:xfrm>
            <a:off x="5337539" y="2070016"/>
            <a:ext cx="6674766" cy="3746719"/>
          </a:xfrm>
          <a:prstGeom prst="rect">
            <a:avLst/>
          </a:prstGeom>
        </p:spPr>
      </p:pic>
    </p:spTree>
    <p:extLst>
      <p:ext uri="{BB962C8B-B14F-4D97-AF65-F5344CB8AC3E}">
        <p14:creationId xmlns:p14="http://schemas.microsoft.com/office/powerpoint/2010/main" val="3731353698"/>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UNIFORM</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OPTIONAL ITEMS</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All Must Match</a:t>
            </a:r>
          </a:p>
          <a:p>
            <a:pPr marL="571500" indent="-342900">
              <a:spcBef>
                <a:spcPts val="0"/>
              </a:spcBef>
              <a:spcAft>
                <a:spcPts val="600"/>
              </a:spcAft>
            </a:pPr>
            <a:r>
              <a:rPr lang="en-US" sz="2400" dirty="0">
                <a:cs typeface="Obvia Wide Medium" panose="020B0604020202020204" charset="0"/>
              </a:rPr>
              <a:t>All Black Coats</a:t>
            </a:r>
            <a:br>
              <a:rPr lang="en-US" sz="2400" dirty="0">
                <a:cs typeface="Obvia Wide Medium" panose="020B0604020202020204" charset="0"/>
              </a:rPr>
            </a:br>
            <a:r>
              <a:rPr lang="en-US" sz="2400" dirty="0">
                <a:cs typeface="Obvia Wide Medium" panose="020B0604020202020204" charset="0"/>
              </a:rPr>
              <a:t>- OK for extreme weather</a:t>
            </a:r>
          </a:p>
          <a:p>
            <a:pPr marL="571500" indent="-342900">
              <a:spcBef>
                <a:spcPts val="0"/>
              </a:spcBef>
              <a:spcAft>
                <a:spcPts val="600"/>
              </a:spcAft>
            </a:pPr>
            <a:r>
              <a:rPr lang="en-US" sz="2400" dirty="0">
                <a:cs typeface="Obvia Wide Medium"/>
              </a:rPr>
              <a:t>Black Gloves</a:t>
            </a:r>
            <a:br>
              <a:rPr lang="en-US" sz="2400" dirty="0">
                <a:cs typeface="Obvia Wide Medium" panose="020B0604020202020204" charset="0"/>
              </a:rPr>
            </a:br>
            <a:r>
              <a:rPr lang="en-US" sz="2400" dirty="0">
                <a:cs typeface="Obvia Wide Medium"/>
              </a:rPr>
              <a:t>-Football receiver gloves are great</a:t>
            </a:r>
            <a:br>
              <a:rPr lang="en-US" sz="2400" dirty="0">
                <a:cs typeface="Obvia Wide Medium" panose="020B0604020202020204" charset="0"/>
              </a:rPr>
            </a:br>
            <a:r>
              <a:rPr lang="en-US" sz="2400" dirty="0">
                <a:cs typeface="Obvia Wide Medium"/>
              </a:rPr>
              <a:t>-Wear lates/rubber gloves under to keep hands warm</a:t>
            </a:r>
          </a:p>
          <a:p>
            <a:pPr marL="571500" indent="-342900">
              <a:spcBef>
                <a:spcPts val="0"/>
              </a:spcBef>
              <a:spcAft>
                <a:spcPts val="600"/>
              </a:spcAft>
            </a:pPr>
            <a:r>
              <a:rPr lang="en-US" sz="2400" dirty="0">
                <a:cs typeface="Obvia Wide Medium" panose="020B0604020202020204" charset="0"/>
              </a:rPr>
              <a:t>Neck Covering</a:t>
            </a:r>
            <a:br>
              <a:rPr lang="en-US" sz="2400" dirty="0">
                <a:cs typeface="Obvia Wide Medium" panose="020B0604020202020204" charset="0"/>
              </a:rPr>
            </a:br>
            <a:r>
              <a:rPr lang="en-US" sz="2400" dirty="0">
                <a:cs typeface="Obvia Wide Medium" panose="020B0604020202020204" charset="0"/>
              </a:rPr>
              <a:t>-A headband worn around the neck can be a great way to block to the cold</a:t>
            </a:r>
          </a:p>
          <a:p>
            <a:pPr marL="571500" indent="-342900">
              <a:spcBef>
                <a:spcPts val="0"/>
              </a:spcBef>
              <a:spcAft>
                <a:spcPts val="600"/>
              </a:spcAft>
            </a:pPr>
            <a:r>
              <a:rPr lang="en-US" sz="2400" dirty="0">
                <a:cs typeface="Obvia Wide Medium" panose="020B0604020202020204" charset="0"/>
              </a:rPr>
              <a:t>All Black Winter Hats</a:t>
            </a:r>
            <a:br>
              <a:rPr lang="en-US" sz="2400" dirty="0">
                <a:cs typeface="Obvia Wide Medium" panose="020B0604020202020204" charset="0"/>
              </a:rPr>
            </a:br>
            <a:r>
              <a:rPr lang="en-US" sz="2400" dirty="0">
                <a:cs typeface="Obvia Wide Medium" panose="020B0604020202020204" charset="0"/>
              </a:rPr>
              <a:t>-Only in extreme and all must wear</a:t>
            </a:r>
          </a:p>
        </p:txBody>
      </p:sp>
      <p:pic>
        <p:nvPicPr>
          <p:cNvPr id="6" name="Picture 5">
            <a:extLst>
              <a:ext uri="{FF2B5EF4-FFF2-40B4-BE49-F238E27FC236}">
                <a16:creationId xmlns:a16="http://schemas.microsoft.com/office/drawing/2014/main" id="{088E6C4A-924C-9AE5-B0E3-3D9E07EBA26E}"/>
              </a:ext>
            </a:extLst>
          </p:cNvPr>
          <p:cNvPicPr>
            <a:picLocks noChangeAspect="1"/>
          </p:cNvPicPr>
          <p:nvPr/>
        </p:nvPicPr>
        <p:blipFill>
          <a:blip r:embed="rId3"/>
          <a:srcRect/>
          <a:stretch/>
        </p:blipFill>
        <p:spPr>
          <a:xfrm>
            <a:off x="6096000" y="1142791"/>
            <a:ext cx="5601649" cy="5189979"/>
          </a:xfrm>
          <a:prstGeom prst="rect">
            <a:avLst/>
          </a:prstGeom>
        </p:spPr>
      </p:pic>
    </p:spTree>
    <p:extLst>
      <p:ext uri="{BB962C8B-B14F-4D97-AF65-F5344CB8AC3E}">
        <p14:creationId xmlns:p14="http://schemas.microsoft.com/office/powerpoint/2010/main" val="1635894396"/>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2B1BD800-52BA-42C7-9180-FFED1950A261}"/>
              </a:ext>
            </a:extLst>
          </p:cNvPr>
          <p:cNvSpPr txBox="1"/>
          <p:nvPr/>
        </p:nvSpPr>
        <p:spPr>
          <a:xfrm>
            <a:off x="214113" y="130899"/>
            <a:ext cx="8239785" cy="769441"/>
          </a:xfrm>
          <a:prstGeom prst="rect">
            <a:avLst/>
          </a:prstGeom>
          <a:noFill/>
        </p:spPr>
        <p:txBody>
          <a:bodyPr wrap="square" rtlCol="0">
            <a:spAutoFit/>
          </a:bodyPr>
          <a:lstStyle/>
          <a:p>
            <a:r>
              <a:rPr lang="en-US" sz="4400" b="1" spc="300" dirty="0">
                <a:solidFill>
                  <a:srgbClr val="00205B"/>
                </a:solidFill>
                <a:latin typeface="Gobold Lowplus" panose="02000500000000000000" pitchFamily="2" charset="0"/>
              </a:rPr>
              <a:t>DOES IT MATTER?</a:t>
            </a:r>
          </a:p>
        </p:txBody>
      </p:sp>
      <p:sp>
        <p:nvSpPr>
          <p:cNvPr id="36" name="Content Placeholder 4">
            <a:extLst>
              <a:ext uri="{FF2B5EF4-FFF2-40B4-BE49-F238E27FC236}">
                <a16:creationId xmlns:a16="http://schemas.microsoft.com/office/drawing/2014/main" id="{C80C30D3-9EB8-9156-5B69-F27C92599FE7}"/>
              </a:ext>
            </a:extLst>
          </p:cNvPr>
          <p:cNvSpPr txBox="1">
            <a:spLocks/>
          </p:cNvSpPr>
          <p:nvPr/>
        </p:nvSpPr>
        <p:spPr>
          <a:xfrm>
            <a:off x="259143" y="1499464"/>
            <a:ext cx="4984750" cy="52276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A properly coordinated crew sends several unspoken messages</a:t>
            </a:r>
          </a:p>
          <a:p>
            <a:r>
              <a:rPr lang="en-US" sz="2400" dirty="0"/>
              <a:t>We take our job seriously</a:t>
            </a:r>
          </a:p>
          <a:p>
            <a:r>
              <a:rPr lang="en-US" sz="2400" dirty="0"/>
              <a:t>We are prepared</a:t>
            </a:r>
          </a:p>
          <a:p>
            <a:r>
              <a:rPr lang="en-US" sz="2400" dirty="0"/>
              <a:t>We respect the work the coaches and players have done to prepare</a:t>
            </a:r>
          </a:p>
          <a:p>
            <a:r>
              <a:rPr lang="en-US" sz="2400" dirty="0"/>
              <a:t>We respect our partners</a:t>
            </a:r>
          </a:p>
          <a:p>
            <a:r>
              <a:rPr lang="en-US" sz="2400" dirty="0"/>
              <a:t>We respect ourselves</a:t>
            </a:r>
          </a:p>
          <a:p>
            <a:r>
              <a:rPr lang="en-US" sz="2400" dirty="0"/>
              <a:t>WE HONOR THE GAME</a:t>
            </a:r>
          </a:p>
          <a:p>
            <a:endParaRPr lang="en-US" sz="2400" dirty="0"/>
          </a:p>
        </p:txBody>
      </p:sp>
      <p:sp>
        <p:nvSpPr>
          <p:cNvPr id="2" name="TextBox 1">
            <a:extLst>
              <a:ext uri="{FF2B5EF4-FFF2-40B4-BE49-F238E27FC236}">
                <a16:creationId xmlns:a16="http://schemas.microsoft.com/office/drawing/2014/main" id="{8ED7778F-1E4F-1C24-5113-118F7CD975E7}"/>
              </a:ext>
            </a:extLst>
          </p:cNvPr>
          <p:cNvSpPr txBox="1"/>
          <p:nvPr/>
        </p:nvSpPr>
        <p:spPr>
          <a:xfrm>
            <a:off x="259143" y="810445"/>
            <a:ext cx="4137285" cy="461665"/>
          </a:xfrm>
          <a:prstGeom prst="rect">
            <a:avLst/>
          </a:prstGeom>
          <a:noFill/>
        </p:spPr>
        <p:txBody>
          <a:bodyPr wrap="square" rtlCol="0">
            <a:spAutoFit/>
          </a:bodyPr>
          <a:lstStyle/>
          <a:p>
            <a:r>
              <a:rPr lang="en-US" sz="2400" b="1" dirty="0">
                <a:solidFill>
                  <a:srgbClr val="FF0000"/>
                </a:solidFill>
              </a:rPr>
              <a:t>ABSOLUTELY</a:t>
            </a:r>
          </a:p>
        </p:txBody>
      </p:sp>
      <p:pic>
        <p:nvPicPr>
          <p:cNvPr id="5" name="Picture 4" descr="A collage of a group of people playing lacrosse&#10;&#10;Description automatically generated">
            <a:extLst>
              <a:ext uri="{FF2B5EF4-FFF2-40B4-BE49-F238E27FC236}">
                <a16:creationId xmlns:a16="http://schemas.microsoft.com/office/drawing/2014/main" id="{99B10B96-C45C-448E-58BE-D3F9373127D2}"/>
              </a:ext>
            </a:extLst>
          </p:cNvPr>
          <p:cNvPicPr>
            <a:picLocks noChangeAspect="1"/>
          </p:cNvPicPr>
          <p:nvPr/>
        </p:nvPicPr>
        <p:blipFill>
          <a:blip r:embed="rId4"/>
          <a:stretch>
            <a:fillRect/>
          </a:stretch>
        </p:blipFill>
        <p:spPr>
          <a:xfrm>
            <a:off x="5290825" y="130899"/>
            <a:ext cx="6798922" cy="6596202"/>
          </a:xfrm>
          <a:prstGeom prst="rect">
            <a:avLst/>
          </a:prstGeom>
        </p:spPr>
      </p:pic>
    </p:spTree>
    <p:custDataLst>
      <p:tags r:id="rId1"/>
    </p:custDataLst>
    <p:extLst>
      <p:ext uri="{BB962C8B-B14F-4D97-AF65-F5344CB8AC3E}">
        <p14:creationId xmlns:p14="http://schemas.microsoft.com/office/powerpoint/2010/main" val="131008808"/>
      </p:ext>
    </p:extLst>
  </p:cSld>
  <p:clrMapOvr>
    <a:masterClrMapping/>
  </p:clrMapOvr>
  <mc:AlternateContent xmlns:mc="http://schemas.openxmlformats.org/markup-compatibility/2006" xmlns:p14="http://schemas.microsoft.com/office/powerpoint/2010/main">
    <mc:Choice Requires="p14">
      <p:transition spd="slow" p14:dur="2000" advTm="44587"/>
    </mc:Choice>
    <mc:Fallback xmlns="">
      <p:transition spd="slow" advTm="445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RESPECT THE UNIFORM</a:t>
            </a:r>
            <a:br>
              <a:rPr lang="en-US" sz="4400" b="1" spc="300" dirty="0">
                <a:solidFill>
                  <a:srgbClr val="00205B"/>
                </a:solidFill>
                <a:latin typeface="Gobold Lowplus" panose="02000500000000000000" pitchFamily="2" charset="0"/>
                <a:ea typeface="+mj-ea"/>
                <a:cs typeface="+mj-cs"/>
              </a:rPr>
            </a:br>
            <a:r>
              <a:rPr lang="en-US" sz="2200" spc="300" dirty="0">
                <a:solidFill>
                  <a:srgbClr val="FF0000"/>
                </a:solidFill>
                <a:latin typeface="Gobold Lowplus" panose="02000500000000000000" pitchFamily="2" charset="0"/>
                <a:ea typeface="+mj-ea"/>
                <a:cs typeface="+mj-cs"/>
              </a:rPr>
              <a:t>WE ARE JUDGED WHILE IN THE STRIPES</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We all became officials to make friends and have some fun, but there are limitations.</a:t>
            </a:r>
          </a:p>
          <a:p>
            <a:pPr marL="571500" indent="-342900">
              <a:spcBef>
                <a:spcPts val="0"/>
              </a:spcBef>
              <a:spcAft>
                <a:spcPts val="600"/>
              </a:spcAft>
            </a:pPr>
            <a:r>
              <a:rPr lang="en-US" sz="2400" dirty="0">
                <a:cs typeface="Obvia Wide Medium" panose="020B0604020202020204" charset="0"/>
              </a:rPr>
              <a:t>Always leave the immediate playing area to have a post-game beverage.</a:t>
            </a:r>
          </a:p>
          <a:p>
            <a:pPr marL="571500" indent="-342900">
              <a:spcBef>
                <a:spcPts val="0"/>
              </a:spcBef>
              <a:spcAft>
                <a:spcPts val="600"/>
              </a:spcAft>
            </a:pPr>
            <a:r>
              <a:rPr lang="en-US" sz="2400" dirty="0">
                <a:cs typeface="Obvia Wide Medium" panose="020B0604020202020204" charset="0"/>
              </a:rPr>
              <a:t>Do not socially engage with anyone from the teams that you just officiated.</a:t>
            </a:r>
          </a:p>
          <a:p>
            <a:pPr marL="571500" indent="-342900">
              <a:spcBef>
                <a:spcPts val="0"/>
              </a:spcBef>
              <a:spcAft>
                <a:spcPts val="600"/>
              </a:spcAft>
            </a:pPr>
            <a:r>
              <a:rPr lang="en-US" sz="2400" dirty="0">
                <a:cs typeface="Obvia Wide Medium" panose="020B0604020202020204" charset="0"/>
              </a:rPr>
              <a:t>Have a change of clothes to wear if you do decide to spend some time with your crew</a:t>
            </a:r>
          </a:p>
        </p:txBody>
      </p:sp>
      <p:pic>
        <p:nvPicPr>
          <p:cNvPr id="1026" name="Picture 2" descr="A picture containing person, athletic game, sport&#10;&#10;Description automatically generated">
            <a:extLst>
              <a:ext uri="{FF2B5EF4-FFF2-40B4-BE49-F238E27FC236}">
                <a16:creationId xmlns:a16="http://schemas.microsoft.com/office/drawing/2014/main" id="{B5472521-E5D6-F2FB-1800-BD0E763D4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6341" y="1198399"/>
            <a:ext cx="4077324" cy="56698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 person holding glasses of beer&#10;&#10;Description automatically generated with medium confidence">
            <a:extLst>
              <a:ext uri="{FF2B5EF4-FFF2-40B4-BE49-F238E27FC236}">
                <a16:creationId xmlns:a16="http://schemas.microsoft.com/office/drawing/2014/main" id="{379134BF-58E4-C843-7EF2-A87FD02958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14019" y="1428014"/>
            <a:ext cx="3077981" cy="5429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946377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CONDITIONING</a:t>
            </a:r>
            <a:br>
              <a:rPr lang="en-US" sz="4400" b="1" spc="300" dirty="0">
                <a:solidFill>
                  <a:srgbClr val="00205B"/>
                </a:solidFill>
                <a:latin typeface="Gobold Lowplus" panose="02000500000000000000" pitchFamily="2" charset="0"/>
                <a:ea typeface="+mj-ea"/>
                <a:cs typeface="+mj-cs"/>
              </a:rPr>
            </a:br>
            <a:r>
              <a:rPr lang="en-US" sz="2200" b="1" spc="300" dirty="0">
                <a:solidFill>
                  <a:srgbClr val="FF0000"/>
                </a:solidFill>
                <a:latin typeface="Gobold Lowplus" panose="02000500000000000000" pitchFamily="2" charset="0"/>
                <a:ea typeface="+mj-ea"/>
                <a:cs typeface="+mj-cs"/>
              </a:rPr>
              <a:t>THE GAME IS FAST</a:t>
            </a:r>
            <a:endParaRPr lang="en-US" sz="2200" dirty="0">
              <a:solidFill>
                <a:srgbClr val="FF0000"/>
              </a:solidFill>
              <a:latin typeface="Gobold Lowplus" panose="02000500000000000000" pitchFamily="2" charset="0"/>
              <a:ea typeface="+mj-ea"/>
              <a:cs typeface="+mj-cs"/>
            </a:endParaRPr>
          </a:p>
        </p:txBody>
      </p:sp>
      <p:sp>
        <p:nvSpPr>
          <p:cNvPr id="2" name="TextBox 1">
            <a:extLst>
              <a:ext uri="{FF2B5EF4-FFF2-40B4-BE49-F238E27FC236}">
                <a16:creationId xmlns:a16="http://schemas.microsoft.com/office/drawing/2014/main" id="{EE421621-F524-0AD0-80DB-8899F3089C96}"/>
              </a:ext>
            </a:extLst>
          </p:cNvPr>
          <p:cNvSpPr txBox="1"/>
          <p:nvPr/>
        </p:nvSpPr>
        <p:spPr>
          <a:xfrm>
            <a:off x="2825087" y="655093"/>
            <a:ext cx="184731" cy="369332"/>
          </a:xfrm>
          <a:prstGeom prst="rect">
            <a:avLst/>
          </a:prstGeom>
          <a:noFill/>
        </p:spPr>
        <p:txBody>
          <a:bodyPr wrap="none" rtlCol="0">
            <a:spAutoFit/>
          </a:bodyPr>
          <a:lstStyle/>
          <a:p>
            <a:endParaRPr lang="en-US" dirty="0"/>
          </a:p>
        </p:txBody>
      </p:sp>
      <p:pic>
        <p:nvPicPr>
          <p:cNvPr id="9" name="Picture 8" descr="A blue and white sign with images of people playing football&#10;&#10;Description automatically generated">
            <a:extLst>
              <a:ext uri="{FF2B5EF4-FFF2-40B4-BE49-F238E27FC236}">
                <a16:creationId xmlns:a16="http://schemas.microsoft.com/office/drawing/2014/main" id="{6D22736E-9755-C94E-1D06-14108E98AB6B}"/>
              </a:ext>
            </a:extLst>
          </p:cNvPr>
          <p:cNvPicPr>
            <a:picLocks noChangeAspect="1"/>
          </p:cNvPicPr>
          <p:nvPr/>
        </p:nvPicPr>
        <p:blipFill>
          <a:blip r:embed="rId3"/>
          <a:stretch>
            <a:fillRect/>
          </a:stretch>
        </p:blipFill>
        <p:spPr>
          <a:xfrm>
            <a:off x="1007983" y="1309245"/>
            <a:ext cx="9680003" cy="4412202"/>
          </a:xfrm>
          <a:prstGeom prst="rect">
            <a:avLst/>
          </a:prstGeom>
        </p:spPr>
      </p:pic>
    </p:spTree>
    <p:extLst>
      <p:ext uri="{BB962C8B-B14F-4D97-AF65-F5344CB8AC3E}">
        <p14:creationId xmlns:p14="http://schemas.microsoft.com/office/powerpoint/2010/main" val="1639325721"/>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63E55-8F3C-4FBC-8822-EAA36636CD57}"/>
              </a:ext>
            </a:extLst>
          </p:cNvPr>
          <p:cNvSpPr txBox="1"/>
          <p:nvPr/>
        </p:nvSpPr>
        <p:spPr>
          <a:xfrm>
            <a:off x="293145" y="203651"/>
            <a:ext cx="6332507" cy="1370316"/>
          </a:xfrm>
          <a:prstGeom prst="rect">
            <a:avLst/>
          </a:prstGeom>
        </p:spPr>
        <p:txBody>
          <a:bodyPr vert="horz" lIns="91440" tIns="45720" rIns="91440" bIns="45720" rtlCol="0" anchor="t">
            <a:normAutofit fontScale="92500"/>
          </a:bodyPr>
          <a:lstStyle/>
          <a:p>
            <a:pPr>
              <a:lnSpc>
                <a:spcPct val="90000"/>
              </a:lnSpc>
              <a:spcBef>
                <a:spcPct val="0"/>
              </a:spcBef>
              <a:spcAft>
                <a:spcPts val="600"/>
              </a:spcAft>
            </a:pPr>
            <a:r>
              <a:rPr lang="en-US" sz="4400" b="1" spc="300" dirty="0">
                <a:solidFill>
                  <a:srgbClr val="00205B"/>
                </a:solidFill>
                <a:latin typeface="Gobold Lowplus" panose="02000500000000000000" pitchFamily="2" charset="0"/>
                <a:ea typeface="+mj-ea"/>
                <a:cs typeface="+mj-cs"/>
              </a:rPr>
              <a:t>BEING IN “GAME SHAPE”</a:t>
            </a:r>
            <a:br>
              <a:rPr lang="en-US" sz="4400" b="1" spc="300" dirty="0">
                <a:solidFill>
                  <a:srgbClr val="00205B"/>
                </a:solidFill>
                <a:latin typeface="Gobold Lowplus" panose="02000500000000000000" pitchFamily="2" charset="0"/>
                <a:ea typeface="+mj-ea"/>
                <a:cs typeface="+mj-cs"/>
              </a:rPr>
            </a:br>
            <a:r>
              <a:rPr lang="en-US" sz="2200" spc="300" dirty="0">
                <a:solidFill>
                  <a:srgbClr val="FF0000"/>
                </a:solidFill>
                <a:latin typeface="Gobold Lowplus" panose="02000500000000000000" pitchFamily="2" charset="0"/>
                <a:ea typeface="+mj-ea"/>
                <a:cs typeface="+mj-cs"/>
              </a:rPr>
              <a:t>THE PLAYERS ARE FASTER THAN WE ARE!</a:t>
            </a:r>
            <a:endParaRPr lang="en-US" sz="2200" dirty="0">
              <a:solidFill>
                <a:srgbClr val="FF0000"/>
              </a:solidFill>
              <a:latin typeface="Gobold Lowplus" panose="02000500000000000000" pitchFamily="2" charset="0"/>
              <a:ea typeface="+mj-ea"/>
              <a:cs typeface="+mj-cs"/>
            </a:endParaRPr>
          </a:p>
        </p:txBody>
      </p:sp>
      <p:sp>
        <p:nvSpPr>
          <p:cNvPr id="3" name="Text Placeholder 2">
            <a:extLst>
              <a:ext uri="{FF2B5EF4-FFF2-40B4-BE49-F238E27FC236}">
                <a16:creationId xmlns:a16="http://schemas.microsoft.com/office/drawing/2014/main" id="{6CA2599B-DFDC-43AF-BBFB-8937D982D49E}"/>
              </a:ext>
            </a:extLst>
          </p:cNvPr>
          <p:cNvSpPr>
            <a:spLocks noGrp="1"/>
          </p:cNvSpPr>
          <p:nvPr>
            <p:ph type="body" sz="quarter" idx="4294967295"/>
          </p:nvPr>
        </p:nvSpPr>
        <p:spPr>
          <a:xfrm>
            <a:off x="0" y="1142791"/>
            <a:ext cx="5816184" cy="5349875"/>
          </a:xfrm>
          <a:prstGeom prst="rect">
            <a:avLst/>
          </a:prstGeom>
        </p:spPr>
        <p:txBody>
          <a:bodyPr vert="horz" lIns="91440" tIns="45720" rIns="91440" bIns="45720" rtlCol="0" anchor="t">
            <a:noAutofit/>
          </a:bodyPr>
          <a:lstStyle/>
          <a:p>
            <a:pPr indent="0">
              <a:spcBef>
                <a:spcPts val="0"/>
              </a:spcBef>
              <a:spcAft>
                <a:spcPts val="600"/>
              </a:spcAft>
              <a:buNone/>
            </a:pPr>
            <a:r>
              <a:rPr lang="en-US" sz="2400" dirty="0">
                <a:cs typeface="Obvia Wide Medium" panose="020B0604020202020204" charset="0"/>
              </a:rPr>
              <a:t>What does “Game Shape” mean?</a:t>
            </a:r>
          </a:p>
          <a:p>
            <a:pPr marL="571500" indent="-342900">
              <a:spcBef>
                <a:spcPts val="0"/>
              </a:spcBef>
              <a:spcAft>
                <a:spcPts val="600"/>
              </a:spcAft>
            </a:pPr>
            <a:r>
              <a:rPr lang="en-US" sz="2400" dirty="0">
                <a:cs typeface="Obvia Wide Medium" panose="020B0604020202020204" charset="0"/>
              </a:rPr>
              <a:t>Endurance</a:t>
            </a:r>
            <a:br>
              <a:rPr lang="en-US" sz="2400" dirty="0">
                <a:cs typeface="Obvia Wide Medium" panose="020B0604020202020204" charset="0"/>
              </a:rPr>
            </a:br>
            <a:r>
              <a:rPr lang="en-US" sz="2400" dirty="0">
                <a:cs typeface="Obvia Wide Medium" panose="020B0604020202020204" charset="0"/>
              </a:rPr>
              <a:t>-</a:t>
            </a:r>
            <a:r>
              <a:rPr lang="en-US" sz="2000" dirty="0">
                <a:cs typeface="Obvia Wide Medium" panose="020B0604020202020204" charset="0"/>
              </a:rPr>
              <a:t>Youth Games (2-3 miles)</a:t>
            </a:r>
            <a:br>
              <a:rPr lang="en-US" sz="2000" dirty="0">
                <a:cs typeface="Obvia Wide Medium" panose="020B0604020202020204" charset="0"/>
              </a:rPr>
            </a:br>
            <a:r>
              <a:rPr lang="en-US" sz="2000" dirty="0">
                <a:cs typeface="Obvia Wide Medium" panose="020B0604020202020204" charset="0"/>
              </a:rPr>
              <a:t>-High School Games (3-4 miles)</a:t>
            </a:r>
            <a:br>
              <a:rPr lang="en-US" sz="2000" dirty="0">
                <a:cs typeface="Obvia Wide Medium" panose="020B0604020202020204" charset="0"/>
              </a:rPr>
            </a:br>
            <a:r>
              <a:rPr lang="en-US" sz="2000" dirty="0">
                <a:cs typeface="Obvia Wide Medium" panose="020B0604020202020204" charset="0"/>
              </a:rPr>
              <a:t>-College Games (5-7 miles)</a:t>
            </a:r>
          </a:p>
          <a:p>
            <a:pPr marL="571500" indent="-342900">
              <a:spcBef>
                <a:spcPts val="0"/>
              </a:spcBef>
              <a:spcAft>
                <a:spcPts val="600"/>
              </a:spcAft>
            </a:pPr>
            <a:r>
              <a:rPr lang="en-US" sz="2400" dirty="0">
                <a:cs typeface="Obvia Wide Medium" panose="020B0604020202020204" charset="0"/>
              </a:rPr>
              <a:t>Speed </a:t>
            </a:r>
            <a:br>
              <a:rPr lang="en-US" sz="2400" dirty="0">
                <a:cs typeface="Obvia Wide Medium" panose="020B0604020202020204" charset="0"/>
              </a:rPr>
            </a:br>
            <a:r>
              <a:rPr lang="en-US" sz="2000" dirty="0">
                <a:cs typeface="Obvia Wide Medium" panose="020B0604020202020204" charset="0"/>
              </a:rPr>
              <a:t>-Can you keep up with the players?</a:t>
            </a:r>
            <a:br>
              <a:rPr lang="en-US" sz="2000" dirty="0">
                <a:cs typeface="Obvia Wide Medium" panose="020B0604020202020204" charset="0"/>
              </a:rPr>
            </a:br>
            <a:r>
              <a:rPr lang="en-US" sz="2000" dirty="0">
                <a:cs typeface="Obvia Wide Medium" panose="020B0604020202020204" charset="0"/>
              </a:rPr>
              <a:t>How do you “cheat” if you can’t?</a:t>
            </a:r>
          </a:p>
          <a:p>
            <a:pPr marL="571500" indent="-342900">
              <a:spcBef>
                <a:spcPts val="0"/>
              </a:spcBef>
              <a:spcAft>
                <a:spcPts val="600"/>
              </a:spcAft>
            </a:pPr>
            <a:r>
              <a:rPr lang="en-US" sz="2400" dirty="0">
                <a:cs typeface="Obvia Wide Medium" panose="020B0604020202020204" charset="0"/>
              </a:rPr>
              <a:t>Agility</a:t>
            </a:r>
            <a:br>
              <a:rPr lang="en-US" sz="2400" dirty="0">
                <a:cs typeface="Obvia Wide Medium" panose="020B0604020202020204" charset="0"/>
              </a:rPr>
            </a:br>
            <a:r>
              <a:rPr lang="en-US" sz="2400" dirty="0">
                <a:cs typeface="Obvia Wide Medium" panose="020B0604020202020204" charset="0"/>
              </a:rPr>
              <a:t>-</a:t>
            </a:r>
            <a:r>
              <a:rPr lang="en-US" sz="2000" dirty="0">
                <a:cs typeface="Obvia Wide Medium" panose="020B0604020202020204" charset="0"/>
              </a:rPr>
              <a:t>Can you move side-to-side to get out of the way?</a:t>
            </a:r>
            <a:br>
              <a:rPr lang="en-US" sz="2000" dirty="0">
                <a:cs typeface="Obvia Wide Medium" panose="020B0604020202020204" charset="0"/>
              </a:rPr>
            </a:br>
            <a:r>
              <a:rPr lang="en-US" sz="2000" dirty="0">
                <a:cs typeface="Obvia Wide Medium" panose="020B0604020202020204" charset="0"/>
              </a:rPr>
              <a:t>-Can you “yo-yo” as lead or single at GLE?</a:t>
            </a:r>
          </a:p>
        </p:txBody>
      </p:sp>
      <p:pic>
        <p:nvPicPr>
          <p:cNvPr id="2" name="Picture 2" descr="A person wearing a hat&#10;&#10;Description automatically generated with medium confidence">
            <a:extLst>
              <a:ext uri="{FF2B5EF4-FFF2-40B4-BE49-F238E27FC236}">
                <a16:creationId xmlns:a16="http://schemas.microsoft.com/office/drawing/2014/main" id="{13CDCC2F-05E1-F8C1-6F29-AA0173C514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175" y="0"/>
            <a:ext cx="59658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3943840"/>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TIMING" val="|21.5"/>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SAL">
      <a:majorFont>
        <a:latin typeface="Obvia"/>
        <a:ea typeface=""/>
        <a:cs typeface=""/>
      </a:majorFont>
      <a:minorFont>
        <a:latin typeface="Acumin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SAL-powerpoint-template" id="{2E2E3182-7E5B-F145-80F4-A0EBFBEAB87F}" vid="{1E7F19F3-545A-D84E-8A82-912211862407}"/>
    </a:ext>
  </a:extLst>
</a:theme>
</file>

<file path=ppt/theme/theme2.xml><?xml version="1.0" encoding="utf-8"?>
<a:theme xmlns:a="http://schemas.openxmlformats.org/drawingml/2006/main" name="2021_ODPTheme_Main">
  <a:themeElements>
    <a:clrScheme name="US LAX">
      <a:dk1>
        <a:sysClr val="windowText" lastClr="000000"/>
      </a:dk1>
      <a:lt1>
        <a:sysClr val="window" lastClr="FFFFFF"/>
      </a:lt1>
      <a:dk2>
        <a:srgbClr val="00073B"/>
      </a:dk2>
      <a:lt2>
        <a:srgbClr val="C9CACC"/>
      </a:lt2>
      <a:accent1>
        <a:srgbClr val="003E7E"/>
      </a:accent1>
      <a:accent2>
        <a:srgbClr val="E51937"/>
      </a:accent2>
      <a:accent3>
        <a:srgbClr val="A5A5A5"/>
      </a:accent3>
      <a:accent4>
        <a:srgbClr val="FEBC11"/>
      </a:accent4>
      <a:accent5>
        <a:srgbClr val="5B9BD5"/>
      </a:accent5>
      <a:accent6>
        <a:srgbClr val="70AD47"/>
      </a:accent6>
      <a:hlink>
        <a:srgbClr val="0563C1"/>
      </a:hlink>
      <a:folHlink>
        <a:srgbClr val="954F72"/>
      </a:folHlink>
    </a:clrScheme>
    <a:fontScheme name="Dharma/Acumin">
      <a:majorFont>
        <a:latin typeface="Dharma Gothic M Bold"/>
        <a:ea typeface=""/>
        <a:cs typeface=""/>
      </a:majorFont>
      <a:minorFont>
        <a:latin typeface="Acumin Pro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a:normAutofit/>
      </a:bodyPr>
      <a:lstStyle>
        <a:defPPr algn="l">
          <a:defRPr dirty="0" smtClean="0"/>
        </a:defPPr>
      </a:lstStyle>
    </a:txDef>
  </a:objectDefaults>
  <a:extraClrSchemeLst/>
  <a:extLst>
    <a:ext uri="{05A4C25C-085E-4340-85A3-A5531E510DB2}">
      <thm15:themeFamily xmlns:thm15="http://schemas.microsoft.com/office/thememl/2012/main" name="2021_ODPTheme_Main" id="{CD0862C6-2BE4-4C20-867A-77B34CE8C2DD}" vid="{90A4E4CD-6BE4-446C-91BF-7B19953A742D}"/>
    </a:ext>
  </a:extLst>
</a:theme>
</file>

<file path=ppt/theme/theme3.xml><?xml version="1.0" encoding="utf-8"?>
<a:theme xmlns:a="http://schemas.openxmlformats.org/drawingml/2006/main" name="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ody/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f4bcc57d-5958-4083-8f93-a1c6c20683a6" xsi:nil="true"/>
    <SharedWithUsers xmlns="91965e93-ae8c-442d-9ec4-149738af66dd">
      <UserInfo>
        <DisplayName>Manion, Ashley</DisplayName>
        <AccountId>44</AccountId>
        <AccountType/>
      </UserInfo>
      <UserInfo>
        <DisplayName>Eissele, Mark</DisplayName>
        <AccountId>86</AccountId>
        <AccountType/>
      </UserInfo>
      <UserInfo>
        <DisplayName>Spamer, Jimmy</DisplayName>
        <AccountId>28</AccountId>
        <AccountType/>
      </UserInfo>
      <UserInfo>
        <DisplayName>Shannon, Dan</DisplayName>
        <AccountId>82</AccountId>
        <AccountType/>
      </UserInfo>
      <UserInfo>
        <DisplayName>Franklin, Deborah</DisplayName>
        <AccountId>83</AccountId>
        <AccountType/>
      </UserInfo>
    </SharedWithUsers>
    <lcf76f155ced4ddcb4097134ff3c332f xmlns="f4bcc57d-5958-4083-8f93-a1c6c20683a6">
      <Terms xmlns="http://schemas.microsoft.com/office/infopath/2007/PartnerControls"/>
    </lcf76f155ced4ddcb4097134ff3c332f>
    <TaxCatchAll xmlns="91965e93-ae8c-442d-9ec4-149738af66d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FF246980BFB2340B1C845AE60DDB038" ma:contentTypeVersion="18" ma:contentTypeDescription="Create a new document." ma:contentTypeScope="" ma:versionID="f6cde86a03c9b35117aad11f9eb3db95">
  <xsd:schema xmlns:xsd="http://www.w3.org/2001/XMLSchema" xmlns:xs="http://www.w3.org/2001/XMLSchema" xmlns:p="http://schemas.microsoft.com/office/2006/metadata/properties" xmlns:ns2="f4bcc57d-5958-4083-8f93-a1c6c20683a6" xmlns:ns3="91965e93-ae8c-442d-9ec4-149738af66dd" targetNamespace="http://schemas.microsoft.com/office/2006/metadata/properties" ma:root="true" ma:fieldsID="f6cbfc3fd43ac4b14c67050a0c66fdc1" ns2:_="" ns3:_="">
    <xsd:import namespace="f4bcc57d-5958-4083-8f93-a1c6c20683a6"/>
    <xsd:import namespace="91965e93-ae8c-442d-9ec4-149738af66d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DateTake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bcc57d-5958-4083-8f93-a1c6c20683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b26a1b2-d6a7-4698-baa2-dcbee4c751ad"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65e93-ae8c-442d-9ec4-149738af66d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eac1e97-b96f-47cf-bda7-06d069336ac6}" ma:internalName="TaxCatchAll" ma:showField="CatchAllData" ma:web="91965e93-ae8c-442d-9ec4-149738af66d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1424AB-5BBA-4E58-B622-56F099CFE9F8}">
  <ds:schemaRefs>
    <ds:schemaRef ds:uri="http://schemas.microsoft.com/sharepoint/v3/contenttype/forms"/>
  </ds:schemaRefs>
</ds:datastoreItem>
</file>

<file path=customXml/itemProps2.xml><?xml version="1.0" encoding="utf-8"?>
<ds:datastoreItem xmlns:ds="http://schemas.openxmlformats.org/officeDocument/2006/customXml" ds:itemID="{3D6198D4-6704-4FE8-AACB-A971F8BCD761}">
  <ds:schemaRefs>
    <ds:schemaRef ds:uri="http://www.w3.org/XML/1998/namespace"/>
    <ds:schemaRef ds:uri="http://schemas.openxmlformats.org/package/2006/metadata/core-properties"/>
    <ds:schemaRef ds:uri="http://purl.org/dc/dcmitype/"/>
    <ds:schemaRef ds:uri="http://purl.org/dc/elements/1.1/"/>
    <ds:schemaRef ds:uri="http://schemas.microsoft.com/office/2006/documentManagement/types"/>
    <ds:schemaRef ds:uri="f4bcc57d-5958-4083-8f93-a1c6c20683a6"/>
    <ds:schemaRef ds:uri="http://schemas.microsoft.com/office/infopath/2007/PartnerControls"/>
    <ds:schemaRef ds:uri="91965e93-ae8c-442d-9ec4-149738af66dd"/>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520828B7-915F-4A96-9F2D-2F0C8BAA2E0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bcc57d-5958-4083-8f93-a1c6c20683a6"/>
    <ds:schemaRef ds:uri="91965e93-ae8c-442d-9ec4-149738af66d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2771</Words>
  <Application>Microsoft Macintosh PowerPoint</Application>
  <PresentationFormat>Widescreen</PresentationFormat>
  <Paragraphs>482</Paragraphs>
  <Slides>29</Slides>
  <Notes>28</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29</vt:i4>
      </vt:variant>
    </vt:vector>
  </HeadingPairs>
  <TitlesOfParts>
    <vt:vector size="43" baseType="lpstr">
      <vt:lpstr>Dharma Gothic M Bold</vt:lpstr>
      <vt:lpstr>Calibri</vt:lpstr>
      <vt:lpstr>Wingdings</vt:lpstr>
      <vt:lpstr>Obvia Wide Medium</vt:lpstr>
      <vt:lpstr>Alt Gothic Comp ATF</vt:lpstr>
      <vt:lpstr>Arial</vt:lpstr>
      <vt:lpstr>Gobold Lowplus</vt:lpstr>
      <vt:lpstr>Acumin Pro Condensed</vt:lpstr>
      <vt:lpstr>Acumin Pro</vt:lpstr>
      <vt:lpstr>Azeri Sans</vt:lpstr>
      <vt:lpstr>Office Theme</vt:lpstr>
      <vt:lpstr>2021_ODPTheme_Main</vt:lpstr>
      <vt:lpstr>Body/Content</vt:lpstr>
      <vt:lpstr>1_Body/Content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14</cp:revision>
  <dcterms:created xsi:type="dcterms:W3CDTF">2022-12-01T18:37:12Z</dcterms:created>
  <dcterms:modified xsi:type="dcterms:W3CDTF">2024-10-02T17:29:49Z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4034300.00000000</vt:lpwstr>
  </property>
  <property fmtid="{D5CDD505-2E9C-101B-9397-08002B2CF9AE}" pid="3" name="xd_ProgID">
    <vt:lpwstr/>
  </property>
  <property fmtid="{D5CDD505-2E9C-101B-9397-08002B2CF9AE}" pid="4" name="MediaServiceImageTags">
    <vt:lpwstr/>
  </property>
  <property fmtid="{D5CDD505-2E9C-101B-9397-08002B2CF9AE}" pid="5" name="ContentTypeId">
    <vt:lpwstr>0x0101004FF246980BFB2340B1C845AE60DDB038</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